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harts/chart6.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2.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charts/chart7.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8" r:id="rId1"/>
  </p:sldMasterIdLst>
  <p:notesMasterIdLst>
    <p:notesMasterId r:id="rId44"/>
  </p:notesMasterIdLst>
  <p:handoutMasterIdLst>
    <p:handoutMasterId r:id="rId45"/>
  </p:handoutMasterIdLst>
  <p:sldIdLst>
    <p:sldId id="256" r:id="rId2"/>
    <p:sldId id="352" r:id="rId3"/>
    <p:sldId id="351" r:id="rId4"/>
    <p:sldId id="306" r:id="rId5"/>
    <p:sldId id="279" r:id="rId6"/>
    <p:sldId id="348" r:id="rId7"/>
    <p:sldId id="281" r:id="rId8"/>
    <p:sldId id="283" r:id="rId9"/>
    <p:sldId id="258" r:id="rId10"/>
    <p:sldId id="259" r:id="rId11"/>
    <p:sldId id="383" r:id="rId12"/>
    <p:sldId id="353" r:id="rId13"/>
    <p:sldId id="385" r:id="rId14"/>
    <p:sldId id="354" r:id="rId15"/>
    <p:sldId id="392" r:id="rId16"/>
    <p:sldId id="393" r:id="rId17"/>
    <p:sldId id="394" r:id="rId18"/>
    <p:sldId id="261" r:id="rId19"/>
    <p:sldId id="262" r:id="rId20"/>
    <p:sldId id="260" r:id="rId21"/>
    <p:sldId id="267" r:id="rId22"/>
    <p:sldId id="265" r:id="rId23"/>
    <p:sldId id="270" r:id="rId24"/>
    <p:sldId id="271" r:id="rId25"/>
    <p:sldId id="377" r:id="rId26"/>
    <p:sldId id="266" r:id="rId27"/>
    <p:sldId id="378" r:id="rId28"/>
    <p:sldId id="379" r:id="rId29"/>
    <p:sldId id="364" r:id="rId30"/>
    <p:sldId id="391" r:id="rId31"/>
    <p:sldId id="269" r:id="rId32"/>
    <p:sldId id="356" r:id="rId33"/>
    <p:sldId id="257" r:id="rId34"/>
    <p:sldId id="389" r:id="rId35"/>
    <p:sldId id="390" r:id="rId36"/>
    <p:sldId id="387" r:id="rId37"/>
    <p:sldId id="339" r:id="rId38"/>
    <p:sldId id="372" r:id="rId39"/>
    <p:sldId id="357" r:id="rId40"/>
    <p:sldId id="384" r:id="rId41"/>
    <p:sldId id="358" r:id="rId42"/>
    <p:sldId id="359" r:id="rId43"/>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4096">
          <p15:clr>
            <a:srgbClr val="A4A3A4"/>
          </p15:clr>
        </p15:guide>
        <p15:guide id="3" orient="horz" pos="664">
          <p15:clr>
            <a:srgbClr val="A4A3A4"/>
          </p15:clr>
        </p15:guide>
        <p15:guide id="4" pos="238">
          <p15:clr>
            <a:srgbClr val="A4A3A4"/>
          </p15:clr>
        </p15:guide>
        <p15:guide id="5" pos="5531">
          <p15:clr>
            <a:srgbClr val="A4A3A4"/>
          </p15:clr>
        </p15:guide>
        <p15:guide id="6"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23D"/>
    <a:srgbClr val="0B22FF"/>
    <a:srgbClr val="93C13D"/>
    <a:srgbClr val="265487"/>
    <a:srgbClr val="000000"/>
    <a:srgbClr val="007301"/>
    <a:srgbClr val="00499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0" autoAdjust="0"/>
    <p:restoredTop sz="94611" autoAdjust="0"/>
  </p:normalViewPr>
  <p:slideViewPr>
    <p:cSldViewPr snapToGrid="0" snapToObjects="1">
      <p:cViewPr varScale="1">
        <p:scale>
          <a:sx n="64" d="100"/>
          <a:sy n="64" d="100"/>
        </p:scale>
        <p:origin x="1500" y="32"/>
      </p:cViewPr>
      <p:guideLst>
        <p:guide orient="horz" pos="2160"/>
        <p:guide orient="horz" pos="4096"/>
        <p:guide orient="horz" pos="664"/>
        <p:guide pos="238"/>
        <p:guide pos="5531"/>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5" d="100"/>
          <a:sy n="85" d="100"/>
        </p:scale>
        <p:origin x="-3138"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francescastrollo:Downloads:Bosch%20SIBC%20Week%209%20Char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francescastrollo:Downloads:Bosch%20SIBC%20Week%209%20Charts.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Workbook2"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3841101592191599"/>
          <c:y val="7.8232319187862304E-2"/>
          <c:w val="0.73445844724334697"/>
          <c:h val="0.76708850202877998"/>
        </c:manualLayout>
      </c:layout>
      <c:barChart>
        <c:barDir val="col"/>
        <c:grouping val="clustered"/>
        <c:varyColors val="0"/>
        <c:ser>
          <c:idx val="0"/>
          <c:order val="0"/>
          <c:tx>
            <c:v>Sales Revenue</c:v>
          </c:tx>
          <c:invertIfNegative val="0"/>
          <c:cat>
            <c:numRef>
              <c:f>Sheet1!$A$4:$A$9</c:f>
              <c:numCache>
                <c:formatCode>General</c:formatCode>
                <c:ptCount val="6"/>
                <c:pt idx="0">
                  <c:v>2012</c:v>
                </c:pt>
                <c:pt idx="1">
                  <c:v>2013</c:v>
                </c:pt>
                <c:pt idx="2">
                  <c:v>2014</c:v>
                </c:pt>
                <c:pt idx="3">
                  <c:v>2015</c:v>
                </c:pt>
                <c:pt idx="4">
                  <c:v>2016</c:v>
                </c:pt>
                <c:pt idx="5">
                  <c:v>2017</c:v>
                </c:pt>
              </c:numCache>
            </c:numRef>
          </c:cat>
          <c:val>
            <c:numRef>
              <c:f>Sheet1!$B$4:$B$9</c:f>
              <c:numCache>
                <c:formatCode>General</c:formatCode>
                <c:ptCount val="6"/>
                <c:pt idx="0">
                  <c:v>57219.839999999997</c:v>
                </c:pt>
                <c:pt idx="1">
                  <c:v>61270.44</c:v>
                </c:pt>
                <c:pt idx="2">
                  <c:v>65104.83</c:v>
                </c:pt>
                <c:pt idx="3">
                  <c:v>78373.77</c:v>
                </c:pt>
                <c:pt idx="4">
                  <c:v>81173.19</c:v>
                </c:pt>
                <c:pt idx="5">
                  <c:v>88139.999999999985</c:v>
                </c:pt>
              </c:numCache>
            </c:numRef>
          </c:val>
          <c:extLst>
            <c:ext xmlns:c16="http://schemas.microsoft.com/office/drawing/2014/chart" uri="{C3380CC4-5D6E-409C-BE32-E72D297353CC}">
              <c16:uniqueId val="{00000000-8AF8-4E26-9A15-0D52939B4C8F}"/>
            </c:ext>
          </c:extLst>
        </c:ser>
        <c:dLbls>
          <c:showLegendKey val="0"/>
          <c:showVal val="0"/>
          <c:showCatName val="0"/>
          <c:showSerName val="0"/>
          <c:showPercent val="0"/>
          <c:showBubbleSize val="0"/>
        </c:dLbls>
        <c:gapWidth val="150"/>
        <c:axId val="2064292472"/>
        <c:axId val="2064008008"/>
      </c:barChart>
      <c:catAx>
        <c:axId val="2064292472"/>
        <c:scaling>
          <c:orientation val="minMax"/>
        </c:scaling>
        <c:delete val="0"/>
        <c:axPos val="b"/>
        <c:numFmt formatCode="General" sourceLinked="1"/>
        <c:majorTickMark val="none"/>
        <c:minorTickMark val="none"/>
        <c:tickLblPos val="nextTo"/>
        <c:crossAx val="2064008008"/>
        <c:crosses val="autoZero"/>
        <c:auto val="1"/>
        <c:lblAlgn val="ctr"/>
        <c:lblOffset val="100"/>
        <c:noMultiLvlLbl val="0"/>
      </c:catAx>
      <c:valAx>
        <c:axId val="2064008008"/>
        <c:scaling>
          <c:orientation val="minMax"/>
        </c:scaling>
        <c:delete val="0"/>
        <c:axPos val="l"/>
        <c:title>
          <c:tx>
            <c:rich>
              <a:bodyPr rot="-5400000" vert="horz"/>
              <a:lstStyle/>
              <a:p>
                <a:pPr>
                  <a:defRPr/>
                </a:pPr>
                <a:r>
                  <a:rPr lang="en-US"/>
                  <a:t>Revenue  (</a:t>
                </a:r>
                <a:r>
                  <a:rPr lang="en-US" sz="1000" b="0" i="0" u="none" strike="noStrike" baseline="0">
                    <a:effectLst/>
                  </a:rPr>
                  <a:t>$</a:t>
                </a:r>
                <a:r>
                  <a:rPr lang="en-US" sz="1000" b="1" i="0" u="none" strike="noStrike" baseline="0">
                    <a:effectLst/>
                  </a:rPr>
                  <a:t> Million)</a:t>
                </a:r>
                <a:r>
                  <a:rPr lang="en-US"/>
                  <a:t> </a:t>
                </a:r>
              </a:p>
            </c:rich>
          </c:tx>
          <c:overlay val="0"/>
        </c:title>
        <c:numFmt formatCode="#,##0" sourceLinked="0"/>
        <c:majorTickMark val="none"/>
        <c:minorTickMark val="none"/>
        <c:tickLblPos val="nextTo"/>
        <c:crossAx val="2064292472"/>
        <c:crosses val="autoZero"/>
        <c:crossBetween val="between"/>
      </c:valAx>
      <c:spPr>
        <a:ln>
          <a:solidFill>
            <a:schemeClr val="tx1"/>
          </a:solidFill>
        </a:ln>
      </c:spPr>
    </c:plotArea>
    <c:legend>
      <c:legendPos val="r"/>
      <c:layout>
        <c:manualLayout>
          <c:xMode val="edge"/>
          <c:yMode val="edge"/>
          <c:x val="0.234938205760335"/>
          <c:y val="0.10843966089535501"/>
          <c:w val="0.281921719422698"/>
          <c:h val="0.121154426617753"/>
        </c:manualLayou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20341005073080201"/>
          <c:y val="7.3775905352350304E-2"/>
          <c:w val="0.73541187975484701"/>
          <c:h val="0.78035603688884603"/>
        </c:manualLayout>
      </c:layout>
      <c:barChart>
        <c:barDir val="col"/>
        <c:grouping val="clustered"/>
        <c:varyColors val="0"/>
        <c:ser>
          <c:idx val="0"/>
          <c:order val="0"/>
          <c:tx>
            <c:v>Research &amp; Development Expenditure</c:v>
          </c:tx>
          <c:invertIfNegative val="0"/>
          <c:cat>
            <c:numRef>
              <c:f>Sheet1!$A$4:$A$9</c:f>
              <c:numCache>
                <c:formatCode>General</c:formatCode>
                <c:ptCount val="6"/>
                <c:pt idx="0">
                  <c:v>2012</c:v>
                </c:pt>
                <c:pt idx="1">
                  <c:v>2013</c:v>
                </c:pt>
                <c:pt idx="2">
                  <c:v>2014</c:v>
                </c:pt>
                <c:pt idx="3">
                  <c:v>2015</c:v>
                </c:pt>
                <c:pt idx="4">
                  <c:v>2016</c:v>
                </c:pt>
                <c:pt idx="5">
                  <c:v>2017</c:v>
                </c:pt>
              </c:numCache>
            </c:numRef>
          </c:cat>
          <c:val>
            <c:numRef>
              <c:f>Sheet1!$C$4:$C$9</c:f>
              <c:numCache>
                <c:formatCode>General</c:formatCode>
                <c:ptCount val="6"/>
                <c:pt idx="0">
                  <c:v>5685.76</c:v>
                </c:pt>
                <c:pt idx="1">
                  <c:v>6042.19</c:v>
                </c:pt>
                <c:pt idx="2">
                  <c:v>6595.47</c:v>
                </c:pt>
                <c:pt idx="3">
                  <c:v>7079.5800000000008</c:v>
                </c:pt>
                <c:pt idx="4">
                  <c:v>7718.9400000000014</c:v>
                </c:pt>
                <c:pt idx="5">
                  <c:v>8475</c:v>
                </c:pt>
              </c:numCache>
            </c:numRef>
          </c:val>
          <c:extLst>
            <c:ext xmlns:c16="http://schemas.microsoft.com/office/drawing/2014/chart" uri="{C3380CC4-5D6E-409C-BE32-E72D297353CC}">
              <c16:uniqueId val="{00000000-598E-476B-93C1-3B898D0A7B7C}"/>
            </c:ext>
          </c:extLst>
        </c:ser>
        <c:dLbls>
          <c:showLegendKey val="0"/>
          <c:showVal val="0"/>
          <c:showCatName val="0"/>
          <c:showSerName val="0"/>
          <c:showPercent val="0"/>
          <c:showBubbleSize val="0"/>
        </c:dLbls>
        <c:gapWidth val="150"/>
        <c:axId val="-2072811992"/>
        <c:axId val="2062174584"/>
      </c:barChart>
      <c:catAx>
        <c:axId val="-2072811992"/>
        <c:scaling>
          <c:orientation val="minMax"/>
        </c:scaling>
        <c:delete val="0"/>
        <c:axPos val="b"/>
        <c:numFmt formatCode="General" sourceLinked="1"/>
        <c:majorTickMark val="none"/>
        <c:minorTickMark val="none"/>
        <c:tickLblPos val="nextTo"/>
        <c:crossAx val="2062174584"/>
        <c:crosses val="autoZero"/>
        <c:auto val="1"/>
        <c:lblAlgn val="ctr"/>
        <c:lblOffset val="100"/>
        <c:noMultiLvlLbl val="0"/>
      </c:catAx>
      <c:valAx>
        <c:axId val="2062174584"/>
        <c:scaling>
          <c:orientation val="minMax"/>
        </c:scaling>
        <c:delete val="0"/>
        <c:axPos val="l"/>
        <c:title>
          <c:tx>
            <c:rich>
              <a:bodyPr rot="-5400000" vert="horz"/>
              <a:lstStyle/>
              <a:p>
                <a:pPr>
                  <a:defRPr/>
                </a:pPr>
                <a:r>
                  <a:rPr lang="en-US"/>
                  <a:t>Expenditure (</a:t>
                </a:r>
                <a:r>
                  <a:rPr lang="en-US" sz="1000" b="0" i="0" u="none" strike="noStrike" baseline="0">
                    <a:effectLst/>
                  </a:rPr>
                  <a:t>$</a:t>
                </a:r>
                <a:r>
                  <a:rPr lang="en-US" sz="1000" b="1" i="0" u="none" strike="noStrike" baseline="0">
                    <a:effectLst/>
                  </a:rPr>
                  <a:t> Million)</a:t>
                </a:r>
                <a:r>
                  <a:rPr lang="en-US"/>
                  <a:t> </a:t>
                </a:r>
              </a:p>
            </c:rich>
          </c:tx>
          <c:overlay val="0"/>
        </c:title>
        <c:numFmt formatCode="#,##0" sourceLinked="0"/>
        <c:majorTickMark val="none"/>
        <c:minorTickMark val="none"/>
        <c:tickLblPos val="nextTo"/>
        <c:crossAx val="-2072811992"/>
        <c:crosses val="autoZero"/>
        <c:crossBetween val="between"/>
      </c:valAx>
      <c:spPr>
        <a:ln>
          <a:solidFill>
            <a:schemeClr val="tx1"/>
          </a:solidFill>
        </a:ln>
      </c:spPr>
    </c:plotArea>
    <c:legend>
      <c:legendPos val="r"/>
      <c:layout>
        <c:manualLayout>
          <c:xMode val="edge"/>
          <c:yMode val="edge"/>
          <c:x val="0.20503518683222"/>
          <c:y val="8.4592498719757894E-2"/>
          <c:w val="0.27077388155651999"/>
          <c:h val="0.25195789902665899"/>
        </c:manualLayout>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 Revenue by Sector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spPr>
            <a:ln w="6350">
              <a:solidFill>
                <a:schemeClr val="tx2"/>
              </a:solidFill>
            </a:ln>
          </c:spPr>
          <c:dPt>
            <c:idx val="0"/>
            <c:bubble3D val="0"/>
            <c:spPr>
              <a:solidFill>
                <a:schemeClr val="accent1"/>
              </a:solidFill>
              <a:ln w="6350">
                <a:solidFill>
                  <a:schemeClr val="tx2"/>
                </a:solidFill>
              </a:ln>
              <a:effectLst/>
            </c:spPr>
            <c:extLst>
              <c:ext xmlns:c16="http://schemas.microsoft.com/office/drawing/2014/chart" uri="{C3380CC4-5D6E-409C-BE32-E72D297353CC}">
                <c16:uniqueId val="{00000001-49BD-4FC4-A8C8-5D89F82D5FBF}"/>
              </c:ext>
            </c:extLst>
          </c:dPt>
          <c:dPt>
            <c:idx val="1"/>
            <c:bubble3D val="0"/>
            <c:spPr>
              <a:solidFill>
                <a:schemeClr val="accent2"/>
              </a:solidFill>
              <a:ln w="6350">
                <a:solidFill>
                  <a:schemeClr val="tx2"/>
                </a:solidFill>
              </a:ln>
              <a:effectLst/>
            </c:spPr>
            <c:extLst>
              <c:ext xmlns:c16="http://schemas.microsoft.com/office/drawing/2014/chart" uri="{C3380CC4-5D6E-409C-BE32-E72D297353CC}">
                <c16:uniqueId val="{00000003-49BD-4FC4-A8C8-5D89F82D5FBF}"/>
              </c:ext>
            </c:extLst>
          </c:dPt>
          <c:dPt>
            <c:idx val="2"/>
            <c:bubble3D val="0"/>
            <c:spPr>
              <a:solidFill>
                <a:schemeClr val="accent3"/>
              </a:solidFill>
              <a:ln w="6350">
                <a:solidFill>
                  <a:schemeClr val="tx2"/>
                </a:solidFill>
              </a:ln>
              <a:effectLst/>
            </c:spPr>
            <c:extLst>
              <c:ext xmlns:c16="http://schemas.microsoft.com/office/drawing/2014/chart" uri="{C3380CC4-5D6E-409C-BE32-E72D297353CC}">
                <c16:uniqueId val="{00000005-49BD-4FC4-A8C8-5D89F82D5FBF}"/>
              </c:ext>
            </c:extLst>
          </c:dPt>
          <c:dPt>
            <c:idx val="3"/>
            <c:bubble3D val="0"/>
            <c:spPr>
              <a:solidFill>
                <a:schemeClr val="accent4"/>
              </a:solidFill>
              <a:ln w="6350">
                <a:solidFill>
                  <a:schemeClr val="tx2"/>
                </a:solidFill>
              </a:ln>
              <a:effectLst/>
            </c:spPr>
            <c:extLst>
              <c:ext xmlns:c16="http://schemas.microsoft.com/office/drawing/2014/chart" uri="{C3380CC4-5D6E-409C-BE32-E72D297353CC}">
                <c16:uniqueId val="{00000007-49BD-4FC4-A8C8-5D89F82D5FBF}"/>
              </c:ext>
            </c:extLst>
          </c:dPt>
          <c:dPt>
            <c:idx val="4"/>
            <c:bubble3D val="0"/>
            <c:spPr>
              <a:solidFill>
                <a:schemeClr val="accent5"/>
              </a:solidFill>
              <a:ln w="6350">
                <a:solidFill>
                  <a:schemeClr val="tx2"/>
                </a:solidFill>
              </a:ln>
              <a:effectLst/>
            </c:spPr>
            <c:extLst>
              <c:ext xmlns:c16="http://schemas.microsoft.com/office/drawing/2014/chart" uri="{C3380CC4-5D6E-409C-BE32-E72D297353CC}">
                <c16:uniqueId val="{00000009-49BD-4FC4-A8C8-5D89F82D5FBF}"/>
              </c:ext>
            </c:extLst>
          </c:dPt>
          <c:dPt>
            <c:idx val="5"/>
            <c:bubble3D val="0"/>
            <c:spPr>
              <a:solidFill>
                <a:schemeClr val="accent6"/>
              </a:solidFill>
              <a:ln w="6350">
                <a:solidFill>
                  <a:schemeClr val="tx2"/>
                </a:solidFill>
              </a:ln>
              <a:effectLst/>
            </c:spPr>
            <c:extLst>
              <c:ext xmlns:c16="http://schemas.microsoft.com/office/drawing/2014/chart" uri="{C3380CC4-5D6E-409C-BE32-E72D297353CC}">
                <c16:uniqueId val="{0000000B-49BD-4FC4-A8C8-5D89F82D5FBF}"/>
              </c:ext>
            </c:extLst>
          </c:dPt>
          <c:dLbls>
            <c:dLbl>
              <c:idx val="0"/>
              <c:layout>
                <c:manualLayout>
                  <c:x val="-6.7619831379624504E-2"/>
                  <c:y val="0.13319987618675"/>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9BD-4FC4-A8C8-5D89F82D5FBF}"/>
                </c:ext>
              </c:extLst>
            </c:dLbl>
            <c:dLbl>
              <c:idx val="2"/>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5-49BD-4FC4-A8C8-5D89F82D5FBF}"/>
                </c:ext>
              </c:extLst>
            </c:dLbl>
            <c:dLbl>
              <c:idx val="5"/>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extLst>
                <c:ext xmlns:c16="http://schemas.microsoft.com/office/drawing/2014/chart" uri="{C3380CC4-5D6E-409C-BE32-E72D297353CC}">
                  <c16:uniqueId val="{0000000B-49BD-4FC4-A8C8-5D89F82D5FB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Building Technologies</c:v>
                </c:pt>
                <c:pt idx="1">
                  <c:v>Mobility</c:v>
                </c:pt>
                <c:pt idx="2">
                  <c:v>Digital Factory</c:v>
                </c:pt>
                <c:pt idx="3">
                  <c:v>Process Industries and Drives</c:v>
                </c:pt>
                <c:pt idx="4">
                  <c:v>Healthineers</c:v>
                </c:pt>
                <c:pt idx="5">
                  <c:v>Renewable Energy</c:v>
                </c:pt>
              </c:strCache>
            </c:strRef>
          </c:cat>
          <c:val>
            <c:numRef>
              <c:f>Sheet1!$E$2:$E$7</c:f>
              <c:numCache>
                <c:formatCode>0.00%</c:formatCode>
                <c:ptCount val="6"/>
                <c:pt idx="0">
                  <c:v>0.115273826143814</c:v>
                </c:pt>
                <c:pt idx="1">
                  <c:v>0.143124745966388</c:v>
                </c:pt>
                <c:pt idx="2">
                  <c:v>0.20107091734850799</c:v>
                </c:pt>
                <c:pt idx="3">
                  <c:v>0.156855814939827</c:v>
                </c:pt>
                <c:pt idx="4">
                  <c:v>0.24367787654408299</c:v>
                </c:pt>
                <c:pt idx="5">
                  <c:v>0.13999681905738101</c:v>
                </c:pt>
              </c:numCache>
            </c:numRef>
          </c:val>
          <c:extLst>
            <c:ext xmlns:c16="http://schemas.microsoft.com/office/drawing/2014/chart" uri="{C3380CC4-5D6E-409C-BE32-E72D297353CC}">
              <c16:uniqueId val="{0000000C-49BD-4FC4-A8C8-5D89F82D5FBF}"/>
            </c:ext>
          </c:extLst>
        </c:ser>
        <c:dLbls>
          <c:showLegendKey val="0"/>
          <c:showVal val="0"/>
          <c:showCatName val="0"/>
          <c:showSerName val="0"/>
          <c:showPercent val="1"/>
          <c:showBubbleSize val="0"/>
          <c:showLeaderLines val="1"/>
        </c:dLbls>
        <c:firstSliceAng val="0"/>
      </c:pieChart>
      <c:spPr>
        <a:noFill/>
        <a:ln>
          <a:noFill/>
        </a:ln>
        <a:effectLst/>
      </c:spPr>
    </c:plotArea>
    <c:legend>
      <c:legendPos val="r"/>
      <c:legendEntry>
        <c:idx val="2"/>
        <c:txPr>
          <a:bodyPr rot="0" spcFirstLastPara="1" vertOverflow="ellipsis" vert="horz" wrap="square" anchor="ctr" anchorCtr="1"/>
          <a:lstStyle/>
          <a:p>
            <a:pPr rtl="0">
              <a:defRPr sz="800" b="1" i="0" u="none" strike="noStrike" kern="1200" baseline="0">
                <a:solidFill>
                  <a:schemeClr val="tx1">
                    <a:lumMod val="65000"/>
                    <a:lumOff val="35000"/>
                  </a:schemeClr>
                </a:solidFill>
                <a:latin typeface="+mn-lt"/>
                <a:ea typeface="+mn-ea"/>
                <a:cs typeface="+mn-cs"/>
              </a:defRPr>
            </a:pPr>
            <a:endParaRPr lang="en-US"/>
          </a:p>
        </c:txPr>
      </c:legendEntry>
      <c:legendEntry>
        <c:idx val="5"/>
        <c:txPr>
          <a:bodyPr rot="0" spcFirstLastPara="1" vertOverflow="ellipsis" vert="horz" wrap="square" anchor="ctr" anchorCtr="1"/>
          <a:lstStyle/>
          <a:p>
            <a:pPr rtl="0">
              <a:defRPr sz="800" b="1"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56292823949822601"/>
          <c:y val="0.216457997612686"/>
          <c:w val="0.394393074001747"/>
          <c:h val="0.77116876383970201"/>
        </c:manualLayout>
      </c:layout>
      <c:overlay val="0"/>
      <c:spPr>
        <a:noFill/>
        <a:ln>
          <a:noFill/>
        </a:ln>
        <a:effectLst/>
      </c:spPr>
      <c:txPr>
        <a:bodyPr rot="0" spcFirstLastPara="1" vertOverflow="ellipsis" vert="horz" wrap="square" anchor="ctr" anchorCtr="1"/>
        <a:lstStyle/>
        <a:p>
          <a:pPr rtl="0">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15875">
      <a:solidFill>
        <a:schemeClr val="tx2"/>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GE</a:t>
            </a:r>
            <a:r>
              <a:rPr lang="en-US" baseline="0"/>
              <a:t> Revenue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Sheet1!$A$1:$A$3</c:f>
              <c:numCache>
                <c:formatCode>General</c:formatCode>
                <c:ptCount val="3"/>
                <c:pt idx="0">
                  <c:v>2015</c:v>
                </c:pt>
                <c:pt idx="1">
                  <c:v>2016</c:v>
                </c:pt>
                <c:pt idx="2">
                  <c:v>2017</c:v>
                </c:pt>
              </c:numCache>
            </c:numRef>
          </c:cat>
          <c:val>
            <c:numRef>
              <c:f>Sheet1!$B$1:$B$3</c:f>
              <c:numCache>
                <c:formatCode>General</c:formatCode>
                <c:ptCount val="3"/>
                <c:pt idx="0">
                  <c:v>117.4</c:v>
                </c:pt>
                <c:pt idx="1">
                  <c:v>123.7</c:v>
                </c:pt>
                <c:pt idx="2">
                  <c:v>122.1</c:v>
                </c:pt>
              </c:numCache>
            </c:numRef>
          </c:val>
          <c:extLst>
            <c:ext xmlns:c16="http://schemas.microsoft.com/office/drawing/2014/chart" uri="{C3380CC4-5D6E-409C-BE32-E72D297353CC}">
              <c16:uniqueId val="{00000000-5FE8-4BA9-8B4D-9CE98DCB1FB5}"/>
            </c:ext>
          </c:extLst>
        </c:ser>
        <c:dLbls>
          <c:showLegendKey val="0"/>
          <c:showVal val="0"/>
          <c:showCatName val="0"/>
          <c:showSerName val="0"/>
          <c:showPercent val="0"/>
          <c:showBubbleSize val="0"/>
        </c:dLbls>
        <c:gapWidth val="219"/>
        <c:overlap val="-27"/>
        <c:axId val="1264640768"/>
        <c:axId val="1673722592"/>
      </c:barChart>
      <c:catAx>
        <c:axId val="1264640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73722592"/>
        <c:crosses val="autoZero"/>
        <c:auto val="1"/>
        <c:lblAlgn val="ctr"/>
        <c:lblOffset val="100"/>
        <c:noMultiLvlLbl val="0"/>
      </c:catAx>
      <c:valAx>
        <c:axId val="16737225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Revenue ($B billions)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640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dPt>
            <c:idx val="0"/>
            <c:bubble3D val="0"/>
            <c:spPr>
              <a:solidFill>
                <a:schemeClr val="accent1"/>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1-1C94-4BB8-B8A4-A970E1DFC5E6}"/>
              </c:ext>
            </c:extLst>
          </c:dPt>
          <c:dPt>
            <c:idx val="1"/>
            <c:bubble3D val="0"/>
            <c:spPr>
              <a:solidFill>
                <a:schemeClr val="accent2"/>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3-1C94-4BB8-B8A4-A970E1DFC5E6}"/>
              </c:ext>
            </c:extLst>
          </c:dPt>
          <c:dPt>
            <c:idx val="2"/>
            <c:bubble3D val="0"/>
            <c:spPr>
              <a:solidFill>
                <a:schemeClr val="accent3"/>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5-1C94-4BB8-B8A4-A970E1DFC5E6}"/>
              </c:ext>
            </c:extLst>
          </c:dPt>
          <c:dPt>
            <c:idx val="3"/>
            <c:bubble3D val="0"/>
            <c:spPr>
              <a:solidFill>
                <a:schemeClr val="accent4"/>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1C94-4BB8-B8A4-A970E1DFC5E6}"/>
              </c:ext>
            </c:extLst>
          </c:dPt>
          <c:dPt>
            <c:idx val="4"/>
            <c:bubble3D val="0"/>
            <c:spPr>
              <a:solidFill>
                <a:schemeClr val="accent5"/>
              </a:solidFill>
              <a:ln>
                <a:noFill/>
              </a:ln>
              <a:effectLst>
                <a:outerShdw blurRad="254000" sx="102000" sy="102000" algn="ctr" rotWithShape="0">
                  <a:prstClr val="black">
                    <a:alpha val="20000"/>
                  </a:prstClr>
                </a:outerShdw>
              </a:effectLst>
              <a:sp3d/>
            </c:spPr>
            <c:extLst>
              <c:ext xmlns:c16="http://schemas.microsoft.com/office/drawing/2014/chart" uri="{C3380CC4-5D6E-409C-BE32-E72D297353CC}">
                <c16:uniqueId val="{00000007-1C94-4BB8-B8A4-A970E1DFC5E6}"/>
              </c:ext>
            </c:extLst>
          </c:dPt>
          <c:dLbls>
            <c:dLbl>
              <c:idx val="0"/>
              <c:layout>
                <c:manualLayout>
                  <c:x val="4.7774414349059401E-2"/>
                  <c:y val="0.101844118875769"/>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C94-4BB8-B8A4-A970E1DFC5E6}"/>
                </c:ext>
              </c:extLst>
            </c:dLbl>
            <c:dLbl>
              <c:idx val="1"/>
              <c:layout>
                <c:manualLayout>
                  <c:x val="1.2939747644354601E-2"/>
                  <c:y val="0.14337793676428301"/>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C94-4BB8-B8A4-A970E1DFC5E6}"/>
                </c:ext>
              </c:extLst>
            </c:dLbl>
            <c:dLbl>
              <c:idx val="2"/>
              <c:layout>
                <c:manualLayout>
                  <c:x val="-0.150912863535587"/>
                  <c:y val="0.12882211134159299"/>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C94-4BB8-B8A4-A970E1DFC5E6}"/>
                </c:ext>
              </c:extLst>
            </c:dLbl>
            <c:dLbl>
              <c:idx val="3"/>
              <c:layout>
                <c:manualLayout>
                  <c:x val="-5.5450130008803097E-2"/>
                  <c:y val="-2.41061078186517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C94-4BB8-B8A4-A970E1DFC5E6}"/>
                </c:ext>
              </c:extLst>
            </c:dLbl>
            <c:dLbl>
              <c:idx val="4"/>
              <c:layout>
                <c:manualLayout>
                  <c:x val="0.24943656059469901"/>
                  <c:y val="1.5229307691333901E-2"/>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C94-4BB8-B8A4-A970E1DFC5E6}"/>
                </c:ext>
              </c:extLst>
            </c:dLbl>
            <c:numFmt formatCode="0.0%" sourceLinked="0"/>
            <c:spPr>
              <a:pattFill prst="pct75">
                <a:fgClr>
                  <a:srgbClr val="000000">
                    <a:lumMod val="75000"/>
                    <a:lumOff val="25000"/>
                  </a:srgbClr>
                </a:fgClr>
                <a:bgClr>
                  <a:srgbClr val="000000">
                    <a:lumMod val="65000"/>
                    <a:lumOff val="35000"/>
                  </a:srgb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Sheet1!$A$2:$A$6</c:f>
              <c:strCache>
                <c:ptCount val="5"/>
                <c:pt idx="0">
                  <c:v>Waymo</c:v>
                </c:pt>
                <c:pt idx="1">
                  <c:v>GM/Cruise</c:v>
                </c:pt>
                <c:pt idx="2">
                  <c:v>Nissan </c:v>
                </c:pt>
                <c:pt idx="3">
                  <c:v>Bosch</c:v>
                </c:pt>
                <c:pt idx="4">
                  <c:v>Other</c:v>
                </c:pt>
              </c:strCache>
            </c:strRef>
          </c:cat>
          <c:val>
            <c:numRef>
              <c:f>Sheet1!$B$2:$B$6</c:f>
              <c:numCache>
                <c:formatCode>#,##0.00</c:formatCode>
                <c:ptCount val="5"/>
                <c:pt idx="0" formatCode="#,##0">
                  <c:v>70.03</c:v>
                </c:pt>
                <c:pt idx="1">
                  <c:v>26.16</c:v>
                </c:pt>
                <c:pt idx="2" formatCode="General">
                  <c:v>0.99</c:v>
                </c:pt>
                <c:pt idx="3" formatCode="General">
                  <c:v>0.41</c:v>
                </c:pt>
                <c:pt idx="4">
                  <c:v>3.81</c:v>
                </c:pt>
              </c:numCache>
            </c:numRef>
          </c:val>
          <c:extLst>
            <c:ext xmlns:c16="http://schemas.microsoft.com/office/drawing/2014/chart" uri="{C3380CC4-5D6E-409C-BE32-E72D297353CC}">
              <c16:uniqueId val="{00000008-1C94-4BB8-B8A4-A970E1DFC5E6}"/>
            </c:ext>
          </c:extLst>
        </c:ser>
        <c:dLbls>
          <c:dLblPos val="ctr"/>
          <c:showLegendKey val="0"/>
          <c:showVal val="0"/>
          <c:showCatName val="0"/>
          <c:showSerName val="0"/>
          <c:showPercent val="1"/>
          <c:showBubbleSize val="0"/>
          <c:showLeaderLines val="1"/>
        </c:dLbls>
      </c:pie3DChart>
      <c:spPr>
        <a:noFill/>
        <a:ln>
          <a:noFill/>
        </a:ln>
        <a:effectLst/>
      </c:spPr>
    </c:plotArea>
    <c:legend>
      <c:legendPos val="r"/>
      <c:layout>
        <c:manualLayout>
          <c:xMode val="edge"/>
          <c:yMode val="edge"/>
          <c:x val="0.66915366269672305"/>
          <c:y val="0.11297112732777601"/>
          <c:w val="0.26947839571582299"/>
          <c:h val="0.5174239122375200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Miles Driven</c:v>
                </c:pt>
              </c:strCache>
            </c:strRef>
          </c:tx>
          <c:spPr>
            <a:solidFill>
              <a:schemeClr val="accent1"/>
            </a:solidFill>
            <a:ln>
              <a:noFill/>
            </a:ln>
            <a:effectLst/>
          </c:spPr>
          <c:invertIfNegative val="0"/>
          <c:dLbls>
            <c:dLbl>
              <c:idx val="0"/>
              <c:layout>
                <c:manualLayout>
                  <c:x val="2.9295032346790401E-3"/>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8C3-4E6F-B7D0-7B2B64EDC770}"/>
                </c:ext>
              </c:extLst>
            </c:dLbl>
            <c:numFmt formatCode="###0_);[Red]\(#,##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Waymo</c:v>
                </c:pt>
                <c:pt idx="1">
                  <c:v>BMW</c:v>
                </c:pt>
                <c:pt idx="2">
                  <c:v>Ford</c:v>
                </c:pt>
                <c:pt idx="3">
                  <c:v>Nissan</c:v>
                </c:pt>
                <c:pt idx="4">
                  <c:v>GM Cruise</c:v>
                </c:pt>
                <c:pt idx="5">
                  <c:v>Bosch</c:v>
                </c:pt>
              </c:strCache>
            </c:strRef>
          </c:cat>
          <c:val>
            <c:numRef>
              <c:f>Sheet1!$B$2:$B$7</c:f>
              <c:numCache>
                <c:formatCode>General</c:formatCode>
                <c:ptCount val="6"/>
                <c:pt idx="0">
                  <c:v>5128.67</c:v>
                </c:pt>
                <c:pt idx="1">
                  <c:v>638</c:v>
                </c:pt>
                <c:pt idx="2">
                  <c:v>196.67</c:v>
                </c:pt>
                <c:pt idx="3">
                  <c:v>146.38999999999999</c:v>
                </c:pt>
                <c:pt idx="4">
                  <c:v>54.01</c:v>
                </c:pt>
                <c:pt idx="5">
                  <c:v>0.68</c:v>
                </c:pt>
              </c:numCache>
            </c:numRef>
          </c:val>
          <c:extLst>
            <c:ext xmlns:c16="http://schemas.microsoft.com/office/drawing/2014/chart" uri="{C3380CC4-5D6E-409C-BE32-E72D297353CC}">
              <c16:uniqueId val="{00000001-18C3-4E6F-B7D0-7B2B64EDC770}"/>
            </c:ext>
          </c:extLst>
        </c:ser>
        <c:dLbls>
          <c:dLblPos val="outEnd"/>
          <c:showLegendKey val="0"/>
          <c:showVal val="1"/>
          <c:showCatName val="0"/>
          <c:showSerName val="0"/>
          <c:showPercent val="0"/>
          <c:showBubbleSize val="0"/>
        </c:dLbls>
        <c:gapWidth val="219"/>
        <c:overlap val="-27"/>
        <c:axId val="-583598768"/>
        <c:axId val="-583596016"/>
      </c:barChart>
      <c:catAx>
        <c:axId val="-583598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596016"/>
        <c:crosses val="autoZero"/>
        <c:auto val="1"/>
        <c:lblAlgn val="ctr"/>
        <c:lblOffset val="100"/>
        <c:noMultiLvlLbl val="0"/>
      </c:catAx>
      <c:valAx>
        <c:axId val="-5835960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835987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Year-over-year</a:t>
            </a:r>
            <a:r>
              <a:rPr lang="en-US" baseline="0" dirty="0"/>
              <a:t> growth in sales, by quarter in 2017</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Walmart</c:v>
                </c:pt>
              </c:strCache>
            </c:strRef>
          </c:tx>
          <c:spPr>
            <a:ln w="28575" cap="rnd">
              <a:solidFill>
                <a:schemeClr val="accent1"/>
              </a:solidFill>
              <a:round/>
            </a:ln>
            <a:effectLst/>
          </c:spPr>
          <c:marker>
            <c:symbol val="none"/>
          </c:marker>
          <c:cat>
            <c:strRef>
              <c:f>Sheet1!$A$2:$A$5</c:f>
              <c:strCache>
                <c:ptCount val="4"/>
                <c:pt idx="0">
                  <c:v>Q1</c:v>
                </c:pt>
                <c:pt idx="1">
                  <c:v>Q2</c:v>
                </c:pt>
                <c:pt idx="2">
                  <c:v>Q3</c:v>
                </c:pt>
                <c:pt idx="3">
                  <c:v>Q4</c:v>
                </c:pt>
              </c:strCache>
            </c:strRef>
          </c:cat>
          <c:val>
            <c:numRef>
              <c:f>Sheet1!$B$2:$B$5</c:f>
              <c:numCache>
                <c:formatCode>0%</c:formatCode>
                <c:ptCount val="4"/>
                <c:pt idx="0">
                  <c:v>0.63</c:v>
                </c:pt>
                <c:pt idx="1">
                  <c:v>0.6</c:v>
                </c:pt>
                <c:pt idx="2">
                  <c:v>0.5</c:v>
                </c:pt>
                <c:pt idx="3">
                  <c:v>0.23</c:v>
                </c:pt>
              </c:numCache>
            </c:numRef>
          </c:val>
          <c:smooth val="0"/>
          <c:extLst>
            <c:ext xmlns:c16="http://schemas.microsoft.com/office/drawing/2014/chart" uri="{C3380CC4-5D6E-409C-BE32-E72D297353CC}">
              <c16:uniqueId val="{00000000-46D0-43F9-B46C-E593BADE76E9}"/>
            </c:ext>
          </c:extLst>
        </c:ser>
        <c:dLbls>
          <c:showLegendKey val="0"/>
          <c:showVal val="0"/>
          <c:showCatName val="0"/>
          <c:showSerName val="0"/>
          <c:showPercent val="0"/>
          <c:showBubbleSize val="0"/>
        </c:dLbls>
        <c:smooth val="0"/>
        <c:axId val="820648176"/>
        <c:axId val="820650472"/>
      </c:lineChart>
      <c:catAx>
        <c:axId val="820648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0650472"/>
        <c:crosses val="autoZero"/>
        <c:auto val="1"/>
        <c:lblAlgn val="ctr"/>
        <c:lblOffset val="100"/>
        <c:noMultiLvlLbl val="0"/>
      </c:catAx>
      <c:valAx>
        <c:axId val="82065047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06481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7A0FFB-3246-1C4C-9D56-0318E2A5A72D}"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C85B9839-CA55-074C-A8C9-59B2B2EFCDEF}">
      <dgm:prSet phldrT="[Text]"/>
      <dgm:spPr/>
      <dgm:t>
        <a:bodyPr/>
        <a:lstStyle/>
        <a:p>
          <a:r>
            <a:rPr lang="en-US" dirty="0"/>
            <a:t>Strengths</a:t>
          </a:r>
        </a:p>
      </dgm:t>
    </dgm:pt>
    <dgm:pt modelId="{A00756C2-190B-C840-8878-5360EDF1922B}" type="parTrans" cxnId="{9F8195A9-43DD-4448-B5A4-54DFD420E98B}">
      <dgm:prSet/>
      <dgm:spPr/>
      <dgm:t>
        <a:bodyPr/>
        <a:lstStyle/>
        <a:p>
          <a:endParaRPr lang="en-US"/>
        </a:p>
      </dgm:t>
    </dgm:pt>
    <dgm:pt modelId="{139008CC-6BB1-F84A-BEA6-6C635242034B}" type="sibTrans" cxnId="{9F8195A9-43DD-4448-B5A4-54DFD420E98B}">
      <dgm:prSet/>
      <dgm:spPr/>
      <dgm:t>
        <a:bodyPr/>
        <a:lstStyle/>
        <a:p>
          <a:endParaRPr lang="en-US"/>
        </a:p>
      </dgm:t>
    </dgm:pt>
    <dgm:pt modelId="{B77F8100-6BD7-0043-A2D0-35BFCE8C7A99}">
      <dgm:prSet phldrT="[Text]"/>
      <dgm:spPr/>
      <dgm:t>
        <a:bodyPr/>
        <a:lstStyle/>
        <a:p>
          <a:r>
            <a:rPr lang="en-US" dirty="0"/>
            <a:t>Weaknesses</a:t>
          </a:r>
        </a:p>
      </dgm:t>
    </dgm:pt>
    <dgm:pt modelId="{B185CBC2-127B-B14E-B9B2-A698ADDF08ED}" type="parTrans" cxnId="{ABBC5470-30B8-9B43-BC1C-56AF7AA45BB1}">
      <dgm:prSet/>
      <dgm:spPr/>
      <dgm:t>
        <a:bodyPr/>
        <a:lstStyle/>
        <a:p>
          <a:endParaRPr lang="en-US"/>
        </a:p>
      </dgm:t>
    </dgm:pt>
    <dgm:pt modelId="{8AF35A9D-EA34-BB4A-9903-C644D1C4269A}" type="sibTrans" cxnId="{ABBC5470-30B8-9B43-BC1C-56AF7AA45BB1}">
      <dgm:prSet/>
      <dgm:spPr/>
      <dgm:t>
        <a:bodyPr/>
        <a:lstStyle/>
        <a:p>
          <a:endParaRPr lang="en-US"/>
        </a:p>
      </dgm:t>
    </dgm:pt>
    <dgm:pt modelId="{0E9DF527-7700-EA4E-BCDE-CD09A48A19A6}">
      <dgm:prSet phldrT="[Text]"/>
      <dgm:spPr/>
      <dgm:t>
        <a:bodyPr/>
        <a:lstStyle/>
        <a:p>
          <a:r>
            <a:rPr lang="en-US" dirty="0"/>
            <a:t>High quality products</a:t>
          </a:r>
        </a:p>
      </dgm:t>
    </dgm:pt>
    <dgm:pt modelId="{91BF31D2-FCF5-AB4D-92A3-002B4BDCD887}" type="parTrans" cxnId="{17F559F8-114D-C040-92B2-EC274C64CE31}">
      <dgm:prSet/>
      <dgm:spPr/>
      <dgm:t>
        <a:bodyPr/>
        <a:lstStyle/>
        <a:p>
          <a:endParaRPr lang="en-US"/>
        </a:p>
      </dgm:t>
    </dgm:pt>
    <dgm:pt modelId="{1D7C78D4-B9F5-A445-90FE-BA82752507B6}" type="sibTrans" cxnId="{17F559F8-114D-C040-92B2-EC274C64CE31}">
      <dgm:prSet/>
      <dgm:spPr/>
      <dgm:t>
        <a:bodyPr/>
        <a:lstStyle/>
        <a:p>
          <a:endParaRPr lang="en-US"/>
        </a:p>
      </dgm:t>
    </dgm:pt>
    <dgm:pt modelId="{624AC147-0A43-3B48-B583-6449D6C404FE}">
      <dgm:prSet/>
      <dgm:spPr/>
      <dgm:t>
        <a:bodyPr/>
        <a:lstStyle/>
        <a:p>
          <a:r>
            <a:rPr lang="en-US" dirty="0">
              <a:sym typeface="Wingdings"/>
            </a:rPr>
            <a:t>International foothold</a:t>
          </a:r>
        </a:p>
      </dgm:t>
    </dgm:pt>
    <dgm:pt modelId="{7549E6D4-CA5D-1247-9249-B3311743D268}" type="parTrans" cxnId="{0D2455D5-2A98-F94B-B0D5-883E9C116C1A}">
      <dgm:prSet/>
      <dgm:spPr/>
      <dgm:t>
        <a:bodyPr/>
        <a:lstStyle/>
        <a:p>
          <a:endParaRPr lang="en-US"/>
        </a:p>
      </dgm:t>
    </dgm:pt>
    <dgm:pt modelId="{9F2AE711-97D8-3A43-AA32-2106054152FF}" type="sibTrans" cxnId="{0D2455D5-2A98-F94B-B0D5-883E9C116C1A}">
      <dgm:prSet/>
      <dgm:spPr/>
      <dgm:t>
        <a:bodyPr/>
        <a:lstStyle/>
        <a:p>
          <a:endParaRPr lang="en-US"/>
        </a:p>
      </dgm:t>
    </dgm:pt>
    <dgm:pt modelId="{A4FD342A-1B48-E04B-B58F-93990F794665}">
      <dgm:prSet/>
      <dgm:spPr/>
      <dgm:t>
        <a:bodyPr/>
        <a:lstStyle/>
        <a:p>
          <a:r>
            <a:rPr lang="en-US" dirty="0">
              <a:sym typeface="Wingdings"/>
            </a:rPr>
            <a:t>Strong focus on R&amp;D</a:t>
          </a:r>
        </a:p>
      </dgm:t>
    </dgm:pt>
    <dgm:pt modelId="{57E6AD4B-8536-CF4E-9BC0-5F19AC3D519D}" type="parTrans" cxnId="{DD6DF738-03AE-9C4D-93D0-36E8921EC586}">
      <dgm:prSet/>
      <dgm:spPr/>
      <dgm:t>
        <a:bodyPr/>
        <a:lstStyle/>
        <a:p>
          <a:endParaRPr lang="en-US"/>
        </a:p>
      </dgm:t>
    </dgm:pt>
    <dgm:pt modelId="{7C9A9932-30E3-0048-AF2D-750A8D15EB45}" type="sibTrans" cxnId="{DD6DF738-03AE-9C4D-93D0-36E8921EC586}">
      <dgm:prSet/>
      <dgm:spPr/>
      <dgm:t>
        <a:bodyPr/>
        <a:lstStyle/>
        <a:p>
          <a:endParaRPr lang="en-US"/>
        </a:p>
      </dgm:t>
    </dgm:pt>
    <dgm:pt modelId="{9CD66974-3ABF-0146-82D6-3DE00F71483C}">
      <dgm:prSet phldrT="[Text]"/>
      <dgm:spPr/>
      <dgm:t>
        <a:bodyPr/>
        <a:lstStyle/>
        <a:p>
          <a:r>
            <a:rPr lang="en-US" dirty="0"/>
            <a:t>Need to transform diesel departments</a:t>
          </a:r>
        </a:p>
      </dgm:t>
    </dgm:pt>
    <dgm:pt modelId="{0C83358A-C712-2643-9DFE-E578D5B9635F}" type="parTrans" cxnId="{A6F80CDD-7958-BD4D-8F01-ED90FB491585}">
      <dgm:prSet/>
      <dgm:spPr/>
      <dgm:t>
        <a:bodyPr/>
        <a:lstStyle/>
        <a:p>
          <a:endParaRPr lang="en-US"/>
        </a:p>
      </dgm:t>
    </dgm:pt>
    <dgm:pt modelId="{788640AF-0CE0-0848-AE6E-E9679ACE1D5C}" type="sibTrans" cxnId="{A6F80CDD-7958-BD4D-8F01-ED90FB491585}">
      <dgm:prSet/>
      <dgm:spPr/>
      <dgm:t>
        <a:bodyPr/>
        <a:lstStyle/>
        <a:p>
          <a:endParaRPr lang="en-US"/>
        </a:p>
      </dgm:t>
    </dgm:pt>
    <dgm:pt modelId="{901920BC-3015-4DB4-A363-6821D20B71B7}">
      <dgm:prSet phldrT="[Text]"/>
      <dgm:spPr/>
      <dgm:t>
        <a:bodyPr/>
        <a:lstStyle/>
        <a:p>
          <a:r>
            <a:rPr lang="en-US" dirty="0"/>
            <a:t>Slower response to market demand</a:t>
          </a:r>
        </a:p>
      </dgm:t>
    </dgm:pt>
    <dgm:pt modelId="{1B67D868-AF78-42A3-8ED5-CA3D2D674D83}" type="parTrans" cxnId="{13487E64-2C4E-4F55-B16E-4A5485D3E3D6}">
      <dgm:prSet/>
      <dgm:spPr/>
      <dgm:t>
        <a:bodyPr/>
        <a:lstStyle/>
        <a:p>
          <a:endParaRPr lang="en-US"/>
        </a:p>
      </dgm:t>
    </dgm:pt>
    <dgm:pt modelId="{99D39301-D5DC-448C-83A5-BA6F58F30EF0}" type="sibTrans" cxnId="{13487E64-2C4E-4F55-B16E-4A5485D3E3D6}">
      <dgm:prSet/>
      <dgm:spPr/>
      <dgm:t>
        <a:bodyPr/>
        <a:lstStyle/>
        <a:p>
          <a:endParaRPr lang="en-US"/>
        </a:p>
      </dgm:t>
    </dgm:pt>
    <dgm:pt modelId="{7E3B7EF1-903B-3542-859F-A74B5D71836A}" type="pres">
      <dgm:prSet presAssocID="{B97A0FFB-3246-1C4C-9D56-0318E2A5A72D}" presName="Name0" presStyleCnt="0">
        <dgm:presLayoutVars>
          <dgm:dir/>
          <dgm:animLvl val="lvl"/>
          <dgm:resizeHandles val="exact"/>
        </dgm:presLayoutVars>
      </dgm:prSet>
      <dgm:spPr/>
    </dgm:pt>
    <dgm:pt modelId="{C78D9539-ED53-2A49-AE54-1BAA4631E0F3}" type="pres">
      <dgm:prSet presAssocID="{C85B9839-CA55-074C-A8C9-59B2B2EFCDEF}" presName="composite" presStyleCnt="0"/>
      <dgm:spPr/>
    </dgm:pt>
    <dgm:pt modelId="{E2BFFE99-9258-E443-A5DF-AFDBD1BE67D6}" type="pres">
      <dgm:prSet presAssocID="{C85B9839-CA55-074C-A8C9-59B2B2EFCDEF}" presName="parTx" presStyleLbl="alignNode1" presStyleIdx="0" presStyleCnt="2">
        <dgm:presLayoutVars>
          <dgm:chMax val="0"/>
          <dgm:chPref val="0"/>
          <dgm:bulletEnabled val="1"/>
        </dgm:presLayoutVars>
      </dgm:prSet>
      <dgm:spPr/>
    </dgm:pt>
    <dgm:pt modelId="{AA061FC9-D148-BB47-9AE9-BC76B832F9F2}" type="pres">
      <dgm:prSet presAssocID="{C85B9839-CA55-074C-A8C9-59B2B2EFCDEF}" presName="desTx" presStyleLbl="alignAccFollowNode1" presStyleIdx="0" presStyleCnt="2">
        <dgm:presLayoutVars>
          <dgm:bulletEnabled val="1"/>
        </dgm:presLayoutVars>
      </dgm:prSet>
      <dgm:spPr/>
    </dgm:pt>
    <dgm:pt modelId="{EBF8DD62-9EFF-BA46-9866-1A484CCA72C2}" type="pres">
      <dgm:prSet presAssocID="{139008CC-6BB1-F84A-BEA6-6C635242034B}" presName="space" presStyleCnt="0"/>
      <dgm:spPr/>
    </dgm:pt>
    <dgm:pt modelId="{03A0FD2F-065D-E540-992A-13B6602846BE}" type="pres">
      <dgm:prSet presAssocID="{B77F8100-6BD7-0043-A2D0-35BFCE8C7A99}" presName="composite" presStyleCnt="0"/>
      <dgm:spPr/>
    </dgm:pt>
    <dgm:pt modelId="{4C22D4D1-6635-E24B-964F-50B681AAFB1F}" type="pres">
      <dgm:prSet presAssocID="{B77F8100-6BD7-0043-A2D0-35BFCE8C7A99}" presName="parTx" presStyleLbl="alignNode1" presStyleIdx="1" presStyleCnt="2">
        <dgm:presLayoutVars>
          <dgm:chMax val="0"/>
          <dgm:chPref val="0"/>
          <dgm:bulletEnabled val="1"/>
        </dgm:presLayoutVars>
      </dgm:prSet>
      <dgm:spPr/>
    </dgm:pt>
    <dgm:pt modelId="{2D503B4F-A3F1-4D43-9393-F61717242E75}" type="pres">
      <dgm:prSet presAssocID="{B77F8100-6BD7-0043-A2D0-35BFCE8C7A99}" presName="desTx" presStyleLbl="alignAccFollowNode1" presStyleIdx="1" presStyleCnt="2">
        <dgm:presLayoutVars>
          <dgm:bulletEnabled val="1"/>
        </dgm:presLayoutVars>
      </dgm:prSet>
      <dgm:spPr/>
    </dgm:pt>
  </dgm:ptLst>
  <dgm:cxnLst>
    <dgm:cxn modelId="{22523E15-3C0E-0344-820E-560678F730D7}" type="presOf" srcId="{A4FD342A-1B48-E04B-B58F-93990F794665}" destId="{AA061FC9-D148-BB47-9AE9-BC76B832F9F2}" srcOrd="0" destOrd="2" presId="urn:microsoft.com/office/officeart/2005/8/layout/hList1"/>
    <dgm:cxn modelId="{5C0B662B-E5EA-9D4B-AAB7-DF32201C8EF3}" type="presOf" srcId="{624AC147-0A43-3B48-B583-6449D6C404FE}" destId="{AA061FC9-D148-BB47-9AE9-BC76B832F9F2}" srcOrd="0" destOrd="1" presId="urn:microsoft.com/office/officeart/2005/8/layout/hList1"/>
    <dgm:cxn modelId="{DD6DF738-03AE-9C4D-93D0-36E8921EC586}" srcId="{C85B9839-CA55-074C-A8C9-59B2B2EFCDEF}" destId="{A4FD342A-1B48-E04B-B58F-93990F794665}" srcOrd="2" destOrd="0" parTransId="{57E6AD4B-8536-CF4E-9BC0-5F19AC3D519D}" sibTransId="{7C9A9932-30E3-0048-AF2D-750A8D15EB45}"/>
    <dgm:cxn modelId="{B38A175D-E592-5541-A054-D1209A48F007}" type="presOf" srcId="{0E9DF527-7700-EA4E-BCDE-CD09A48A19A6}" destId="{AA061FC9-D148-BB47-9AE9-BC76B832F9F2}" srcOrd="0" destOrd="0" presId="urn:microsoft.com/office/officeart/2005/8/layout/hList1"/>
    <dgm:cxn modelId="{13487E64-2C4E-4F55-B16E-4A5485D3E3D6}" srcId="{B77F8100-6BD7-0043-A2D0-35BFCE8C7A99}" destId="{901920BC-3015-4DB4-A363-6821D20B71B7}" srcOrd="1" destOrd="0" parTransId="{1B67D868-AF78-42A3-8ED5-CA3D2D674D83}" sibTransId="{99D39301-D5DC-448C-83A5-BA6F58F30EF0}"/>
    <dgm:cxn modelId="{12D9D646-0A4E-5E4F-A66C-8DA4DEAE62F2}" type="presOf" srcId="{B97A0FFB-3246-1C4C-9D56-0318E2A5A72D}" destId="{7E3B7EF1-903B-3542-859F-A74B5D71836A}" srcOrd="0" destOrd="0" presId="urn:microsoft.com/office/officeart/2005/8/layout/hList1"/>
    <dgm:cxn modelId="{ABBC5470-30B8-9B43-BC1C-56AF7AA45BB1}" srcId="{B97A0FFB-3246-1C4C-9D56-0318E2A5A72D}" destId="{B77F8100-6BD7-0043-A2D0-35BFCE8C7A99}" srcOrd="1" destOrd="0" parTransId="{B185CBC2-127B-B14E-B9B2-A698ADDF08ED}" sibTransId="{8AF35A9D-EA34-BB4A-9903-C644D1C4269A}"/>
    <dgm:cxn modelId="{FADDE791-D2DF-6B45-8543-E196B66FDC0D}" type="presOf" srcId="{C85B9839-CA55-074C-A8C9-59B2B2EFCDEF}" destId="{E2BFFE99-9258-E443-A5DF-AFDBD1BE67D6}" srcOrd="0" destOrd="0" presId="urn:microsoft.com/office/officeart/2005/8/layout/hList1"/>
    <dgm:cxn modelId="{C56FF497-2771-354F-941B-F5BD710BF4C5}" type="presOf" srcId="{9CD66974-3ABF-0146-82D6-3DE00F71483C}" destId="{2D503B4F-A3F1-4D43-9393-F61717242E75}" srcOrd="0" destOrd="0" presId="urn:microsoft.com/office/officeart/2005/8/layout/hList1"/>
    <dgm:cxn modelId="{0779C098-4081-40AB-B4AC-284764CBD3C9}" type="presOf" srcId="{901920BC-3015-4DB4-A363-6821D20B71B7}" destId="{2D503B4F-A3F1-4D43-9393-F61717242E75}" srcOrd="0" destOrd="1" presId="urn:microsoft.com/office/officeart/2005/8/layout/hList1"/>
    <dgm:cxn modelId="{9F8195A9-43DD-4448-B5A4-54DFD420E98B}" srcId="{B97A0FFB-3246-1C4C-9D56-0318E2A5A72D}" destId="{C85B9839-CA55-074C-A8C9-59B2B2EFCDEF}" srcOrd="0" destOrd="0" parTransId="{A00756C2-190B-C840-8878-5360EDF1922B}" sibTransId="{139008CC-6BB1-F84A-BEA6-6C635242034B}"/>
    <dgm:cxn modelId="{0669EBC8-B51B-4644-B434-40FD47E6F379}" type="presOf" srcId="{B77F8100-6BD7-0043-A2D0-35BFCE8C7A99}" destId="{4C22D4D1-6635-E24B-964F-50B681AAFB1F}" srcOrd="0" destOrd="0" presId="urn:microsoft.com/office/officeart/2005/8/layout/hList1"/>
    <dgm:cxn modelId="{0D2455D5-2A98-F94B-B0D5-883E9C116C1A}" srcId="{C85B9839-CA55-074C-A8C9-59B2B2EFCDEF}" destId="{624AC147-0A43-3B48-B583-6449D6C404FE}" srcOrd="1" destOrd="0" parTransId="{7549E6D4-CA5D-1247-9249-B3311743D268}" sibTransId="{9F2AE711-97D8-3A43-AA32-2106054152FF}"/>
    <dgm:cxn modelId="{A6F80CDD-7958-BD4D-8F01-ED90FB491585}" srcId="{B77F8100-6BD7-0043-A2D0-35BFCE8C7A99}" destId="{9CD66974-3ABF-0146-82D6-3DE00F71483C}" srcOrd="0" destOrd="0" parTransId="{0C83358A-C712-2643-9DFE-E578D5B9635F}" sibTransId="{788640AF-0CE0-0848-AE6E-E9679ACE1D5C}"/>
    <dgm:cxn modelId="{17F559F8-114D-C040-92B2-EC274C64CE31}" srcId="{C85B9839-CA55-074C-A8C9-59B2B2EFCDEF}" destId="{0E9DF527-7700-EA4E-BCDE-CD09A48A19A6}" srcOrd="0" destOrd="0" parTransId="{91BF31D2-FCF5-AB4D-92A3-002B4BDCD887}" sibTransId="{1D7C78D4-B9F5-A445-90FE-BA82752507B6}"/>
    <dgm:cxn modelId="{2A267D40-51B2-0C46-92E8-1832950B98FA}" type="presParOf" srcId="{7E3B7EF1-903B-3542-859F-A74B5D71836A}" destId="{C78D9539-ED53-2A49-AE54-1BAA4631E0F3}" srcOrd="0" destOrd="0" presId="urn:microsoft.com/office/officeart/2005/8/layout/hList1"/>
    <dgm:cxn modelId="{ABB98AEF-63B9-7449-95A1-4E7D40F87713}" type="presParOf" srcId="{C78D9539-ED53-2A49-AE54-1BAA4631E0F3}" destId="{E2BFFE99-9258-E443-A5DF-AFDBD1BE67D6}" srcOrd="0" destOrd="0" presId="urn:microsoft.com/office/officeart/2005/8/layout/hList1"/>
    <dgm:cxn modelId="{DE29B3BE-39B1-F345-9FAC-2DB5202C7C03}" type="presParOf" srcId="{C78D9539-ED53-2A49-AE54-1BAA4631E0F3}" destId="{AA061FC9-D148-BB47-9AE9-BC76B832F9F2}" srcOrd="1" destOrd="0" presId="urn:microsoft.com/office/officeart/2005/8/layout/hList1"/>
    <dgm:cxn modelId="{534A5C87-737D-D74F-A3D8-81BDC1533950}" type="presParOf" srcId="{7E3B7EF1-903B-3542-859F-A74B5D71836A}" destId="{EBF8DD62-9EFF-BA46-9866-1A484CCA72C2}" srcOrd="1" destOrd="0" presId="urn:microsoft.com/office/officeart/2005/8/layout/hList1"/>
    <dgm:cxn modelId="{9241462D-7A3E-1D48-A670-EDA84038EB52}" type="presParOf" srcId="{7E3B7EF1-903B-3542-859F-A74B5D71836A}" destId="{03A0FD2F-065D-E540-992A-13B6602846BE}" srcOrd="2" destOrd="0" presId="urn:microsoft.com/office/officeart/2005/8/layout/hList1"/>
    <dgm:cxn modelId="{119F0687-CE8C-7E45-9B57-772872571B47}" type="presParOf" srcId="{03A0FD2F-065D-E540-992A-13B6602846BE}" destId="{4C22D4D1-6635-E24B-964F-50B681AAFB1F}" srcOrd="0" destOrd="0" presId="urn:microsoft.com/office/officeart/2005/8/layout/hList1"/>
    <dgm:cxn modelId="{D334B90F-0599-4D47-B409-14CCF8741E9C}" type="presParOf" srcId="{03A0FD2F-065D-E540-992A-13B6602846BE}" destId="{2D503B4F-A3F1-4D43-9393-F61717242E75}"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CB7248E-B95E-4A39-887B-404C588E3730}" type="doc">
      <dgm:prSet loTypeId="urn:microsoft.com/office/officeart/2005/8/layout/matrix2" loCatId="matrix" qsTypeId="urn:microsoft.com/office/officeart/2005/8/quickstyle/simple1" qsCatId="simple" csTypeId="urn:microsoft.com/office/officeart/2005/8/colors/accent3_3" csCatId="accent3" phldr="1"/>
      <dgm:spPr/>
      <dgm:t>
        <a:bodyPr/>
        <a:lstStyle/>
        <a:p>
          <a:endParaRPr lang="en-US"/>
        </a:p>
      </dgm:t>
    </dgm:pt>
    <dgm:pt modelId="{60CDA32F-350B-45D5-9BB2-B7149B673D69}">
      <dgm:prSet phldrT="[Text]"/>
      <dgm:spPr/>
      <dgm:t>
        <a:bodyPr/>
        <a:lstStyle/>
        <a:p>
          <a:r>
            <a:rPr lang="en-US" dirty="0"/>
            <a:t>GE’s software platform launched externally</a:t>
          </a:r>
        </a:p>
      </dgm:t>
    </dgm:pt>
    <dgm:pt modelId="{730D6482-5501-4DC2-BA1A-7937DD6C6C89}" type="parTrans" cxnId="{15D6C448-0CC7-450C-A057-139E535D159C}">
      <dgm:prSet/>
      <dgm:spPr/>
      <dgm:t>
        <a:bodyPr/>
        <a:lstStyle/>
        <a:p>
          <a:endParaRPr lang="en-US"/>
        </a:p>
      </dgm:t>
    </dgm:pt>
    <dgm:pt modelId="{4F3239B0-B689-404B-A6D9-85205E70A522}" type="sibTrans" cxnId="{15D6C448-0CC7-450C-A057-139E535D159C}">
      <dgm:prSet/>
      <dgm:spPr/>
      <dgm:t>
        <a:bodyPr/>
        <a:lstStyle/>
        <a:p>
          <a:endParaRPr lang="en-US"/>
        </a:p>
      </dgm:t>
    </dgm:pt>
    <dgm:pt modelId="{4938B9D6-582D-45EC-9AA8-914BB67A559B}">
      <dgm:prSet phldrT="[Text]"/>
      <dgm:spPr/>
      <dgm:t>
        <a:bodyPr/>
        <a:lstStyle/>
        <a:p>
          <a:r>
            <a:rPr lang="en-US" dirty="0"/>
            <a:t>Extracts/uses data from industrial machines</a:t>
          </a:r>
        </a:p>
      </dgm:t>
    </dgm:pt>
    <dgm:pt modelId="{673C9FE8-3DFD-4D96-B2B4-A789362A723D}" type="parTrans" cxnId="{553777F0-CAA4-4D1D-91A7-4CB2917B5A4A}">
      <dgm:prSet/>
      <dgm:spPr/>
      <dgm:t>
        <a:bodyPr/>
        <a:lstStyle/>
        <a:p>
          <a:endParaRPr lang="en-US"/>
        </a:p>
      </dgm:t>
    </dgm:pt>
    <dgm:pt modelId="{A2D723B5-0E30-4A68-8C65-3B0A8A69FF1C}" type="sibTrans" cxnId="{553777F0-CAA4-4D1D-91A7-4CB2917B5A4A}">
      <dgm:prSet/>
      <dgm:spPr/>
      <dgm:t>
        <a:bodyPr/>
        <a:lstStyle/>
        <a:p>
          <a:endParaRPr lang="en-US"/>
        </a:p>
      </dgm:t>
    </dgm:pt>
    <dgm:pt modelId="{A1DC4E50-5B56-4A24-94F9-607519134534}">
      <dgm:prSet phldrT="[Text]"/>
      <dgm:spPr/>
      <dgm:t>
        <a:bodyPr/>
        <a:lstStyle/>
        <a:p>
          <a:r>
            <a:rPr lang="en-US" dirty="0"/>
            <a:t>Increased efficiency, performance</a:t>
          </a:r>
        </a:p>
      </dgm:t>
    </dgm:pt>
    <dgm:pt modelId="{7E62D9D2-54AB-49A7-AF79-E278F922CCEF}" type="parTrans" cxnId="{C85C7E18-7314-4234-9168-562F942D36DE}">
      <dgm:prSet/>
      <dgm:spPr/>
      <dgm:t>
        <a:bodyPr/>
        <a:lstStyle/>
        <a:p>
          <a:endParaRPr lang="en-US"/>
        </a:p>
      </dgm:t>
    </dgm:pt>
    <dgm:pt modelId="{0E4A1AAC-68B9-41EF-B76A-9E3C0ABC1259}" type="sibTrans" cxnId="{C85C7E18-7314-4234-9168-562F942D36DE}">
      <dgm:prSet/>
      <dgm:spPr/>
      <dgm:t>
        <a:bodyPr/>
        <a:lstStyle/>
        <a:p>
          <a:endParaRPr lang="en-US"/>
        </a:p>
      </dgm:t>
    </dgm:pt>
    <dgm:pt modelId="{257F140D-8465-4AB3-9C12-58179D2F9459}">
      <dgm:prSet phldrT="[Text]"/>
      <dgm:spPr/>
      <dgm:t>
        <a:bodyPr/>
        <a:lstStyle/>
        <a:p>
          <a:r>
            <a:rPr lang="en-US" dirty="0"/>
            <a:t>GE &amp; Enel: used at 14 thermal plants for predictive diagnostics</a:t>
          </a:r>
        </a:p>
      </dgm:t>
    </dgm:pt>
    <dgm:pt modelId="{9C9023F9-6937-482A-A05A-C94ECE9E1A58}" type="parTrans" cxnId="{DAD0CB74-9A81-44EE-B768-BFB00131AD97}">
      <dgm:prSet/>
      <dgm:spPr/>
      <dgm:t>
        <a:bodyPr/>
        <a:lstStyle/>
        <a:p>
          <a:endParaRPr lang="en-US"/>
        </a:p>
      </dgm:t>
    </dgm:pt>
    <dgm:pt modelId="{40E4C9A8-B7AE-4778-9572-5109B8DA825F}" type="sibTrans" cxnId="{DAD0CB74-9A81-44EE-B768-BFB00131AD97}">
      <dgm:prSet/>
      <dgm:spPr/>
      <dgm:t>
        <a:bodyPr/>
        <a:lstStyle/>
        <a:p>
          <a:endParaRPr lang="en-US"/>
        </a:p>
      </dgm:t>
    </dgm:pt>
    <dgm:pt modelId="{87CDEE6C-B83E-435C-A003-B215AF2157A7}" type="pres">
      <dgm:prSet presAssocID="{7CB7248E-B95E-4A39-887B-404C588E3730}" presName="matrix" presStyleCnt="0">
        <dgm:presLayoutVars>
          <dgm:chMax val="1"/>
          <dgm:dir/>
          <dgm:resizeHandles val="exact"/>
        </dgm:presLayoutVars>
      </dgm:prSet>
      <dgm:spPr/>
    </dgm:pt>
    <dgm:pt modelId="{6FA7BD91-7F72-42B4-92B6-EFDECA846DAA}" type="pres">
      <dgm:prSet presAssocID="{7CB7248E-B95E-4A39-887B-404C588E3730}" presName="axisShape" presStyleLbl="bgShp" presStyleIdx="0" presStyleCnt="1"/>
      <dgm:spPr/>
    </dgm:pt>
    <dgm:pt modelId="{6D95F1EB-C531-4A09-902D-DCF210041326}" type="pres">
      <dgm:prSet presAssocID="{7CB7248E-B95E-4A39-887B-404C588E3730}" presName="rect1" presStyleLbl="node1" presStyleIdx="0" presStyleCnt="4">
        <dgm:presLayoutVars>
          <dgm:chMax val="0"/>
          <dgm:chPref val="0"/>
          <dgm:bulletEnabled val="1"/>
        </dgm:presLayoutVars>
      </dgm:prSet>
      <dgm:spPr/>
    </dgm:pt>
    <dgm:pt modelId="{3571EBA1-CDC0-4B4E-B73C-EDAB530345FD}" type="pres">
      <dgm:prSet presAssocID="{7CB7248E-B95E-4A39-887B-404C588E3730}" presName="rect2" presStyleLbl="node1" presStyleIdx="1" presStyleCnt="4">
        <dgm:presLayoutVars>
          <dgm:chMax val="0"/>
          <dgm:chPref val="0"/>
          <dgm:bulletEnabled val="1"/>
        </dgm:presLayoutVars>
      </dgm:prSet>
      <dgm:spPr/>
    </dgm:pt>
    <dgm:pt modelId="{98CA9BC3-7AC1-4768-8C36-B46CC56537E1}" type="pres">
      <dgm:prSet presAssocID="{7CB7248E-B95E-4A39-887B-404C588E3730}" presName="rect3" presStyleLbl="node1" presStyleIdx="2" presStyleCnt="4">
        <dgm:presLayoutVars>
          <dgm:chMax val="0"/>
          <dgm:chPref val="0"/>
          <dgm:bulletEnabled val="1"/>
        </dgm:presLayoutVars>
      </dgm:prSet>
      <dgm:spPr/>
    </dgm:pt>
    <dgm:pt modelId="{250B6BB5-277F-4DB3-B582-C53A58320F3E}" type="pres">
      <dgm:prSet presAssocID="{7CB7248E-B95E-4A39-887B-404C588E3730}" presName="rect4" presStyleLbl="node1" presStyleIdx="3" presStyleCnt="4">
        <dgm:presLayoutVars>
          <dgm:chMax val="0"/>
          <dgm:chPref val="0"/>
          <dgm:bulletEnabled val="1"/>
        </dgm:presLayoutVars>
      </dgm:prSet>
      <dgm:spPr/>
    </dgm:pt>
  </dgm:ptLst>
  <dgm:cxnLst>
    <dgm:cxn modelId="{C85C7E18-7314-4234-9168-562F942D36DE}" srcId="{7CB7248E-B95E-4A39-887B-404C588E3730}" destId="{A1DC4E50-5B56-4A24-94F9-607519134534}" srcOrd="2" destOrd="0" parTransId="{7E62D9D2-54AB-49A7-AF79-E278F922CCEF}" sibTransId="{0E4A1AAC-68B9-41EF-B76A-9E3C0ABC1259}"/>
    <dgm:cxn modelId="{D8CD4A23-32F8-444F-A9FA-3E578DCA4886}" type="presOf" srcId="{257F140D-8465-4AB3-9C12-58179D2F9459}" destId="{250B6BB5-277F-4DB3-B582-C53A58320F3E}" srcOrd="0" destOrd="0" presId="urn:microsoft.com/office/officeart/2005/8/layout/matrix2"/>
    <dgm:cxn modelId="{B3F6F140-8A2B-444C-B611-A0F3CC85B362}" type="presOf" srcId="{7CB7248E-B95E-4A39-887B-404C588E3730}" destId="{87CDEE6C-B83E-435C-A003-B215AF2157A7}" srcOrd="0" destOrd="0" presId="urn:microsoft.com/office/officeart/2005/8/layout/matrix2"/>
    <dgm:cxn modelId="{15D6C448-0CC7-450C-A057-139E535D159C}" srcId="{7CB7248E-B95E-4A39-887B-404C588E3730}" destId="{60CDA32F-350B-45D5-9BB2-B7149B673D69}" srcOrd="0" destOrd="0" parTransId="{730D6482-5501-4DC2-BA1A-7937DD6C6C89}" sibTransId="{4F3239B0-B689-404B-A6D9-85205E70A522}"/>
    <dgm:cxn modelId="{DAD0CB74-9A81-44EE-B768-BFB00131AD97}" srcId="{7CB7248E-B95E-4A39-887B-404C588E3730}" destId="{257F140D-8465-4AB3-9C12-58179D2F9459}" srcOrd="3" destOrd="0" parTransId="{9C9023F9-6937-482A-A05A-C94ECE9E1A58}" sibTransId="{40E4C9A8-B7AE-4778-9572-5109B8DA825F}"/>
    <dgm:cxn modelId="{11DAC0B2-3597-244E-9157-EE17899A3828}" type="presOf" srcId="{A1DC4E50-5B56-4A24-94F9-607519134534}" destId="{98CA9BC3-7AC1-4768-8C36-B46CC56537E1}" srcOrd="0" destOrd="0" presId="urn:microsoft.com/office/officeart/2005/8/layout/matrix2"/>
    <dgm:cxn modelId="{5D87DDDA-91B5-4A40-A341-4F9870565AC5}" type="presOf" srcId="{4938B9D6-582D-45EC-9AA8-914BB67A559B}" destId="{3571EBA1-CDC0-4B4E-B73C-EDAB530345FD}" srcOrd="0" destOrd="0" presId="urn:microsoft.com/office/officeart/2005/8/layout/matrix2"/>
    <dgm:cxn modelId="{553777F0-CAA4-4D1D-91A7-4CB2917B5A4A}" srcId="{7CB7248E-B95E-4A39-887B-404C588E3730}" destId="{4938B9D6-582D-45EC-9AA8-914BB67A559B}" srcOrd="1" destOrd="0" parTransId="{673C9FE8-3DFD-4D96-B2B4-A789362A723D}" sibTransId="{A2D723B5-0E30-4A68-8C65-3B0A8A69FF1C}"/>
    <dgm:cxn modelId="{90219BFF-6C7E-314F-AB72-C912E6C6C854}" type="presOf" srcId="{60CDA32F-350B-45D5-9BB2-B7149B673D69}" destId="{6D95F1EB-C531-4A09-902D-DCF210041326}" srcOrd="0" destOrd="0" presId="urn:microsoft.com/office/officeart/2005/8/layout/matrix2"/>
    <dgm:cxn modelId="{972294DB-E040-974E-AFF2-2357B006708A}" type="presParOf" srcId="{87CDEE6C-B83E-435C-A003-B215AF2157A7}" destId="{6FA7BD91-7F72-42B4-92B6-EFDECA846DAA}" srcOrd="0" destOrd="0" presId="urn:microsoft.com/office/officeart/2005/8/layout/matrix2"/>
    <dgm:cxn modelId="{3B0E0964-E224-234C-A010-CA960FA538AC}" type="presParOf" srcId="{87CDEE6C-B83E-435C-A003-B215AF2157A7}" destId="{6D95F1EB-C531-4A09-902D-DCF210041326}" srcOrd="1" destOrd="0" presId="urn:microsoft.com/office/officeart/2005/8/layout/matrix2"/>
    <dgm:cxn modelId="{2311BC08-27E8-4648-9718-3D43E563323D}" type="presParOf" srcId="{87CDEE6C-B83E-435C-A003-B215AF2157A7}" destId="{3571EBA1-CDC0-4B4E-B73C-EDAB530345FD}" srcOrd="2" destOrd="0" presId="urn:microsoft.com/office/officeart/2005/8/layout/matrix2"/>
    <dgm:cxn modelId="{A7EAAD1C-AD91-FD42-A840-D08A2A9B68B1}" type="presParOf" srcId="{87CDEE6C-B83E-435C-A003-B215AF2157A7}" destId="{98CA9BC3-7AC1-4768-8C36-B46CC56537E1}" srcOrd="3" destOrd="0" presId="urn:microsoft.com/office/officeart/2005/8/layout/matrix2"/>
    <dgm:cxn modelId="{52541249-E38A-3E41-95F7-716643457B2B}" type="presParOf" srcId="{87CDEE6C-B83E-435C-A003-B215AF2157A7}" destId="{250B6BB5-277F-4DB3-B582-C53A58320F3E}" srcOrd="4" destOrd="0" presId="urn:microsoft.com/office/officeart/2005/8/layout/matrix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3147418-306C-0F4E-A657-25231F5DDF7F}"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1832A945-2BD7-4941-BBF7-037EDB2F9110}">
      <dgm:prSet phldrT="[Text]"/>
      <dgm:spPr/>
      <dgm:t>
        <a:bodyPr/>
        <a:lstStyle/>
        <a:p>
          <a:r>
            <a:rPr lang="en-US" dirty="0"/>
            <a:t>Communication</a:t>
          </a:r>
        </a:p>
      </dgm:t>
    </dgm:pt>
    <dgm:pt modelId="{398CBEB0-0571-E14A-9837-DD40FFE0E873}" type="parTrans" cxnId="{BF2B91EA-672C-8846-A31C-EC504CD7ABA9}">
      <dgm:prSet/>
      <dgm:spPr/>
      <dgm:t>
        <a:bodyPr/>
        <a:lstStyle/>
        <a:p>
          <a:endParaRPr lang="en-US"/>
        </a:p>
      </dgm:t>
    </dgm:pt>
    <dgm:pt modelId="{C098D625-F18E-0E4E-8139-55E0F619112A}" type="sibTrans" cxnId="{BF2B91EA-672C-8846-A31C-EC504CD7ABA9}">
      <dgm:prSet/>
      <dgm:spPr/>
      <dgm:t>
        <a:bodyPr/>
        <a:lstStyle/>
        <a:p>
          <a:endParaRPr lang="en-US"/>
        </a:p>
      </dgm:t>
    </dgm:pt>
    <dgm:pt modelId="{0D2627B0-AF73-6E41-96BF-147D0F8DD833}">
      <dgm:prSet phldrT="[Text]"/>
      <dgm:spPr/>
      <dgm:t>
        <a:bodyPr/>
        <a:lstStyle/>
        <a:p>
          <a:r>
            <a:rPr lang="en-US" dirty="0"/>
            <a:t>Problem-Solution Model</a:t>
          </a:r>
        </a:p>
      </dgm:t>
    </dgm:pt>
    <dgm:pt modelId="{64889310-BC0C-664E-9D12-5A6766400AB6}" type="parTrans" cxnId="{A5211BAA-B7A7-CA4C-B7CA-153E9A74FE95}">
      <dgm:prSet/>
      <dgm:spPr/>
      <dgm:t>
        <a:bodyPr/>
        <a:lstStyle/>
        <a:p>
          <a:endParaRPr lang="en-US"/>
        </a:p>
      </dgm:t>
    </dgm:pt>
    <dgm:pt modelId="{8187AC53-5230-1C49-9D3A-DAC34AC97C7F}" type="sibTrans" cxnId="{A5211BAA-B7A7-CA4C-B7CA-153E9A74FE95}">
      <dgm:prSet/>
      <dgm:spPr/>
      <dgm:t>
        <a:bodyPr/>
        <a:lstStyle/>
        <a:p>
          <a:endParaRPr lang="en-US"/>
        </a:p>
      </dgm:t>
    </dgm:pt>
    <dgm:pt modelId="{9F1659F2-9850-834B-9B5F-EBF2EB24B354}">
      <dgm:prSet phldrT="[Text]"/>
      <dgm:spPr/>
      <dgm:t>
        <a:bodyPr/>
        <a:lstStyle/>
        <a:p>
          <a:r>
            <a:rPr lang="en-US" dirty="0"/>
            <a:t>Not built for long term success</a:t>
          </a:r>
        </a:p>
      </dgm:t>
    </dgm:pt>
    <dgm:pt modelId="{22E36E76-918F-F440-B22B-8123984AB308}" type="parTrans" cxnId="{13B301C4-6454-BD43-B872-70A8B361F350}">
      <dgm:prSet/>
      <dgm:spPr/>
      <dgm:t>
        <a:bodyPr/>
        <a:lstStyle/>
        <a:p>
          <a:endParaRPr lang="en-US"/>
        </a:p>
      </dgm:t>
    </dgm:pt>
    <dgm:pt modelId="{02D8C36C-3A3B-DD48-B605-69CD058D2F9B}" type="sibTrans" cxnId="{13B301C4-6454-BD43-B872-70A8B361F350}">
      <dgm:prSet/>
      <dgm:spPr/>
      <dgm:t>
        <a:bodyPr/>
        <a:lstStyle/>
        <a:p>
          <a:endParaRPr lang="en-US"/>
        </a:p>
      </dgm:t>
    </dgm:pt>
    <dgm:pt modelId="{144BF579-E855-E540-86FB-291FCC0341B3}">
      <dgm:prSet phldrT="[Text]"/>
      <dgm:spPr/>
      <dgm:t>
        <a:bodyPr/>
        <a:lstStyle/>
        <a:p>
          <a:r>
            <a:rPr lang="en-US" dirty="0"/>
            <a:t>Short term goals</a:t>
          </a:r>
        </a:p>
      </dgm:t>
    </dgm:pt>
    <dgm:pt modelId="{098FCD8D-9A7F-9B4C-971D-36DF0236C17D}" type="sibTrans" cxnId="{810786D9-C194-574D-81A0-6B0477F54D11}">
      <dgm:prSet/>
      <dgm:spPr/>
      <dgm:t>
        <a:bodyPr/>
        <a:lstStyle/>
        <a:p>
          <a:endParaRPr lang="en-US"/>
        </a:p>
      </dgm:t>
    </dgm:pt>
    <dgm:pt modelId="{E6C1C566-8A65-0A42-BDC3-0E11699845B7}" type="parTrans" cxnId="{810786D9-C194-574D-81A0-6B0477F54D11}">
      <dgm:prSet/>
      <dgm:spPr/>
      <dgm:t>
        <a:bodyPr/>
        <a:lstStyle/>
        <a:p>
          <a:endParaRPr lang="en-US"/>
        </a:p>
      </dgm:t>
    </dgm:pt>
    <dgm:pt modelId="{C1C6B028-2C05-104C-90FF-B725F1E91623}">
      <dgm:prSet phldrT="[Text]"/>
      <dgm:spPr/>
      <dgm:t>
        <a:bodyPr/>
        <a:lstStyle/>
        <a:p>
          <a:r>
            <a:rPr lang="en-US" dirty="0"/>
            <a:t>Not streamlined</a:t>
          </a:r>
        </a:p>
      </dgm:t>
    </dgm:pt>
    <dgm:pt modelId="{7067BCE8-7BAD-8D43-9FBF-6B8E84F5CDCE}" type="sibTrans" cxnId="{5D2FBAE9-2BF1-1842-A0F7-0071F95D2799}">
      <dgm:prSet/>
      <dgm:spPr/>
      <dgm:t>
        <a:bodyPr/>
        <a:lstStyle/>
        <a:p>
          <a:endParaRPr lang="en-US"/>
        </a:p>
      </dgm:t>
    </dgm:pt>
    <dgm:pt modelId="{8F855CCE-B544-E14B-834A-FDFE98546683}" type="parTrans" cxnId="{5D2FBAE9-2BF1-1842-A0F7-0071F95D2799}">
      <dgm:prSet/>
      <dgm:spPr/>
      <dgm:t>
        <a:bodyPr/>
        <a:lstStyle/>
        <a:p>
          <a:endParaRPr lang="en-US"/>
        </a:p>
      </dgm:t>
    </dgm:pt>
    <dgm:pt modelId="{8FA7FFAD-964D-3F4A-8DFD-8E036916BBE8}">
      <dgm:prSet phldrT="[Text]"/>
      <dgm:spPr/>
      <dgm:t>
        <a:bodyPr/>
        <a:lstStyle/>
        <a:p>
          <a:r>
            <a:rPr lang="en-US" dirty="0"/>
            <a:t>Geography</a:t>
          </a:r>
        </a:p>
      </dgm:t>
    </dgm:pt>
    <dgm:pt modelId="{36968093-F387-7843-9B64-2C839D3BE124}" type="sibTrans" cxnId="{F728C11E-B159-4F4F-BAE0-DCB63412BCE1}">
      <dgm:prSet/>
      <dgm:spPr/>
      <dgm:t>
        <a:bodyPr/>
        <a:lstStyle/>
        <a:p>
          <a:endParaRPr lang="en-US"/>
        </a:p>
      </dgm:t>
    </dgm:pt>
    <dgm:pt modelId="{5E8A7B04-0C34-A545-9D6A-96C33C36C42A}" type="parTrans" cxnId="{F728C11E-B159-4F4F-BAE0-DCB63412BCE1}">
      <dgm:prSet/>
      <dgm:spPr/>
      <dgm:t>
        <a:bodyPr/>
        <a:lstStyle/>
        <a:p>
          <a:endParaRPr lang="en-US"/>
        </a:p>
      </dgm:t>
    </dgm:pt>
    <dgm:pt modelId="{21C50C49-570D-4949-B62D-4708BC60E83C}">
      <dgm:prSet phldrT="[Text]"/>
      <dgm:spPr/>
      <dgm:t>
        <a:bodyPr/>
        <a:lstStyle/>
        <a:p>
          <a:r>
            <a:rPr lang="en-US" dirty="0"/>
            <a:t>Collaboration/innovation hindered</a:t>
          </a:r>
        </a:p>
      </dgm:t>
    </dgm:pt>
    <dgm:pt modelId="{C78A07F0-712E-7E4A-8619-01FD11425DBF}" type="sibTrans" cxnId="{B374485E-293D-DF4C-AA9E-ED22018B5597}">
      <dgm:prSet/>
      <dgm:spPr/>
      <dgm:t>
        <a:bodyPr/>
        <a:lstStyle/>
        <a:p>
          <a:endParaRPr lang="en-US"/>
        </a:p>
      </dgm:t>
    </dgm:pt>
    <dgm:pt modelId="{6E84085B-976A-654E-8E2F-9B0AC8A5CB55}" type="parTrans" cxnId="{B374485E-293D-DF4C-AA9E-ED22018B5597}">
      <dgm:prSet/>
      <dgm:spPr/>
      <dgm:t>
        <a:bodyPr/>
        <a:lstStyle/>
        <a:p>
          <a:endParaRPr lang="en-US"/>
        </a:p>
      </dgm:t>
    </dgm:pt>
    <dgm:pt modelId="{7AC3BAEF-F2DA-7845-BBBB-2ADC206C5396}">
      <dgm:prSet phldrT="[Text]"/>
      <dgm:spPr/>
      <dgm:t>
        <a:bodyPr/>
        <a:lstStyle/>
        <a:p>
          <a:r>
            <a:rPr lang="en-US" dirty="0"/>
            <a:t>Waits for problems to arise before they’re addressed</a:t>
          </a:r>
        </a:p>
      </dgm:t>
    </dgm:pt>
    <dgm:pt modelId="{B267D6C2-E821-E141-AF2E-50778BF9BFA5}" type="parTrans" cxnId="{DDEBA50C-3FD4-0E49-A527-8A7B765C9B7C}">
      <dgm:prSet/>
      <dgm:spPr/>
      <dgm:t>
        <a:bodyPr/>
        <a:lstStyle/>
        <a:p>
          <a:endParaRPr lang="en-US"/>
        </a:p>
      </dgm:t>
    </dgm:pt>
    <dgm:pt modelId="{8F347CEC-89A8-7E4D-BE3F-0AAE024B9BE0}" type="sibTrans" cxnId="{DDEBA50C-3FD4-0E49-A527-8A7B765C9B7C}">
      <dgm:prSet/>
      <dgm:spPr/>
      <dgm:t>
        <a:bodyPr/>
        <a:lstStyle/>
        <a:p>
          <a:endParaRPr lang="en-US"/>
        </a:p>
      </dgm:t>
    </dgm:pt>
    <dgm:pt modelId="{06060A0D-3DE7-0348-83C9-ECCB228C7749}">
      <dgm:prSet phldrT="[Text]"/>
      <dgm:spPr/>
      <dgm:t>
        <a:bodyPr/>
        <a:lstStyle/>
        <a:p>
          <a:r>
            <a:rPr lang="en-US" dirty="0"/>
            <a:t>Much of the revenue came from other GE sectors</a:t>
          </a:r>
        </a:p>
      </dgm:t>
    </dgm:pt>
    <dgm:pt modelId="{D8B7AF54-7626-7845-96A4-B73BF9D95CF2}" type="parTrans" cxnId="{0855EAB4-1CFC-8744-BD3F-4D0B6A873578}">
      <dgm:prSet/>
      <dgm:spPr/>
      <dgm:t>
        <a:bodyPr/>
        <a:lstStyle/>
        <a:p>
          <a:endParaRPr lang="en-US"/>
        </a:p>
      </dgm:t>
    </dgm:pt>
    <dgm:pt modelId="{A663D87D-214D-114A-A68B-1457174B2C84}" type="sibTrans" cxnId="{0855EAB4-1CFC-8744-BD3F-4D0B6A873578}">
      <dgm:prSet/>
      <dgm:spPr/>
      <dgm:t>
        <a:bodyPr/>
        <a:lstStyle/>
        <a:p>
          <a:endParaRPr lang="en-US"/>
        </a:p>
      </dgm:t>
    </dgm:pt>
    <dgm:pt modelId="{F62EB6A8-C8A3-E44E-A694-921E40E1B5C9}" type="pres">
      <dgm:prSet presAssocID="{43147418-306C-0F4E-A657-25231F5DDF7F}" presName="Name0" presStyleCnt="0">
        <dgm:presLayoutVars>
          <dgm:dir/>
          <dgm:animLvl val="lvl"/>
          <dgm:resizeHandles val="exact"/>
        </dgm:presLayoutVars>
      </dgm:prSet>
      <dgm:spPr/>
    </dgm:pt>
    <dgm:pt modelId="{0EAAEABA-79BD-5643-A013-0E1FA9CE5672}" type="pres">
      <dgm:prSet presAssocID="{1832A945-2BD7-4941-BBF7-037EDB2F9110}" presName="linNode" presStyleCnt="0"/>
      <dgm:spPr/>
    </dgm:pt>
    <dgm:pt modelId="{92DD5081-A26D-7A4A-A34A-07E8BF28A184}" type="pres">
      <dgm:prSet presAssocID="{1832A945-2BD7-4941-BBF7-037EDB2F9110}" presName="parentText" presStyleLbl="node1" presStyleIdx="0" presStyleCnt="3">
        <dgm:presLayoutVars>
          <dgm:chMax val="1"/>
          <dgm:bulletEnabled val="1"/>
        </dgm:presLayoutVars>
      </dgm:prSet>
      <dgm:spPr/>
    </dgm:pt>
    <dgm:pt modelId="{3733BD3B-ACB6-DC42-90BE-AE180E0983D2}" type="pres">
      <dgm:prSet presAssocID="{1832A945-2BD7-4941-BBF7-037EDB2F9110}" presName="descendantText" presStyleLbl="alignAccFollowNode1" presStyleIdx="0" presStyleCnt="3">
        <dgm:presLayoutVars>
          <dgm:bulletEnabled val="1"/>
        </dgm:presLayoutVars>
      </dgm:prSet>
      <dgm:spPr/>
    </dgm:pt>
    <dgm:pt modelId="{3AE5EFBD-5180-DF4B-A773-FF89220B0F53}" type="pres">
      <dgm:prSet presAssocID="{C098D625-F18E-0E4E-8139-55E0F619112A}" presName="sp" presStyleCnt="0"/>
      <dgm:spPr/>
    </dgm:pt>
    <dgm:pt modelId="{0C7C88F1-52F8-8A41-BEAB-5CBA412B0FC0}" type="pres">
      <dgm:prSet presAssocID="{0D2627B0-AF73-6E41-96BF-147D0F8DD833}" presName="linNode" presStyleCnt="0"/>
      <dgm:spPr/>
    </dgm:pt>
    <dgm:pt modelId="{6289221A-9A42-F548-BEF3-25D6753C60EC}" type="pres">
      <dgm:prSet presAssocID="{0D2627B0-AF73-6E41-96BF-147D0F8DD833}" presName="parentText" presStyleLbl="node1" presStyleIdx="1" presStyleCnt="3">
        <dgm:presLayoutVars>
          <dgm:chMax val="1"/>
          <dgm:bulletEnabled val="1"/>
        </dgm:presLayoutVars>
      </dgm:prSet>
      <dgm:spPr/>
    </dgm:pt>
    <dgm:pt modelId="{A001238A-90E7-497D-979F-D6A4959559B3}" type="pres">
      <dgm:prSet presAssocID="{0D2627B0-AF73-6E41-96BF-147D0F8DD833}" presName="descendantText" presStyleLbl="alignAccFollowNode1" presStyleIdx="1" presStyleCnt="3">
        <dgm:presLayoutVars>
          <dgm:bulletEnabled val="1"/>
        </dgm:presLayoutVars>
      </dgm:prSet>
      <dgm:spPr/>
    </dgm:pt>
    <dgm:pt modelId="{10863742-C507-4846-9E6E-B530DAE2B46D}" type="pres">
      <dgm:prSet presAssocID="{8187AC53-5230-1C49-9D3A-DAC34AC97C7F}" presName="sp" presStyleCnt="0"/>
      <dgm:spPr/>
    </dgm:pt>
    <dgm:pt modelId="{DFA9B94F-483F-3A4C-972F-88C59B97A901}" type="pres">
      <dgm:prSet presAssocID="{9F1659F2-9850-834B-9B5F-EBF2EB24B354}" presName="linNode" presStyleCnt="0"/>
      <dgm:spPr/>
    </dgm:pt>
    <dgm:pt modelId="{624D5868-0BA9-874A-A078-E189ED5AFD8F}" type="pres">
      <dgm:prSet presAssocID="{9F1659F2-9850-834B-9B5F-EBF2EB24B354}" presName="parentText" presStyleLbl="node1" presStyleIdx="2" presStyleCnt="3">
        <dgm:presLayoutVars>
          <dgm:chMax val="1"/>
          <dgm:bulletEnabled val="1"/>
        </dgm:presLayoutVars>
      </dgm:prSet>
      <dgm:spPr/>
    </dgm:pt>
    <dgm:pt modelId="{E7DF7186-82B5-FF45-86E8-159914DCC6E1}" type="pres">
      <dgm:prSet presAssocID="{9F1659F2-9850-834B-9B5F-EBF2EB24B354}" presName="descendantText" presStyleLbl="alignAccFollowNode1" presStyleIdx="2" presStyleCnt="3">
        <dgm:presLayoutVars>
          <dgm:bulletEnabled val="1"/>
        </dgm:presLayoutVars>
      </dgm:prSet>
      <dgm:spPr/>
    </dgm:pt>
  </dgm:ptLst>
  <dgm:cxnLst>
    <dgm:cxn modelId="{DDEBA50C-3FD4-0E49-A527-8A7B765C9B7C}" srcId="{0D2627B0-AF73-6E41-96BF-147D0F8DD833}" destId="{7AC3BAEF-F2DA-7845-BBBB-2ADC206C5396}" srcOrd="1" destOrd="0" parTransId="{B267D6C2-E821-E141-AF2E-50778BF9BFA5}" sibTransId="{8F347CEC-89A8-7E4D-BE3F-0AAE024B9BE0}"/>
    <dgm:cxn modelId="{DEA9C01E-0BF4-C741-BAA1-3F41CA4CB083}" type="presOf" srcId="{43147418-306C-0F4E-A657-25231F5DDF7F}" destId="{F62EB6A8-C8A3-E44E-A694-921E40E1B5C9}" srcOrd="0" destOrd="0" presId="urn:microsoft.com/office/officeart/2005/8/layout/vList5"/>
    <dgm:cxn modelId="{F728C11E-B159-4F4F-BAE0-DCB63412BCE1}" srcId="{1832A945-2BD7-4941-BBF7-037EDB2F9110}" destId="{8FA7FFAD-964D-3F4A-8DFD-8E036916BBE8}" srcOrd="0" destOrd="0" parTransId="{5E8A7B04-0C34-A545-9D6A-96C33C36C42A}" sibTransId="{36968093-F387-7843-9B64-2C839D3BE124}"/>
    <dgm:cxn modelId="{B374485E-293D-DF4C-AA9E-ED22018B5597}" srcId="{1832A945-2BD7-4941-BBF7-037EDB2F9110}" destId="{21C50C49-570D-4949-B62D-4708BC60E83C}" srcOrd="1" destOrd="0" parTransId="{6E84085B-976A-654E-8E2F-9B0AC8A5CB55}" sibTransId="{C78A07F0-712E-7E4A-8619-01FD11425DBF}"/>
    <dgm:cxn modelId="{DE1F896A-79B1-2245-A350-A2F967B41ABE}" type="presOf" srcId="{9F1659F2-9850-834B-9B5F-EBF2EB24B354}" destId="{624D5868-0BA9-874A-A078-E189ED5AFD8F}" srcOrd="0" destOrd="0" presId="urn:microsoft.com/office/officeart/2005/8/layout/vList5"/>
    <dgm:cxn modelId="{DB27036E-EEC6-0C4E-B001-40FF39BDE9FC}" type="presOf" srcId="{144BF579-E855-E540-86FB-291FCC0341B3}" destId="{E7DF7186-82B5-FF45-86E8-159914DCC6E1}" srcOrd="0" destOrd="0" presId="urn:microsoft.com/office/officeart/2005/8/layout/vList5"/>
    <dgm:cxn modelId="{5CB5E851-99C8-4A0D-A266-C989EC9C9E07}" type="presOf" srcId="{C1C6B028-2C05-104C-90FF-B725F1E91623}" destId="{A001238A-90E7-497D-979F-D6A4959559B3}" srcOrd="0" destOrd="0" presId="urn:microsoft.com/office/officeart/2005/8/layout/vList5"/>
    <dgm:cxn modelId="{DF33EF51-4E98-0445-BA03-0CA616FD310F}" type="presOf" srcId="{21C50C49-570D-4949-B62D-4708BC60E83C}" destId="{3733BD3B-ACB6-DC42-90BE-AE180E0983D2}" srcOrd="0" destOrd="1" presId="urn:microsoft.com/office/officeart/2005/8/layout/vList5"/>
    <dgm:cxn modelId="{6EB9CF72-F5C6-474B-96B6-B5BA4779AC89}" type="presOf" srcId="{06060A0D-3DE7-0348-83C9-ECCB228C7749}" destId="{E7DF7186-82B5-FF45-86E8-159914DCC6E1}" srcOrd="0" destOrd="1" presId="urn:microsoft.com/office/officeart/2005/8/layout/vList5"/>
    <dgm:cxn modelId="{CCF3A153-06F2-0346-83F1-C22E1E11896F}" type="presOf" srcId="{0D2627B0-AF73-6E41-96BF-147D0F8DD833}" destId="{6289221A-9A42-F548-BEF3-25D6753C60EC}" srcOrd="0" destOrd="0" presId="urn:microsoft.com/office/officeart/2005/8/layout/vList5"/>
    <dgm:cxn modelId="{31F3CE8A-A932-E249-AB12-30C7E3D6F0FD}" type="presOf" srcId="{1832A945-2BD7-4941-BBF7-037EDB2F9110}" destId="{92DD5081-A26D-7A4A-A34A-07E8BF28A184}" srcOrd="0" destOrd="0" presId="urn:microsoft.com/office/officeart/2005/8/layout/vList5"/>
    <dgm:cxn modelId="{DB059490-DF89-4293-869B-A170BBA664CD}" type="presOf" srcId="{7AC3BAEF-F2DA-7845-BBBB-2ADC206C5396}" destId="{A001238A-90E7-497D-979F-D6A4959559B3}" srcOrd="0" destOrd="1" presId="urn:microsoft.com/office/officeart/2005/8/layout/vList5"/>
    <dgm:cxn modelId="{A5211BAA-B7A7-CA4C-B7CA-153E9A74FE95}" srcId="{43147418-306C-0F4E-A657-25231F5DDF7F}" destId="{0D2627B0-AF73-6E41-96BF-147D0F8DD833}" srcOrd="1" destOrd="0" parTransId="{64889310-BC0C-664E-9D12-5A6766400AB6}" sibTransId="{8187AC53-5230-1C49-9D3A-DAC34AC97C7F}"/>
    <dgm:cxn modelId="{0855EAB4-1CFC-8744-BD3F-4D0B6A873578}" srcId="{9F1659F2-9850-834B-9B5F-EBF2EB24B354}" destId="{06060A0D-3DE7-0348-83C9-ECCB228C7749}" srcOrd="1" destOrd="0" parTransId="{D8B7AF54-7626-7845-96A4-B73BF9D95CF2}" sibTransId="{A663D87D-214D-114A-A68B-1457174B2C84}"/>
    <dgm:cxn modelId="{13B301C4-6454-BD43-B872-70A8B361F350}" srcId="{43147418-306C-0F4E-A657-25231F5DDF7F}" destId="{9F1659F2-9850-834B-9B5F-EBF2EB24B354}" srcOrd="2" destOrd="0" parTransId="{22E36E76-918F-F440-B22B-8123984AB308}" sibTransId="{02D8C36C-3A3B-DD48-B605-69CD058D2F9B}"/>
    <dgm:cxn modelId="{0C17CEC8-F15E-594C-BA20-133AEFFB3300}" type="presOf" srcId="{8FA7FFAD-964D-3F4A-8DFD-8E036916BBE8}" destId="{3733BD3B-ACB6-DC42-90BE-AE180E0983D2}" srcOrd="0" destOrd="0" presId="urn:microsoft.com/office/officeart/2005/8/layout/vList5"/>
    <dgm:cxn modelId="{810786D9-C194-574D-81A0-6B0477F54D11}" srcId="{9F1659F2-9850-834B-9B5F-EBF2EB24B354}" destId="{144BF579-E855-E540-86FB-291FCC0341B3}" srcOrd="0" destOrd="0" parTransId="{E6C1C566-8A65-0A42-BDC3-0E11699845B7}" sibTransId="{098FCD8D-9A7F-9B4C-971D-36DF0236C17D}"/>
    <dgm:cxn modelId="{5D2FBAE9-2BF1-1842-A0F7-0071F95D2799}" srcId="{0D2627B0-AF73-6E41-96BF-147D0F8DD833}" destId="{C1C6B028-2C05-104C-90FF-B725F1E91623}" srcOrd="0" destOrd="0" parTransId="{8F855CCE-B544-E14B-834A-FDFE98546683}" sibTransId="{7067BCE8-7BAD-8D43-9FBF-6B8E84F5CDCE}"/>
    <dgm:cxn modelId="{BF2B91EA-672C-8846-A31C-EC504CD7ABA9}" srcId="{43147418-306C-0F4E-A657-25231F5DDF7F}" destId="{1832A945-2BD7-4941-BBF7-037EDB2F9110}" srcOrd="0" destOrd="0" parTransId="{398CBEB0-0571-E14A-9837-DD40FFE0E873}" sibTransId="{C098D625-F18E-0E4E-8139-55E0F619112A}"/>
    <dgm:cxn modelId="{11C9DB7C-EF8D-7546-B241-4828714FF814}" type="presParOf" srcId="{F62EB6A8-C8A3-E44E-A694-921E40E1B5C9}" destId="{0EAAEABA-79BD-5643-A013-0E1FA9CE5672}" srcOrd="0" destOrd="0" presId="urn:microsoft.com/office/officeart/2005/8/layout/vList5"/>
    <dgm:cxn modelId="{C52A7B01-8631-934E-8456-D5D591D171E5}" type="presParOf" srcId="{0EAAEABA-79BD-5643-A013-0E1FA9CE5672}" destId="{92DD5081-A26D-7A4A-A34A-07E8BF28A184}" srcOrd="0" destOrd="0" presId="urn:microsoft.com/office/officeart/2005/8/layout/vList5"/>
    <dgm:cxn modelId="{86C8B6C5-8755-064B-B20F-66296A95EB26}" type="presParOf" srcId="{0EAAEABA-79BD-5643-A013-0E1FA9CE5672}" destId="{3733BD3B-ACB6-DC42-90BE-AE180E0983D2}" srcOrd="1" destOrd="0" presId="urn:microsoft.com/office/officeart/2005/8/layout/vList5"/>
    <dgm:cxn modelId="{EFD2D910-6017-3B4E-B017-9DB0696D6025}" type="presParOf" srcId="{F62EB6A8-C8A3-E44E-A694-921E40E1B5C9}" destId="{3AE5EFBD-5180-DF4B-A773-FF89220B0F53}" srcOrd="1" destOrd="0" presId="urn:microsoft.com/office/officeart/2005/8/layout/vList5"/>
    <dgm:cxn modelId="{85679492-A47C-2147-94AC-7FDB3D7E6612}" type="presParOf" srcId="{F62EB6A8-C8A3-E44E-A694-921E40E1B5C9}" destId="{0C7C88F1-52F8-8A41-BEAB-5CBA412B0FC0}" srcOrd="2" destOrd="0" presId="urn:microsoft.com/office/officeart/2005/8/layout/vList5"/>
    <dgm:cxn modelId="{F46CE3C4-B901-D345-98E6-899DE0C95672}" type="presParOf" srcId="{0C7C88F1-52F8-8A41-BEAB-5CBA412B0FC0}" destId="{6289221A-9A42-F548-BEF3-25D6753C60EC}" srcOrd="0" destOrd="0" presId="urn:microsoft.com/office/officeart/2005/8/layout/vList5"/>
    <dgm:cxn modelId="{5E990C82-D9B5-48AF-BEEF-F1739B0F8B31}" type="presParOf" srcId="{0C7C88F1-52F8-8A41-BEAB-5CBA412B0FC0}" destId="{A001238A-90E7-497D-979F-D6A4959559B3}" srcOrd="1" destOrd="0" presId="urn:microsoft.com/office/officeart/2005/8/layout/vList5"/>
    <dgm:cxn modelId="{0C6626C6-E6C5-2B42-A557-723073B29347}" type="presParOf" srcId="{F62EB6A8-C8A3-E44E-A694-921E40E1B5C9}" destId="{10863742-C507-4846-9E6E-B530DAE2B46D}" srcOrd="3" destOrd="0" presId="urn:microsoft.com/office/officeart/2005/8/layout/vList5"/>
    <dgm:cxn modelId="{979C1D91-56C9-4846-9ADE-1533FB8917B3}" type="presParOf" srcId="{F62EB6A8-C8A3-E44E-A694-921E40E1B5C9}" destId="{DFA9B94F-483F-3A4C-972F-88C59B97A901}" srcOrd="4" destOrd="0" presId="urn:microsoft.com/office/officeart/2005/8/layout/vList5"/>
    <dgm:cxn modelId="{1DEC56C5-31BF-DD49-8BD0-94F40F83D288}" type="presParOf" srcId="{DFA9B94F-483F-3A4C-972F-88C59B97A901}" destId="{624D5868-0BA9-874A-A078-E189ED5AFD8F}" srcOrd="0" destOrd="0" presId="urn:microsoft.com/office/officeart/2005/8/layout/vList5"/>
    <dgm:cxn modelId="{76711CF5-5B95-1049-B890-464AD666F0FA}" type="presParOf" srcId="{DFA9B94F-483F-3A4C-972F-88C59B97A901}" destId="{E7DF7186-82B5-FF45-86E8-159914DCC6E1}"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2EF59C-B7E5-CC48-9A20-A7DFAD8F01BB}"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5B984E20-87B8-614D-8997-E04C275E1D27}">
      <dgm:prSet phldrT="[Text]"/>
      <dgm:spPr/>
      <dgm:t>
        <a:bodyPr/>
        <a:lstStyle/>
        <a:p>
          <a:r>
            <a:rPr lang="en-US" dirty="0">
              <a:latin typeface="Century Gothic" charset="0"/>
              <a:ea typeface="Century Gothic" charset="0"/>
              <a:cs typeface="Century Gothic" charset="0"/>
            </a:rPr>
            <a:t>CEO “resigned” in 2017</a:t>
          </a:r>
        </a:p>
        <a:p>
          <a:r>
            <a:rPr lang="en-US" dirty="0">
              <a:latin typeface="Century Gothic" charset="0"/>
              <a:ea typeface="Century Gothic" charset="0"/>
              <a:cs typeface="Century Gothic" charset="0"/>
            </a:rPr>
            <a:t>New CEO John Flannery has failed to get the company to bounce back</a:t>
          </a:r>
          <a:endParaRPr lang="en-US" dirty="0"/>
        </a:p>
      </dgm:t>
    </dgm:pt>
    <dgm:pt modelId="{EF667409-D7CC-9D4C-8423-800F27A464DD}" type="parTrans" cxnId="{17BAB02E-21D3-624F-BFD8-86DA51417272}">
      <dgm:prSet/>
      <dgm:spPr/>
      <dgm:t>
        <a:bodyPr/>
        <a:lstStyle/>
        <a:p>
          <a:endParaRPr lang="en-US"/>
        </a:p>
      </dgm:t>
    </dgm:pt>
    <dgm:pt modelId="{3683512C-1E06-E940-A206-464D871EA7D4}" type="sibTrans" cxnId="{17BAB02E-21D3-624F-BFD8-86DA51417272}">
      <dgm:prSet/>
      <dgm:spPr/>
      <dgm:t>
        <a:bodyPr/>
        <a:lstStyle/>
        <a:p>
          <a:endParaRPr lang="en-US"/>
        </a:p>
      </dgm:t>
    </dgm:pt>
    <dgm:pt modelId="{ECCBF614-D965-664C-902B-6176A61F52F9}">
      <dgm:prSet phldrT="[Text]"/>
      <dgm:spPr/>
      <dgm:t>
        <a:bodyPr/>
        <a:lstStyle/>
        <a:p>
          <a:r>
            <a:rPr lang="en-US" b="0" dirty="0">
              <a:latin typeface="Century Gothic" charset="0"/>
              <a:ea typeface="Century Gothic" charset="0"/>
              <a:cs typeface="Century Gothic" charset="0"/>
            </a:rPr>
            <a:t>Reduced expectations</a:t>
          </a:r>
        </a:p>
        <a:p>
          <a:r>
            <a:rPr lang="en-US" dirty="0">
              <a:latin typeface="Century Gothic" charset="0"/>
              <a:ea typeface="Century Gothic" charset="0"/>
              <a:cs typeface="Century Gothic" charset="0"/>
            </a:rPr>
            <a:t>Expecting $3 billion less than originally predicted for 2020</a:t>
          </a:r>
          <a:endParaRPr lang="en-US" dirty="0"/>
        </a:p>
      </dgm:t>
    </dgm:pt>
    <dgm:pt modelId="{62696DD7-65F7-A942-9F44-DB55F560730C}" type="parTrans" cxnId="{CC7ABAEA-6CAC-7B49-855A-203AD06B8E77}">
      <dgm:prSet/>
      <dgm:spPr/>
      <dgm:t>
        <a:bodyPr/>
        <a:lstStyle/>
        <a:p>
          <a:endParaRPr lang="en-US"/>
        </a:p>
      </dgm:t>
    </dgm:pt>
    <dgm:pt modelId="{CE436731-C945-964C-BEFA-9D7E9805B8DB}" type="sibTrans" cxnId="{CC7ABAEA-6CAC-7B49-855A-203AD06B8E77}">
      <dgm:prSet/>
      <dgm:spPr/>
      <dgm:t>
        <a:bodyPr/>
        <a:lstStyle/>
        <a:p>
          <a:endParaRPr lang="en-US"/>
        </a:p>
      </dgm:t>
    </dgm:pt>
    <dgm:pt modelId="{FC7E2F9E-99C1-C448-985B-7E25EB001D62}" type="pres">
      <dgm:prSet presAssocID="{542EF59C-B7E5-CC48-9A20-A7DFAD8F01BB}" presName="diagram" presStyleCnt="0">
        <dgm:presLayoutVars>
          <dgm:dir/>
          <dgm:resizeHandles val="exact"/>
        </dgm:presLayoutVars>
      </dgm:prSet>
      <dgm:spPr/>
    </dgm:pt>
    <dgm:pt modelId="{6965BF56-EB58-8A4E-B75F-DD887F38DB53}" type="pres">
      <dgm:prSet presAssocID="{5B984E20-87B8-614D-8997-E04C275E1D27}" presName="node" presStyleLbl="node1" presStyleIdx="0" presStyleCnt="2" custScaleX="155132">
        <dgm:presLayoutVars>
          <dgm:bulletEnabled val="1"/>
        </dgm:presLayoutVars>
      </dgm:prSet>
      <dgm:spPr/>
    </dgm:pt>
    <dgm:pt modelId="{2C13F505-1823-C44C-A1E9-56DFE4A2543D}" type="pres">
      <dgm:prSet presAssocID="{3683512C-1E06-E940-A206-464D871EA7D4}" presName="sibTrans" presStyleCnt="0"/>
      <dgm:spPr/>
    </dgm:pt>
    <dgm:pt modelId="{B178197A-A31A-0442-BCF6-6752AC156E92}" type="pres">
      <dgm:prSet presAssocID="{ECCBF614-D965-664C-902B-6176A61F52F9}" presName="node" presStyleLbl="node1" presStyleIdx="1" presStyleCnt="2" custScaleX="156364">
        <dgm:presLayoutVars>
          <dgm:bulletEnabled val="1"/>
        </dgm:presLayoutVars>
      </dgm:prSet>
      <dgm:spPr/>
    </dgm:pt>
  </dgm:ptLst>
  <dgm:cxnLst>
    <dgm:cxn modelId="{65451E2C-67EF-944F-A2CB-C038998C5069}" type="presOf" srcId="{5B984E20-87B8-614D-8997-E04C275E1D27}" destId="{6965BF56-EB58-8A4E-B75F-DD887F38DB53}" srcOrd="0" destOrd="0" presId="urn:microsoft.com/office/officeart/2005/8/layout/default"/>
    <dgm:cxn modelId="{17BAB02E-21D3-624F-BFD8-86DA51417272}" srcId="{542EF59C-B7E5-CC48-9A20-A7DFAD8F01BB}" destId="{5B984E20-87B8-614D-8997-E04C275E1D27}" srcOrd="0" destOrd="0" parTransId="{EF667409-D7CC-9D4C-8423-800F27A464DD}" sibTransId="{3683512C-1E06-E940-A206-464D871EA7D4}"/>
    <dgm:cxn modelId="{7B60E47D-CF74-8E41-9144-8AE32A30D4C2}" type="presOf" srcId="{542EF59C-B7E5-CC48-9A20-A7DFAD8F01BB}" destId="{FC7E2F9E-99C1-C448-985B-7E25EB001D62}" srcOrd="0" destOrd="0" presId="urn:microsoft.com/office/officeart/2005/8/layout/default"/>
    <dgm:cxn modelId="{BD6B93AB-8E52-D346-B977-F816A042432F}" type="presOf" srcId="{ECCBF614-D965-664C-902B-6176A61F52F9}" destId="{B178197A-A31A-0442-BCF6-6752AC156E92}" srcOrd="0" destOrd="0" presId="urn:microsoft.com/office/officeart/2005/8/layout/default"/>
    <dgm:cxn modelId="{CC7ABAEA-6CAC-7B49-855A-203AD06B8E77}" srcId="{542EF59C-B7E5-CC48-9A20-A7DFAD8F01BB}" destId="{ECCBF614-D965-664C-902B-6176A61F52F9}" srcOrd="1" destOrd="0" parTransId="{62696DD7-65F7-A942-9F44-DB55F560730C}" sibTransId="{CE436731-C945-964C-BEFA-9D7E9805B8DB}"/>
    <dgm:cxn modelId="{15C6F749-742F-094D-ABF7-8F410B39A70F}" type="presParOf" srcId="{FC7E2F9E-99C1-C448-985B-7E25EB001D62}" destId="{6965BF56-EB58-8A4E-B75F-DD887F38DB53}" srcOrd="0" destOrd="0" presId="urn:microsoft.com/office/officeart/2005/8/layout/default"/>
    <dgm:cxn modelId="{7A0FA219-622E-0546-8516-35CA1FCDC9FE}" type="presParOf" srcId="{FC7E2F9E-99C1-C448-985B-7E25EB001D62}" destId="{2C13F505-1823-C44C-A1E9-56DFE4A2543D}" srcOrd="1" destOrd="0" presId="urn:microsoft.com/office/officeart/2005/8/layout/default"/>
    <dgm:cxn modelId="{964A064E-AF8E-F74D-9F75-A4B8669AAEAC}" type="presParOf" srcId="{FC7E2F9E-99C1-C448-985B-7E25EB001D62}" destId="{B178197A-A31A-0442-BCF6-6752AC156E92}" srcOrd="2"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1EB3689-8B53-4B8C-937A-909BCCFA082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B9B10B6B-20AF-452D-AF4B-BCEB9890E546}">
      <dgm:prSet phldrT="[Text]" custT="1"/>
      <dgm:spPr/>
      <dgm:t>
        <a:bodyPr/>
        <a:lstStyle/>
        <a:p>
          <a:r>
            <a:rPr lang="en-US" sz="1300" b="1" dirty="0"/>
            <a:t>INSOURCING:</a:t>
          </a:r>
        </a:p>
        <a:p>
          <a:r>
            <a:rPr lang="en-US" sz="1300" dirty="0"/>
            <a:t>- Talent needed, and specialized IT talent is hard to find.</a:t>
          </a:r>
        </a:p>
        <a:p>
          <a:r>
            <a:rPr lang="en-US" sz="1300" dirty="0"/>
            <a:t>-Costly</a:t>
          </a:r>
        </a:p>
        <a:p>
          <a:r>
            <a:rPr lang="en-US" sz="1300" dirty="0"/>
            <a:t>-Needs a drastic workplace environment change</a:t>
          </a:r>
        </a:p>
      </dgm:t>
    </dgm:pt>
    <dgm:pt modelId="{0C41B96D-9AC0-4764-A1E4-B84B3787CC17}" type="parTrans" cxnId="{91F8D777-BEE4-45D7-8FBC-C4B05155E595}">
      <dgm:prSet/>
      <dgm:spPr/>
      <dgm:t>
        <a:bodyPr/>
        <a:lstStyle/>
        <a:p>
          <a:endParaRPr lang="en-US"/>
        </a:p>
      </dgm:t>
    </dgm:pt>
    <dgm:pt modelId="{8F0C2394-09F8-4507-B063-035991A6BFD3}" type="sibTrans" cxnId="{91F8D777-BEE4-45D7-8FBC-C4B05155E595}">
      <dgm:prSet/>
      <dgm:spPr/>
      <dgm:t>
        <a:bodyPr/>
        <a:lstStyle/>
        <a:p>
          <a:endParaRPr lang="en-US"/>
        </a:p>
      </dgm:t>
    </dgm:pt>
    <dgm:pt modelId="{178C99E3-16A2-44EC-9A02-6C312F9F65F0}">
      <dgm:prSet phldrT="[Text]" custT="1"/>
      <dgm:spPr/>
      <dgm:t>
        <a:bodyPr/>
        <a:lstStyle/>
        <a:p>
          <a:r>
            <a:rPr lang="en-US" sz="1300" b="1" dirty="0"/>
            <a:t>OUTSOURCING:</a:t>
          </a:r>
        </a:p>
        <a:p>
          <a:r>
            <a:rPr lang="en-US" sz="1300" dirty="0"/>
            <a:t>- Possible loss of security or transparency</a:t>
          </a:r>
        </a:p>
        <a:p>
          <a:r>
            <a:rPr lang="en-US" sz="1300" dirty="0"/>
            <a:t>-Time needed to develop proper relationship with outsourced companies</a:t>
          </a:r>
        </a:p>
        <a:p>
          <a:r>
            <a:rPr lang="en-US" sz="1300" dirty="0"/>
            <a:t>-Less control of a company</a:t>
          </a:r>
        </a:p>
      </dgm:t>
    </dgm:pt>
    <dgm:pt modelId="{9783C84A-2E07-4BE2-91FF-64376749F89F}" type="parTrans" cxnId="{6C04AB6A-65DF-49FA-B7A7-CA7FCDA26B05}">
      <dgm:prSet/>
      <dgm:spPr/>
      <dgm:t>
        <a:bodyPr/>
        <a:lstStyle/>
        <a:p>
          <a:endParaRPr lang="en-US"/>
        </a:p>
      </dgm:t>
    </dgm:pt>
    <dgm:pt modelId="{B743088C-EF46-43D6-A10A-34C8727A821D}" type="sibTrans" cxnId="{6C04AB6A-65DF-49FA-B7A7-CA7FCDA26B05}">
      <dgm:prSet/>
      <dgm:spPr/>
      <dgm:t>
        <a:bodyPr/>
        <a:lstStyle/>
        <a:p>
          <a:endParaRPr lang="en-US"/>
        </a:p>
      </dgm:t>
    </dgm:pt>
    <dgm:pt modelId="{07AC978D-AB97-4FFB-B531-E6DF030A9595}" type="pres">
      <dgm:prSet presAssocID="{71EB3689-8B53-4B8C-937A-909BCCFA0825}" presName="Name0" presStyleCnt="0">
        <dgm:presLayoutVars>
          <dgm:chMax val="7"/>
          <dgm:chPref val="7"/>
          <dgm:dir/>
        </dgm:presLayoutVars>
      </dgm:prSet>
      <dgm:spPr/>
    </dgm:pt>
    <dgm:pt modelId="{2BD165C3-E6CF-48DE-BB0B-A3CA07595376}" type="pres">
      <dgm:prSet presAssocID="{71EB3689-8B53-4B8C-937A-909BCCFA0825}" presName="Name1" presStyleCnt="0"/>
      <dgm:spPr/>
    </dgm:pt>
    <dgm:pt modelId="{7CA5EEF1-963A-4F08-B3ED-6D410EDA8066}" type="pres">
      <dgm:prSet presAssocID="{71EB3689-8B53-4B8C-937A-909BCCFA0825}" presName="cycle" presStyleCnt="0"/>
      <dgm:spPr/>
    </dgm:pt>
    <dgm:pt modelId="{8FD35AA5-1CC2-439B-940E-C3369B47E4EF}" type="pres">
      <dgm:prSet presAssocID="{71EB3689-8B53-4B8C-937A-909BCCFA0825}" presName="srcNode" presStyleLbl="node1" presStyleIdx="0" presStyleCnt="2"/>
      <dgm:spPr/>
    </dgm:pt>
    <dgm:pt modelId="{6D704803-FB8B-45C3-BF2A-8EBA957502C8}" type="pres">
      <dgm:prSet presAssocID="{71EB3689-8B53-4B8C-937A-909BCCFA0825}" presName="conn" presStyleLbl="parChTrans1D2" presStyleIdx="0" presStyleCnt="1"/>
      <dgm:spPr/>
    </dgm:pt>
    <dgm:pt modelId="{FB8387B1-C962-4ECE-81F8-2D0C83AE06E5}" type="pres">
      <dgm:prSet presAssocID="{71EB3689-8B53-4B8C-937A-909BCCFA0825}" presName="extraNode" presStyleLbl="node1" presStyleIdx="0" presStyleCnt="2"/>
      <dgm:spPr/>
    </dgm:pt>
    <dgm:pt modelId="{74E904C4-612D-46A0-A384-D34972676064}" type="pres">
      <dgm:prSet presAssocID="{71EB3689-8B53-4B8C-937A-909BCCFA0825}" presName="dstNode" presStyleLbl="node1" presStyleIdx="0" presStyleCnt="2"/>
      <dgm:spPr/>
    </dgm:pt>
    <dgm:pt modelId="{16B5B268-CB41-4823-A81B-4DA7DCE5A126}" type="pres">
      <dgm:prSet presAssocID="{B9B10B6B-20AF-452D-AF4B-BCEB9890E546}" presName="text_1" presStyleLbl="node1" presStyleIdx="0" presStyleCnt="2" custScaleX="104435" custScaleY="155267">
        <dgm:presLayoutVars>
          <dgm:bulletEnabled val="1"/>
        </dgm:presLayoutVars>
      </dgm:prSet>
      <dgm:spPr/>
    </dgm:pt>
    <dgm:pt modelId="{79FAF795-6696-4E7C-AFDB-6E8A7C510652}" type="pres">
      <dgm:prSet presAssocID="{B9B10B6B-20AF-452D-AF4B-BCEB9890E546}" presName="accent_1" presStyleCnt="0"/>
      <dgm:spPr/>
    </dgm:pt>
    <dgm:pt modelId="{79A98450-1E09-407F-B8F9-8720637EF0CE}" type="pres">
      <dgm:prSet presAssocID="{B9B10B6B-20AF-452D-AF4B-BCEB9890E546}" presName="accentRepeatNode" presStyleLbl="solidFgAcc1" presStyleIdx="0" presStyleCnt="2" custScaleX="52238" custScaleY="48813"/>
      <dgm:spPr/>
    </dgm:pt>
    <dgm:pt modelId="{D3A4F028-56CB-4F47-BB23-25EE544F8798}" type="pres">
      <dgm:prSet presAssocID="{178C99E3-16A2-44EC-9A02-6C312F9F65F0}" presName="text_2" presStyleLbl="node1" presStyleIdx="1" presStyleCnt="2" custScaleX="104427" custScaleY="155332" custLinFactNeighborX="371" custLinFactNeighborY="14256">
        <dgm:presLayoutVars>
          <dgm:bulletEnabled val="1"/>
        </dgm:presLayoutVars>
      </dgm:prSet>
      <dgm:spPr/>
    </dgm:pt>
    <dgm:pt modelId="{CBDCC5D9-2F7B-42E8-8C3F-5B94AC571CBE}" type="pres">
      <dgm:prSet presAssocID="{178C99E3-16A2-44EC-9A02-6C312F9F65F0}" presName="accent_2" presStyleCnt="0"/>
      <dgm:spPr/>
    </dgm:pt>
    <dgm:pt modelId="{A6F286E3-5DA5-4EB2-900E-82C32FCA0D3C}" type="pres">
      <dgm:prSet presAssocID="{178C99E3-16A2-44EC-9A02-6C312F9F65F0}" presName="accentRepeatNode" presStyleLbl="solidFgAcc1" presStyleIdx="1" presStyleCnt="2" custScaleX="47513" custScaleY="52432" custLinFactX="145395" custLinFactNeighborX="200000" custLinFactNeighborY="-43376">
        <dgm:style>
          <a:lnRef idx="0">
            <a:scrgbClr r="0" g="0" b="0"/>
          </a:lnRef>
          <a:fillRef idx="0">
            <a:scrgbClr r="0" g="0" b="0"/>
          </a:fillRef>
          <a:effectRef idx="0">
            <a:scrgbClr r="0" g="0" b="0"/>
          </a:effectRef>
          <a:fontRef idx="minor">
            <a:schemeClr val="accent6"/>
          </a:fontRef>
        </dgm:style>
      </dgm:prSet>
      <dgm:spPr>
        <a:noFill/>
        <a:ln>
          <a:noFill/>
        </a:ln>
      </dgm:spPr>
    </dgm:pt>
  </dgm:ptLst>
  <dgm:cxnLst>
    <dgm:cxn modelId="{977FF640-BC43-3E40-9105-05C6B80B3CBC}" type="presOf" srcId="{B9B10B6B-20AF-452D-AF4B-BCEB9890E546}" destId="{16B5B268-CB41-4823-A81B-4DA7DCE5A126}" srcOrd="0" destOrd="0" presId="urn:microsoft.com/office/officeart/2008/layout/VerticalCurvedList"/>
    <dgm:cxn modelId="{6C04AB6A-65DF-49FA-B7A7-CA7FCDA26B05}" srcId="{71EB3689-8B53-4B8C-937A-909BCCFA0825}" destId="{178C99E3-16A2-44EC-9A02-6C312F9F65F0}" srcOrd="1" destOrd="0" parTransId="{9783C84A-2E07-4BE2-91FF-64376749F89F}" sibTransId="{B743088C-EF46-43D6-A10A-34C8727A821D}"/>
    <dgm:cxn modelId="{91F8D777-BEE4-45D7-8FBC-C4B05155E595}" srcId="{71EB3689-8B53-4B8C-937A-909BCCFA0825}" destId="{B9B10B6B-20AF-452D-AF4B-BCEB9890E546}" srcOrd="0" destOrd="0" parTransId="{0C41B96D-9AC0-4764-A1E4-B84B3787CC17}" sibTransId="{8F0C2394-09F8-4507-B063-035991A6BFD3}"/>
    <dgm:cxn modelId="{CE5938AA-D3D5-8D4C-8461-8A55F435E0C2}" type="presOf" srcId="{71EB3689-8B53-4B8C-937A-909BCCFA0825}" destId="{07AC978D-AB97-4FFB-B531-E6DF030A9595}" srcOrd="0" destOrd="0" presId="urn:microsoft.com/office/officeart/2008/layout/VerticalCurvedList"/>
    <dgm:cxn modelId="{B1C56DD9-DE80-E443-BDD1-AE3C213A135E}" type="presOf" srcId="{8F0C2394-09F8-4507-B063-035991A6BFD3}" destId="{6D704803-FB8B-45C3-BF2A-8EBA957502C8}" srcOrd="0" destOrd="0" presId="urn:microsoft.com/office/officeart/2008/layout/VerticalCurvedList"/>
    <dgm:cxn modelId="{6B30FCDD-A91C-CC4E-88E7-0652DE3077E3}" type="presOf" srcId="{178C99E3-16A2-44EC-9A02-6C312F9F65F0}" destId="{D3A4F028-56CB-4F47-BB23-25EE544F8798}" srcOrd="0" destOrd="0" presId="urn:microsoft.com/office/officeart/2008/layout/VerticalCurvedList"/>
    <dgm:cxn modelId="{6144935F-A1E6-2C44-891E-AB52DD42111B}" type="presParOf" srcId="{07AC978D-AB97-4FFB-B531-E6DF030A9595}" destId="{2BD165C3-E6CF-48DE-BB0B-A3CA07595376}" srcOrd="0" destOrd="0" presId="urn:microsoft.com/office/officeart/2008/layout/VerticalCurvedList"/>
    <dgm:cxn modelId="{6480B384-7A6C-F946-98C4-FE71DD9FBDBE}" type="presParOf" srcId="{2BD165C3-E6CF-48DE-BB0B-A3CA07595376}" destId="{7CA5EEF1-963A-4F08-B3ED-6D410EDA8066}" srcOrd="0" destOrd="0" presId="urn:microsoft.com/office/officeart/2008/layout/VerticalCurvedList"/>
    <dgm:cxn modelId="{3989EC99-C0A0-4B45-9E99-E71598071D08}" type="presParOf" srcId="{7CA5EEF1-963A-4F08-B3ED-6D410EDA8066}" destId="{8FD35AA5-1CC2-439B-940E-C3369B47E4EF}" srcOrd="0" destOrd="0" presId="urn:microsoft.com/office/officeart/2008/layout/VerticalCurvedList"/>
    <dgm:cxn modelId="{217EBF11-D124-3A42-8DE1-D1F17D2B344D}" type="presParOf" srcId="{7CA5EEF1-963A-4F08-B3ED-6D410EDA8066}" destId="{6D704803-FB8B-45C3-BF2A-8EBA957502C8}" srcOrd="1" destOrd="0" presId="urn:microsoft.com/office/officeart/2008/layout/VerticalCurvedList"/>
    <dgm:cxn modelId="{ACA82E00-65A1-3D45-BB4F-AA557107AE21}" type="presParOf" srcId="{7CA5EEF1-963A-4F08-B3ED-6D410EDA8066}" destId="{FB8387B1-C962-4ECE-81F8-2D0C83AE06E5}" srcOrd="2" destOrd="0" presId="urn:microsoft.com/office/officeart/2008/layout/VerticalCurvedList"/>
    <dgm:cxn modelId="{2BCABE3C-8280-BC44-AE30-5EC829332D5C}" type="presParOf" srcId="{7CA5EEF1-963A-4F08-B3ED-6D410EDA8066}" destId="{74E904C4-612D-46A0-A384-D34972676064}" srcOrd="3" destOrd="0" presId="urn:microsoft.com/office/officeart/2008/layout/VerticalCurvedList"/>
    <dgm:cxn modelId="{1FADD166-FF9C-0D4E-8CB5-65138F2A07D3}" type="presParOf" srcId="{2BD165C3-E6CF-48DE-BB0B-A3CA07595376}" destId="{16B5B268-CB41-4823-A81B-4DA7DCE5A126}" srcOrd="1" destOrd="0" presId="urn:microsoft.com/office/officeart/2008/layout/VerticalCurvedList"/>
    <dgm:cxn modelId="{6034F242-73F0-394E-9898-3EAD44ACE9F0}" type="presParOf" srcId="{2BD165C3-E6CF-48DE-BB0B-A3CA07595376}" destId="{79FAF795-6696-4E7C-AFDB-6E8A7C510652}" srcOrd="2" destOrd="0" presId="urn:microsoft.com/office/officeart/2008/layout/VerticalCurvedList"/>
    <dgm:cxn modelId="{F789094C-FFD3-6E4B-ABA0-2DAA7F823FDC}" type="presParOf" srcId="{79FAF795-6696-4E7C-AFDB-6E8A7C510652}" destId="{79A98450-1E09-407F-B8F9-8720637EF0CE}" srcOrd="0" destOrd="0" presId="urn:microsoft.com/office/officeart/2008/layout/VerticalCurvedList"/>
    <dgm:cxn modelId="{9D9ABE59-8004-7748-9532-A63F09E266A0}" type="presParOf" srcId="{2BD165C3-E6CF-48DE-BB0B-A3CA07595376}" destId="{D3A4F028-56CB-4F47-BB23-25EE544F8798}" srcOrd="3" destOrd="0" presId="urn:microsoft.com/office/officeart/2008/layout/VerticalCurvedList"/>
    <dgm:cxn modelId="{9072CBC4-924B-834F-B36C-13F537A1141A}" type="presParOf" srcId="{2BD165C3-E6CF-48DE-BB0B-A3CA07595376}" destId="{CBDCC5D9-2F7B-42E8-8C3F-5B94AC571CBE}" srcOrd="4" destOrd="0" presId="urn:microsoft.com/office/officeart/2008/layout/VerticalCurvedList"/>
    <dgm:cxn modelId="{298FDA8C-E3E8-C140-B1DF-A0D691AE0D12}" type="presParOf" srcId="{CBDCC5D9-2F7B-42E8-8C3F-5B94AC571CBE}" destId="{A6F286E3-5DA5-4EB2-900E-82C32FCA0D3C}"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E0F8F62-5574-944B-BA15-62596D723F08}" type="doc">
      <dgm:prSet loTypeId="urn:microsoft.com/office/officeart/2005/8/layout/vList5" loCatId="" qsTypeId="urn:microsoft.com/office/officeart/2005/8/quickstyle/simple4" qsCatId="simple" csTypeId="urn:microsoft.com/office/officeart/2005/8/colors/accent1_2" csCatId="accent1" phldr="1"/>
      <dgm:spPr/>
      <dgm:t>
        <a:bodyPr/>
        <a:lstStyle/>
        <a:p>
          <a:endParaRPr lang="en-US"/>
        </a:p>
      </dgm:t>
    </dgm:pt>
    <dgm:pt modelId="{8E63BBA8-3EA4-5B45-A131-D93A929586ED}">
      <dgm:prSet custT="1"/>
      <dgm:spPr/>
      <dgm:t>
        <a:bodyPr/>
        <a:lstStyle/>
        <a:p>
          <a:pPr rtl="0"/>
          <a:r>
            <a:rPr lang="en-US" sz="1200" dirty="0"/>
            <a:t>Pulled thousands of “shadow IT” applications from under Global IT</a:t>
          </a:r>
        </a:p>
      </dgm:t>
    </dgm:pt>
    <dgm:pt modelId="{7338EAA6-61CE-E048-8AD8-422A44F12BA1}" type="parTrans" cxnId="{CB59C6FC-F043-254C-9569-B71CA7BF27FD}">
      <dgm:prSet/>
      <dgm:spPr/>
      <dgm:t>
        <a:bodyPr/>
        <a:lstStyle/>
        <a:p>
          <a:endParaRPr lang="en-US"/>
        </a:p>
      </dgm:t>
    </dgm:pt>
    <dgm:pt modelId="{B90DF585-40DB-3341-8F43-FC3BE2EECB69}" type="sibTrans" cxnId="{CB59C6FC-F043-254C-9569-B71CA7BF27FD}">
      <dgm:prSet/>
      <dgm:spPr/>
      <dgm:t>
        <a:bodyPr/>
        <a:lstStyle/>
        <a:p>
          <a:endParaRPr lang="en-US"/>
        </a:p>
      </dgm:t>
    </dgm:pt>
    <dgm:pt modelId="{F7AC7950-DD8E-4242-A7E0-ED53B4CEFA53}">
      <dgm:prSet custT="1"/>
      <dgm:spPr/>
      <dgm:t>
        <a:bodyPr/>
        <a:lstStyle/>
        <a:p>
          <a:r>
            <a:rPr lang="en-US" sz="1200" dirty="0"/>
            <a:t>23 legacy data centers collapsed into two</a:t>
          </a:r>
        </a:p>
      </dgm:t>
    </dgm:pt>
    <dgm:pt modelId="{2F3402CC-AEDC-484A-80B3-3CD480CD7545}" type="parTrans" cxnId="{B4BA4A0B-7C35-1E4D-B32D-24671C6562C8}">
      <dgm:prSet/>
      <dgm:spPr/>
      <dgm:t>
        <a:bodyPr/>
        <a:lstStyle/>
        <a:p>
          <a:endParaRPr lang="en-US"/>
        </a:p>
      </dgm:t>
    </dgm:pt>
    <dgm:pt modelId="{4C2D6A07-B7AE-4045-AE37-AA50A9F09638}" type="sibTrans" cxnId="{B4BA4A0B-7C35-1E4D-B32D-24671C6562C8}">
      <dgm:prSet/>
      <dgm:spPr/>
      <dgm:t>
        <a:bodyPr/>
        <a:lstStyle/>
        <a:p>
          <a:endParaRPr lang="en-US"/>
        </a:p>
      </dgm:t>
    </dgm:pt>
    <dgm:pt modelId="{285F19FE-2B1A-4147-B360-5A7E6A605668}">
      <dgm:prSet/>
      <dgm:spPr/>
      <dgm:t>
        <a:bodyPr/>
        <a:lstStyle/>
        <a:p>
          <a:pPr rtl="0"/>
          <a:r>
            <a:rPr lang="en-US" dirty="0"/>
            <a:t>Data center and application consolidation</a:t>
          </a:r>
        </a:p>
      </dgm:t>
    </dgm:pt>
    <dgm:pt modelId="{0E4DDFAC-6863-CE4B-8572-EFE64565E787}" type="parTrans" cxnId="{2C54A60E-DE13-C34D-9128-647DEEDE405F}">
      <dgm:prSet/>
      <dgm:spPr/>
      <dgm:t>
        <a:bodyPr/>
        <a:lstStyle/>
        <a:p>
          <a:endParaRPr lang="en-US"/>
        </a:p>
      </dgm:t>
    </dgm:pt>
    <dgm:pt modelId="{2085F905-CB71-C248-AFC8-77E6372BA8F1}" type="sibTrans" cxnId="{2C54A60E-DE13-C34D-9128-647DEEDE405F}">
      <dgm:prSet/>
      <dgm:spPr/>
      <dgm:t>
        <a:bodyPr/>
        <a:lstStyle/>
        <a:p>
          <a:endParaRPr lang="en-US"/>
        </a:p>
      </dgm:t>
    </dgm:pt>
    <dgm:pt modelId="{3CE970DA-131D-5B40-861D-F055133FB4C7}">
      <dgm:prSet/>
      <dgm:spPr/>
      <dgm:t>
        <a:bodyPr/>
        <a:lstStyle/>
        <a:p>
          <a:pPr rtl="0"/>
          <a:r>
            <a:rPr lang="en-US" dirty="0"/>
            <a:t>Massive manpower insourcing</a:t>
          </a:r>
        </a:p>
      </dgm:t>
    </dgm:pt>
    <dgm:pt modelId="{0A55B339-AF22-6541-AFA1-34310F564FB6}" type="parTrans" cxnId="{295A2C31-9A0F-144F-9614-F5F71BD63CEF}">
      <dgm:prSet/>
      <dgm:spPr/>
      <dgm:t>
        <a:bodyPr/>
        <a:lstStyle/>
        <a:p>
          <a:endParaRPr lang="en-US"/>
        </a:p>
      </dgm:t>
    </dgm:pt>
    <dgm:pt modelId="{FC5C61C3-81F1-D441-A98E-4988520A7244}" type="sibTrans" cxnId="{295A2C31-9A0F-144F-9614-F5F71BD63CEF}">
      <dgm:prSet/>
      <dgm:spPr/>
      <dgm:t>
        <a:bodyPr/>
        <a:lstStyle/>
        <a:p>
          <a:endParaRPr lang="en-US"/>
        </a:p>
      </dgm:t>
    </dgm:pt>
    <dgm:pt modelId="{0CC9A906-8CB0-2A4C-9347-6CA995896938}">
      <dgm:prSet custT="1"/>
      <dgm:spPr/>
      <dgm:t>
        <a:bodyPr/>
        <a:lstStyle/>
        <a:p>
          <a:r>
            <a:rPr lang="en-US" sz="1200" dirty="0"/>
            <a:t>More than 200 data marts consolidated into one EDW</a:t>
          </a:r>
        </a:p>
      </dgm:t>
    </dgm:pt>
    <dgm:pt modelId="{995D4593-8530-054E-8362-6E02817BEAA6}" type="parTrans" cxnId="{F88D1BD1-6A29-844C-BEAD-C2881CD55B33}">
      <dgm:prSet/>
      <dgm:spPr/>
      <dgm:t>
        <a:bodyPr/>
        <a:lstStyle/>
        <a:p>
          <a:endParaRPr lang="en-US"/>
        </a:p>
      </dgm:t>
    </dgm:pt>
    <dgm:pt modelId="{DA9655FE-BA9D-964C-8D3A-7F1CF8BD54C0}" type="sibTrans" cxnId="{F88D1BD1-6A29-844C-BEAD-C2881CD55B33}">
      <dgm:prSet/>
      <dgm:spPr/>
      <dgm:t>
        <a:bodyPr/>
        <a:lstStyle/>
        <a:p>
          <a:endParaRPr lang="en-US"/>
        </a:p>
      </dgm:t>
    </dgm:pt>
    <dgm:pt modelId="{2CED92EC-3AB0-7F4E-BD26-FBE930733F54}">
      <dgm:prSet/>
      <dgm:spPr/>
      <dgm:t>
        <a:bodyPr/>
        <a:lstStyle/>
        <a:p>
          <a:r>
            <a:rPr lang="en-US" dirty="0"/>
            <a:t>Enterprise data warehouse (EDW) built</a:t>
          </a:r>
        </a:p>
      </dgm:t>
    </dgm:pt>
    <dgm:pt modelId="{0E21E81D-4737-A445-BD3B-8AD8A6A80807}" type="parTrans" cxnId="{4CAE29E4-C0FB-5045-88FA-74C913F67296}">
      <dgm:prSet/>
      <dgm:spPr/>
      <dgm:t>
        <a:bodyPr/>
        <a:lstStyle/>
        <a:p>
          <a:endParaRPr lang="en-US"/>
        </a:p>
      </dgm:t>
    </dgm:pt>
    <dgm:pt modelId="{07F928F7-E7EB-784C-AEA4-D6E89E37FF31}" type="sibTrans" cxnId="{4CAE29E4-C0FB-5045-88FA-74C913F67296}">
      <dgm:prSet/>
      <dgm:spPr/>
      <dgm:t>
        <a:bodyPr/>
        <a:lstStyle/>
        <a:p>
          <a:endParaRPr lang="en-US"/>
        </a:p>
      </dgm:t>
    </dgm:pt>
    <dgm:pt modelId="{D17E619A-2B27-DC4B-AD88-A4A21317A3C5}">
      <dgm:prSet/>
      <dgm:spPr/>
      <dgm:t>
        <a:bodyPr/>
        <a:lstStyle/>
        <a:p>
          <a:r>
            <a:rPr lang="en-US" dirty="0"/>
            <a:t>Shadow IT Centralization</a:t>
          </a:r>
        </a:p>
      </dgm:t>
    </dgm:pt>
    <dgm:pt modelId="{E362AFC9-7D06-614D-ADC7-CA4B7E04C7CE}" type="parTrans" cxnId="{EDFC9301-B3ED-B34C-9DAD-F5504FDED5FE}">
      <dgm:prSet/>
      <dgm:spPr/>
      <dgm:t>
        <a:bodyPr/>
        <a:lstStyle/>
        <a:p>
          <a:endParaRPr lang="en-US"/>
        </a:p>
      </dgm:t>
    </dgm:pt>
    <dgm:pt modelId="{B91D5E34-B32D-1443-9420-34397ED5D304}" type="sibTrans" cxnId="{EDFC9301-B3ED-B34C-9DAD-F5504FDED5FE}">
      <dgm:prSet/>
      <dgm:spPr/>
      <dgm:t>
        <a:bodyPr/>
        <a:lstStyle/>
        <a:p>
          <a:endParaRPr lang="en-US"/>
        </a:p>
      </dgm:t>
    </dgm:pt>
    <dgm:pt modelId="{8A9ADAFF-34B8-0341-B447-CEC731BB5077}">
      <dgm:prSet custT="1"/>
      <dgm:spPr/>
      <dgm:t>
        <a:bodyPr/>
        <a:lstStyle/>
        <a:p>
          <a:pPr rtl="0"/>
          <a:r>
            <a:rPr lang="en-US" sz="1200" dirty="0"/>
            <a:t>More than 10,000 insourced IT pros hired</a:t>
          </a:r>
        </a:p>
      </dgm:t>
    </dgm:pt>
    <dgm:pt modelId="{8AE62B97-7256-E94A-A6EA-33097A058306}" type="sibTrans" cxnId="{90EBD6DE-B8D0-4A45-81FA-4D044DBF7E66}">
      <dgm:prSet/>
      <dgm:spPr/>
      <dgm:t>
        <a:bodyPr/>
        <a:lstStyle/>
        <a:p>
          <a:endParaRPr lang="en-US"/>
        </a:p>
      </dgm:t>
    </dgm:pt>
    <dgm:pt modelId="{D6726857-D248-204B-9841-FFC1CF620EF8}" type="parTrans" cxnId="{90EBD6DE-B8D0-4A45-81FA-4D044DBF7E66}">
      <dgm:prSet/>
      <dgm:spPr/>
      <dgm:t>
        <a:bodyPr/>
        <a:lstStyle/>
        <a:p>
          <a:endParaRPr lang="en-US"/>
        </a:p>
      </dgm:t>
    </dgm:pt>
    <dgm:pt modelId="{6DF3251D-0A86-43F8-8494-7122B63D6B7E}">
      <dgm:prSet custT="1"/>
      <dgm:spPr/>
      <dgm:t>
        <a:bodyPr/>
        <a:lstStyle/>
        <a:p>
          <a:pPr rtl="0"/>
          <a:r>
            <a:rPr lang="en-US" sz="1200" dirty="0"/>
            <a:t>Redeveloped 70 brand websites</a:t>
          </a:r>
        </a:p>
      </dgm:t>
    </dgm:pt>
    <dgm:pt modelId="{D8D23E31-62EC-4B89-9568-4C28D08C856C}" type="parTrans" cxnId="{10908CD9-94BA-4BB8-AAC3-2E204D47DA61}">
      <dgm:prSet/>
      <dgm:spPr/>
      <dgm:t>
        <a:bodyPr/>
        <a:lstStyle/>
        <a:p>
          <a:endParaRPr lang="en-US"/>
        </a:p>
      </dgm:t>
    </dgm:pt>
    <dgm:pt modelId="{38326007-7315-45E5-90D1-033447522E0A}" type="sibTrans" cxnId="{10908CD9-94BA-4BB8-AAC3-2E204D47DA61}">
      <dgm:prSet/>
      <dgm:spPr/>
      <dgm:t>
        <a:bodyPr/>
        <a:lstStyle/>
        <a:p>
          <a:endParaRPr lang="en-US"/>
        </a:p>
      </dgm:t>
    </dgm:pt>
    <dgm:pt modelId="{BA7263C6-87A5-46F4-BE96-D77A5AE9CB88}">
      <dgm:prSet custT="1"/>
      <dgm:spPr/>
      <dgm:t>
        <a:bodyPr/>
        <a:lstStyle/>
        <a:p>
          <a:r>
            <a:rPr lang="en-US" sz="1200" dirty="0"/>
            <a:t>Holds production, customer, and all other data that was once scattered</a:t>
          </a:r>
        </a:p>
      </dgm:t>
    </dgm:pt>
    <dgm:pt modelId="{30B97A61-F0CF-4FB5-B928-5BE3B1CA3CA5}" type="parTrans" cxnId="{B27E4728-152F-48BC-B880-C80CE6150FFE}">
      <dgm:prSet/>
      <dgm:spPr/>
      <dgm:t>
        <a:bodyPr/>
        <a:lstStyle/>
        <a:p>
          <a:endParaRPr lang="en-US"/>
        </a:p>
      </dgm:t>
    </dgm:pt>
    <dgm:pt modelId="{9B34DCF1-5981-4639-BABD-DB0285A505AC}" type="sibTrans" cxnId="{B27E4728-152F-48BC-B880-C80CE6150FFE}">
      <dgm:prSet/>
      <dgm:spPr/>
      <dgm:t>
        <a:bodyPr/>
        <a:lstStyle/>
        <a:p>
          <a:endParaRPr lang="en-US"/>
        </a:p>
      </dgm:t>
    </dgm:pt>
    <dgm:pt modelId="{A8490ABB-7126-4BE1-A05C-2B49E00AA225}">
      <dgm:prSet custT="1"/>
      <dgm:spPr/>
      <dgm:t>
        <a:bodyPr/>
        <a:lstStyle/>
        <a:p>
          <a:r>
            <a:rPr lang="en-US" sz="1200" dirty="0"/>
            <a:t>Retired 60% of 4,000-plus applications</a:t>
          </a:r>
        </a:p>
      </dgm:t>
    </dgm:pt>
    <dgm:pt modelId="{22083747-3D1F-4BC9-9777-C00B21EBCA18}" type="parTrans" cxnId="{118A6DAE-D073-49C9-875B-0FA253866904}">
      <dgm:prSet/>
      <dgm:spPr/>
      <dgm:t>
        <a:bodyPr/>
        <a:lstStyle/>
        <a:p>
          <a:endParaRPr lang="en-US"/>
        </a:p>
      </dgm:t>
    </dgm:pt>
    <dgm:pt modelId="{4F2E7233-A295-4EE4-A6EB-147E319E4793}" type="sibTrans" cxnId="{118A6DAE-D073-49C9-875B-0FA253866904}">
      <dgm:prSet/>
      <dgm:spPr/>
      <dgm:t>
        <a:bodyPr/>
        <a:lstStyle/>
        <a:p>
          <a:endParaRPr lang="en-US"/>
        </a:p>
      </dgm:t>
    </dgm:pt>
    <dgm:pt modelId="{272EA846-3DE1-4A43-999B-00914AD11A83}">
      <dgm:prSet custT="1"/>
      <dgm:spPr/>
      <dgm:t>
        <a:bodyPr/>
        <a:lstStyle/>
        <a:p>
          <a:pPr rtl="0"/>
          <a:r>
            <a:rPr lang="en-US" sz="1200" dirty="0"/>
            <a:t>Four new GM ‘innovation centers’ near IT incubators &amp; universities</a:t>
          </a:r>
        </a:p>
      </dgm:t>
    </dgm:pt>
    <dgm:pt modelId="{38BADB2B-88ED-452E-A292-482473CA25AD}" type="parTrans" cxnId="{121B0842-F1F3-42DC-8424-23097D8F3992}">
      <dgm:prSet/>
      <dgm:spPr/>
      <dgm:t>
        <a:bodyPr/>
        <a:lstStyle/>
        <a:p>
          <a:endParaRPr lang="en-US"/>
        </a:p>
      </dgm:t>
    </dgm:pt>
    <dgm:pt modelId="{C440A613-60C0-45D4-B2DA-D30AF51F0D95}" type="sibTrans" cxnId="{121B0842-F1F3-42DC-8424-23097D8F3992}">
      <dgm:prSet/>
      <dgm:spPr/>
      <dgm:t>
        <a:bodyPr/>
        <a:lstStyle/>
        <a:p>
          <a:endParaRPr lang="en-US"/>
        </a:p>
      </dgm:t>
    </dgm:pt>
    <dgm:pt modelId="{8512B5AB-85D5-D44F-9657-20E3CECCD429}" type="pres">
      <dgm:prSet presAssocID="{CE0F8F62-5574-944B-BA15-62596D723F08}" presName="Name0" presStyleCnt="0">
        <dgm:presLayoutVars>
          <dgm:dir/>
          <dgm:animLvl val="lvl"/>
          <dgm:resizeHandles val="exact"/>
        </dgm:presLayoutVars>
      </dgm:prSet>
      <dgm:spPr/>
    </dgm:pt>
    <dgm:pt modelId="{C5D81E41-0BE5-6041-9905-197CE9F7C49D}" type="pres">
      <dgm:prSet presAssocID="{3CE970DA-131D-5B40-861D-F055133FB4C7}" presName="linNode" presStyleCnt="0"/>
      <dgm:spPr/>
    </dgm:pt>
    <dgm:pt modelId="{76F45E2E-00B3-CF48-AC76-543361780015}" type="pres">
      <dgm:prSet presAssocID="{3CE970DA-131D-5B40-861D-F055133FB4C7}" presName="parentText" presStyleLbl="node1" presStyleIdx="0" presStyleCnt="4" custScaleX="84819">
        <dgm:presLayoutVars>
          <dgm:chMax val="1"/>
          <dgm:bulletEnabled val="1"/>
        </dgm:presLayoutVars>
      </dgm:prSet>
      <dgm:spPr/>
    </dgm:pt>
    <dgm:pt modelId="{E79CEACE-70C9-2B48-8F46-C908C46ED818}" type="pres">
      <dgm:prSet presAssocID="{3CE970DA-131D-5B40-861D-F055133FB4C7}" presName="descendantText" presStyleLbl="alignAccFollowNode1" presStyleIdx="0" presStyleCnt="4">
        <dgm:presLayoutVars>
          <dgm:bulletEnabled val="1"/>
        </dgm:presLayoutVars>
      </dgm:prSet>
      <dgm:spPr/>
    </dgm:pt>
    <dgm:pt modelId="{BD580DBF-7A96-1E40-940A-C90FE5583B0B}" type="pres">
      <dgm:prSet presAssocID="{FC5C61C3-81F1-D441-A98E-4988520A7244}" presName="sp" presStyleCnt="0"/>
      <dgm:spPr/>
    </dgm:pt>
    <dgm:pt modelId="{FE042285-14AA-DE41-B70A-08C3F7D5AC5A}" type="pres">
      <dgm:prSet presAssocID="{285F19FE-2B1A-4147-B360-5A7E6A605668}" presName="linNode" presStyleCnt="0"/>
      <dgm:spPr/>
    </dgm:pt>
    <dgm:pt modelId="{3A31FECE-98CF-0E4B-8BA1-0E67BED74D81}" type="pres">
      <dgm:prSet presAssocID="{285F19FE-2B1A-4147-B360-5A7E6A605668}" presName="parentText" presStyleLbl="node1" presStyleIdx="1" presStyleCnt="4" custScaleX="84819">
        <dgm:presLayoutVars>
          <dgm:chMax val="1"/>
          <dgm:bulletEnabled val="1"/>
        </dgm:presLayoutVars>
      </dgm:prSet>
      <dgm:spPr/>
    </dgm:pt>
    <dgm:pt modelId="{17A8CBF1-5BEF-C146-BBB1-8B7158B2910C}" type="pres">
      <dgm:prSet presAssocID="{285F19FE-2B1A-4147-B360-5A7E6A605668}" presName="descendantText" presStyleLbl="alignAccFollowNode1" presStyleIdx="1" presStyleCnt="4">
        <dgm:presLayoutVars>
          <dgm:bulletEnabled val="1"/>
        </dgm:presLayoutVars>
      </dgm:prSet>
      <dgm:spPr/>
    </dgm:pt>
    <dgm:pt modelId="{DBB25972-8BD9-AC4C-9E4B-AEC6A16298CB}" type="pres">
      <dgm:prSet presAssocID="{2085F905-CB71-C248-AFC8-77E6372BA8F1}" presName="sp" presStyleCnt="0"/>
      <dgm:spPr/>
    </dgm:pt>
    <dgm:pt modelId="{F9963D05-D0F2-E842-8E8C-EF45D9CAFF4F}" type="pres">
      <dgm:prSet presAssocID="{2CED92EC-3AB0-7F4E-BD26-FBE930733F54}" presName="linNode" presStyleCnt="0"/>
      <dgm:spPr/>
    </dgm:pt>
    <dgm:pt modelId="{A9CF085A-929C-1149-8595-138990D37391}" type="pres">
      <dgm:prSet presAssocID="{2CED92EC-3AB0-7F4E-BD26-FBE930733F54}" presName="parentText" presStyleLbl="node1" presStyleIdx="2" presStyleCnt="4" custScaleX="84819">
        <dgm:presLayoutVars>
          <dgm:chMax val="1"/>
          <dgm:bulletEnabled val="1"/>
        </dgm:presLayoutVars>
      </dgm:prSet>
      <dgm:spPr/>
    </dgm:pt>
    <dgm:pt modelId="{65959643-7C8A-C243-BB28-D6E6886D931C}" type="pres">
      <dgm:prSet presAssocID="{2CED92EC-3AB0-7F4E-BD26-FBE930733F54}" presName="descendantText" presStyleLbl="alignAccFollowNode1" presStyleIdx="2" presStyleCnt="4">
        <dgm:presLayoutVars>
          <dgm:bulletEnabled val="1"/>
        </dgm:presLayoutVars>
      </dgm:prSet>
      <dgm:spPr/>
    </dgm:pt>
    <dgm:pt modelId="{BCCB0416-98F0-2142-8308-394BC1F543BA}" type="pres">
      <dgm:prSet presAssocID="{07F928F7-E7EB-784C-AEA4-D6E89E37FF31}" presName="sp" presStyleCnt="0"/>
      <dgm:spPr/>
    </dgm:pt>
    <dgm:pt modelId="{EB24ADD4-3C44-9C46-8721-06CBF25FDD62}" type="pres">
      <dgm:prSet presAssocID="{D17E619A-2B27-DC4B-AD88-A4A21317A3C5}" presName="linNode" presStyleCnt="0"/>
      <dgm:spPr/>
    </dgm:pt>
    <dgm:pt modelId="{7AC57421-2088-0344-A480-F5A7317904FB}" type="pres">
      <dgm:prSet presAssocID="{D17E619A-2B27-DC4B-AD88-A4A21317A3C5}" presName="parentText" presStyleLbl="node1" presStyleIdx="3" presStyleCnt="4" custScaleX="84819">
        <dgm:presLayoutVars>
          <dgm:chMax val="1"/>
          <dgm:bulletEnabled val="1"/>
        </dgm:presLayoutVars>
      </dgm:prSet>
      <dgm:spPr/>
    </dgm:pt>
    <dgm:pt modelId="{B6C0ED44-AFC0-144D-8DE5-CD6B64D1D9ED}" type="pres">
      <dgm:prSet presAssocID="{D17E619A-2B27-DC4B-AD88-A4A21317A3C5}" presName="descendantText" presStyleLbl="alignAccFollowNode1" presStyleIdx="3" presStyleCnt="4">
        <dgm:presLayoutVars>
          <dgm:bulletEnabled val="1"/>
        </dgm:presLayoutVars>
      </dgm:prSet>
      <dgm:spPr/>
    </dgm:pt>
  </dgm:ptLst>
  <dgm:cxnLst>
    <dgm:cxn modelId="{EDFC9301-B3ED-B34C-9DAD-F5504FDED5FE}" srcId="{CE0F8F62-5574-944B-BA15-62596D723F08}" destId="{D17E619A-2B27-DC4B-AD88-A4A21317A3C5}" srcOrd="3" destOrd="0" parTransId="{E362AFC9-7D06-614D-ADC7-CA4B7E04C7CE}" sibTransId="{B91D5E34-B32D-1443-9420-34397ED5D304}"/>
    <dgm:cxn modelId="{086E8906-34D9-1A40-BDD1-844E9B8C9EBA}" type="presOf" srcId="{272EA846-3DE1-4A43-999B-00914AD11A83}" destId="{E79CEACE-70C9-2B48-8F46-C908C46ED818}" srcOrd="0" destOrd="1" presId="urn:microsoft.com/office/officeart/2005/8/layout/vList5"/>
    <dgm:cxn modelId="{B4BA4A0B-7C35-1E4D-B32D-24671C6562C8}" srcId="{285F19FE-2B1A-4147-B360-5A7E6A605668}" destId="{F7AC7950-DD8E-4242-A7E0-ED53B4CEFA53}" srcOrd="0" destOrd="0" parTransId="{2F3402CC-AEDC-484A-80B3-3CD480CD7545}" sibTransId="{4C2D6A07-B7AE-4045-AE37-AA50A9F09638}"/>
    <dgm:cxn modelId="{2C54A60E-DE13-C34D-9128-647DEEDE405F}" srcId="{CE0F8F62-5574-944B-BA15-62596D723F08}" destId="{285F19FE-2B1A-4147-B360-5A7E6A605668}" srcOrd="1" destOrd="0" parTransId="{0E4DDFAC-6863-CE4B-8572-EFE64565E787}" sibTransId="{2085F905-CB71-C248-AFC8-77E6372BA8F1}"/>
    <dgm:cxn modelId="{B27E4728-152F-48BC-B880-C80CE6150FFE}" srcId="{2CED92EC-3AB0-7F4E-BD26-FBE930733F54}" destId="{BA7263C6-87A5-46F4-BE96-D77A5AE9CB88}" srcOrd="1" destOrd="0" parTransId="{30B97A61-F0CF-4FB5-B928-5BE3B1CA3CA5}" sibTransId="{9B34DCF1-5981-4639-BABD-DB0285A505AC}"/>
    <dgm:cxn modelId="{295A2C31-9A0F-144F-9614-F5F71BD63CEF}" srcId="{CE0F8F62-5574-944B-BA15-62596D723F08}" destId="{3CE970DA-131D-5B40-861D-F055133FB4C7}" srcOrd="0" destOrd="0" parTransId="{0A55B339-AF22-6541-AFA1-34310F564FB6}" sibTransId="{FC5C61C3-81F1-D441-A98E-4988520A7244}"/>
    <dgm:cxn modelId="{121B0842-F1F3-42DC-8424-23097D8F3992}" srcId="{3CE970DA-131D-5B40-861D-F055133FB4C7}" destId="{272EA846-3DE1-4A43-999B-00914AD11A83}" srcOrd="1" destOrd="0" parTransId="{38BADB2B-88ED-452E-A292-482473CA25AD}" sibTransId="{C440A613-60C0-45D4-B2DA-D30AF51F0D95}"/>
    <dgm:cxn modelId="{3C68C266-A71A-4045-B1DC-F6A4641917D1}" type="presOf" srcId="{0CC9A906-8CB0-2A4C-9347-6CA995896938}" destId="{65959643-7C8A-C243-BB28-D6E6886D931C}" srcOrd="0" destOrd="0" presId="urn:microsoft.com/office/officeart/2005/8/layout/vList5"/>
    <dgm:cxn modelId="{8121F389-A5EF-8E47-A7C8-D856701491CD}" type="presOf" srcId="{8A9ADAFF-34B8-0341-B447-CEC731BB5077}" destId="{E79CEACE-70C9-2B48-8F46-C908C46ED818}" srcOrd="0" destOrd="0" presId="urn:microsoft.com/office/officeart/2005/8/layout/vList5"/>
    <dgm:cxn modelId="{EFDFF690-DEE2-6547-B14D-A1F3A962CF50}" type="presOf" srcId="{CE0F8F62-5574-944B-BA15-62596D723F08}" destId="{8512B5AB-85D5-D44F-9657-20E3CECCD429}" srcOrd="0" destOrd="0" presId="urn:microsoft.com/office/officeart/2005/8/layout/vList5"/>
    <dgm:cxn modelId="{A3F9939A-D9A2-2749-A69F-FE75C6117EFC}" type="presOf" srcId="{BA7263C6-87A5-46F4-BE96-D77A5AE9CB88}" destId="{65959643-7C8A-C243-BB28-D6E6886D931C}" srcOrd="0" destOrd="1" presId="urn:microsoft.com/office/officeart/2005/8/layout/vList5"/>
    <dgm:cxn modelId="{5D6F729B-B99D-A04F-9082-040C6A1788DC}" type="presOf" srcId="{8E63BBA8-3EA4-5B45-A131-D93A929586ED}" destId="{B6C0ED44-AFC0-144D-8DE5-CD6B64D1D9ED}" srcOrd="0" destOrd="0" presId="urn:microsoft.com/office/officeart/2005/8/layout/vList5"/>
    <dgm:cxn modelId="{E8F6299D-7E6F-BB46-8C86-36859925612C}" type="presOf" srcId="{A8490ABB-7126-4BE1-A05C-2B49E00AA225}" destId="{17A8CBF1-5BEF-C146-BBB1-8B7158B2910C}" srcOrd="0" destOrd="1" presId="urn:microsoft.com/office/officeart/2005/8/layout/vList5"/>
    <dgm:cxn modelId="{B91ED39F-D36B-CE49-B9E6-4BDC7FB47AC1}" type="presOf" srcId="{2CED92EC-3AB0-7F4E-BD26-FBE930733F54}" destId="{A9CF085A-929C-1149-8595-138990D37391}" srcOrd="0" destOrd="0" presId="urn:microsoft.com/office/officeart/2005/8/layout/vList5"/>
    <dgm:cxn modelId="{118A6DAE-D073-49C9-875B-0FA253866904}" srcId="{285F19FE-2B1A-4147-B360-5A7E6A605668}" destId="{A8490ABB-7126-4BE1-A05C-2B49E00AA225}" srcOrd="1" destOrd="0" parTransId="{22083747-3D1F-4BC9-9777-C00B21EBCA18}" sibTransId="{4F2E7233-A295-4EE4-A6EB-147E319E4793}"/>
    <dgm:cxn modelId="{6BECF7B0-2A3C-6740-845F-1C728E90F655}" type="presOf" srcId="{6DF3251D-0A86-43F8-8494-7122B63D6B7E}" destId="{B6C0ED44-AFC0-144D-8DE5-CD6B64D1D9ED}" srcOrd="0" destOrd="1" presId="urn:microsoft.com/office/officeart/2005/8/layout/vList5"/>
    <dgm:cxn modelId="{EA0311B2-1207-6045-80EC-65B219A26B1E}" type="presOf" srcId="{285F19FE-2B1A-4147-B360-5A7E6A605668}" destId="{3A31FECE-98CF-0E4B-8BA1-0E67BED74D81}" srcOrd="0" destOrd="0" presId="urn:microsoft.com/office/officeart/2005/8/layout/vList5"/>
    <dgm:cxn modelId="{F88D1BD1-6A29-844C-BEAD-C2881CD55B33}" srcId="{2CED92EC-3AB0-7F4E-BD26-FBE930733F54}" destId="{0CC9A906-8CB0-2A4C-9347-6CA995896938}" srcOrd="0" destOrd="0" parTransId="{995D4593-8530-054E-8362-6E02817BEAA6}" sibTransId="{DA9655FE-BA9D-964C-8D3A-7F1CF8BD54C0}"/>
    <dgm:cxn modelId="{10908CD9-94BA-4BB8-AAC3-2E204D47DA61}" srcId="{D17E619A-2B27-DC4B-AD88-A4A21317A3C5}" destId="{6DF3251D-0A86-43F8-8494-7122B63D6B7E}" srcOrd="1" destOrd="0" parTransId="{D8D23E31-62EC-4B89-9568-4C28D08C856C}" sibTransId="{38326007-7315-45E5-90D1-033447522E0A}"/>
    <dgm:cxn modelId="{D84827DE-127D-ED41-A99E-E8C3103A6357}" type="presOf" srcId="{D17E619A-2B27-DC4B-AD88-A4A21317A3C5}" destId="{7AC57421-2088-0344-A480-F5A7317904FB}" srcOrd="0" destOrd="0" presId="urn:microsoft.com/office/officeart/2005/8/layout/vList5"/>
    <dgm:cxn modelId="{90EBD6DE-B8D0-4A45-81FA-4D044DBF7E66}" srcId="{3CE970DA-131D-5B40-861D-F055133FB4C7}" destId="{8A9ADAFF-34B8-0341-B447-CEC731BB5077}" srcOrd="0" destOrd="0" parTransId="{D6726857-D248-204B-9841-FFC1CF620EF8}" sibTransId="{8AE62B97-7256-E94A-A6EA-33097A058306}"/>
    <dgm:cxn modelId="{BDF3B3E3-71A6-0E47-BB77-38887551F03A}" type="presOf" srcId="{3CE970DA-131D-5B40-861D-F055133FB4C7}" destId="{76F45E2E-00B3-CF48-AC76-543361780015}" srcOrd="0" destOrd="0" presId="urn:microsoft.com/office/officeart/2005/8/layout/vList5"/>
    <dgm:cxn modelId="{4CAE29E4-C0FB-5045-88FA-74C913F67296}" srcId="{CE0F8F62-5574-944B-BA15-62596D723F08}" destId="{2CED92EC-3AB0-7F4E-BD26-FBE930733F54}" srcOrd="2" destOrd="0" parTransId="{0E21E81D-4737-A445-BD3B-8AD8A6A80807}" sibTransId="{07F928F7-E7EB-784C-AEA4-D6E89E37FF31}"/>
    <dgm:cxn modelId="{D8ACBAEE-C436-DF4B-9987-E5511E395A59}" type="presOf" srcId="{F7AC7950-DD8E-4242-A7E0-ED53B4CEFA53}" destId="{17A8CBF1-5BEF-C146-BBB1-8B7158B2910C}" srcOrd="0" destOrd="0" presId="urn:microsoft.com/office/officeart/2005/8/layout/vList5"/>
    <dgm:cxn modelId="{CB59C6FC-F043-254C-9569-B71CA7BF27FD}" srcId="{D17E619A-2B27-DC4B-AD88-A4A21317A3C5}" destId="{8E63BBA8-3EA4-5B45-A131-D93A929586ED}" srcOrd="0" destOrd="0" parTransId="{7338EAA6-61CE-E048-8AD8-422A44F12BA1}" sibTransId="{B90DF585-40DB-3341-8F43-FC3BE2EECB69}"/>
    <dgm:cxn modelId="{4879297B-D304-3E49-B743-0147957DBB27}" type="presParOf" srcId="{8512B5AB-85D5-D44F-9657-20E3CECCD429}" destId="{C5D81E41-0BE5-6041-9905-197CE9F7C49D}" srcOrd="0" destOrd="0" presId="urn:microsoft.com/office/officeart/2005/8/layout/vList5"/>
    <dgm:cxn modelId="{CA242EA3-4729-A64F-8789-8480976802F3}" type="presParOf" srcId="{C5D81E41-0BE5-6041-9905-197CE9F7C49D}" destId="{76F45E2E-00B3-CF48-AC76-543361780015}" srcOrd="0" destOrd="0" presId="urn:microsoft.com/office/officeart/2005/8/layout/vList5"/>
    <dgm:cxn modelId="{128FDF4C-5ED1-5B45-8CF9-C448B42CD722}" type="presParOf" srcId="{C5D81E41-0BE5-6041-9905-197CE9F7C49D}" destId="{E79CEACE-70C9-2B48-8F46-C908C46ED818}" srcOrd="1" destOrd="0" presId="urn:microsoft.com/office/officeart/2005/8/layout/vList5"/>
    <dgm:cxn modelId="{70A931A2-FF09-2D4E-B223-FD1643D3B6A8}" type="presParOf" srcId="{8512B5AB-85D5-D44F-9657-20E3CECCD429}" destId="{BD580DBF-7A96-1E40-940A-C90FE5583B0B}" srcOrd="1" destOrd="0" presId="urn:microsoft.com/office/officeart/2005/8/layout/vList5"/>
    <dgm:cxn modelId="{CF4ACBA5-29D4-3243-B2C8-FFB0C47DB147}" type="presParOf" srcId="{8512B5AB-85D5-D44F-9657-20E3CECCD429}" destId="{FE042285-14AA-DE41-B70A-08C3F7D5AC5A}" srcOrd="2" destOrd="0" presId="urn:microsoft.com/office/officeart/2005/8/layout/vList5"/>
    <dgm:cxn modelId="{0E38838B-1ED6-FC4D-9903-7733636D44B0}" type="presParOf" srcId="{FE042285-14AA-DE41-B70A-08C3F7D5AC5A}" destId="{3A31FECE-98CF-0E4B-8BA1-0E67BED74D81}" srcOrd="0" destOrd="0" presId="urn:microsoft.com/office/officeart/2005/8/layout/vList5"/>
    <dgm:cxn modelId="{70D8EF98-F4BF-FD4F-AE4A-ADD8DCAB35A4}" type="presParOf" srcId="{FE042285-14AA-DE41-B70A-08C3F7D5AC5A}" destId="{17A8CBF1-5BEF-C146-BBB1-8B7158B2910C}" srcOrd="1" destOrd="0" presId="urn:microsoft.com/office/officeart/2005/8/layout/vList5"/>
    <dgm:cxn modelId="{E4E7B819-30AB-2B4E-A7CC-1A019A772627}" type="presParOf" srcId="{8512B5AB-85D5-D44F-9657-20E3CECCD429}" destId="{DBB25972-8BD9-AC4C-9E4B-AEC6A16298CB}" srcOrd="3" destOrd="0" presId="urn:microsoft.com/office/officeart/2005/8/layout/vList5"/>
    <dgm:cxn modelId="{DA52A8F4-6C46-0F48-BB29-E35130AFB643}" type="presParOf" srcId="{8512B5AB-85D5-D44F-9657-20E3CECCD429}" destId="{F9963D05-D0F2-E842-8E8C-EF45D9CAFF4F}" srcOrd="4" destOrd="0" presId="urn:microsoft.com/office/officeart/2005/8/layout/vList5"/>
    <dgm:cxn modelId="{D64BE7C3-3A21-D843-A820-812011284277}" type="presParOf" srcId="{F9963D05-D0F2-E842-8E8C-EF45D9CAFF4F}" destId="{A9CF085A-929C-1149-8595-138990D37391}" srcOrd="0" destOrd="0" presId="urn:microsoft.com/office/officeart/2005/8/layout/vList5"/>
    <dgm:cxn modelId="{02438197-318E-3846-8285-887D97E25090}" type="presParOf" srcId="{F9963D05-D0F2-E842-8E8C-EF45D9CAFF4F}" destId="{65959643-7C8A-C243-BB28-D6E6886D931C}" srcOrd="1" destOrd="0" presId="urn:microsoft.com/office/officeart/2005/8/layout/vList5"/>
    <dgm:cxn modelId="{8CF63A4E-4A6E-454B-AFBD-0AA778C00566}" type="presParOf" srcId="{8512B5AB-85D5-D44F-9657-20E3CECCD429}" destId="{BCCB0416-98F0-2142-8308-394BC1F543BA}" srcOrd="5" destOrd="0" presId="urn:microsoft.com/office/officeart/2005/8/layout/vList5"/>
    <dgm:cxn modelId="{2B57F70A-34F4-A444-98C2-F7BD37B060C1}" type="presParOf" srcId="{8512B5AB-85D5-D44F-9657-20E3CECCD429}" destId="{EB24ADD4-3C44-9C46-8721-06CBF25FDD62}" srcOrd="6" destOrd="0" presId="urn:microsoft.com/office/officeart/2005/8/layout/vList5"/>
    <dgm:cxn modelId="{BD906A6E-B464-1649-89CF-57CDE0F367A1}" type="presParOf" srcId="{EB24ADD4-3C44-9C46-8721-06CBF25FDD62}" destId="{7AC57421-2088-0344-A480-F5A7317904FB}" srcOrd="0" destOrd="0" presId="urn:microsoft.com/office/officeart/2005/8/layout/vList5"/>
    <dgm:cxn modelId="{B4573365-DB74-9449-8F51-84B6540801C9}" type="presParOf" srcId="{EB24ADD4-3C44-9C46-8721-06CBF25FDD62}" destId="{B6C0ED44-AFC0-144D-8DE5-CD6B64D1D9ED}"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B27B517-D4AC-48BF-8AEA-BC4BB4B8F47B}"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151B178-3326-438E-AF3B-CFF9E7574B3C}">
      <dgm:prSet phldrT="[Text]" custT="1"/>
      <dgm:spPr/>
      <dgm:t>
        <a:bodyPr/>
        <a:lstStyle/>
        <a:p>
          <a:r>
            <a:rPr lang="en-US" sz="1600" dirty="0"/>
            <a:t>Executive Push</a:t>
          </a:r>
        </a:p>
      </dgm:t>
    </dgm:pt>
    <dgm:pt modelId="{47DCA1AB-77E6-4547-AEE5-F52C24A7CDC6}" type="parTrans" cxnId="{3DC1743E-E4BA-4B3D-A597-57BA719960EE}">
      <dgm:prSet/>
      <dgm:spPr/>
      <dgm:t>
        <a:bodyPr/>
        <a:lstStyle/>
        <a:p>
          <a:endParaRPr lang="en-US" sz="1600"/>
        </a:p>
      </dgm:t>
    </dgm:pt>
    <dgm:pt modelId="{541C0853-B83E-42D4-871A-978BE63F73A1}" type="sibTrans" cxnId="{3DC1743E-E4BA-4B3D-A597-57BA719960EE}">
      <dgm:prSet/>
      <dgm:spPr/>
      <dgm:t>
        <a:bodyPr/>
        <a:lstStyle/>
        <a:p>
          <a:endParaRPr lang="en-US" sz="1600"/>
        </a:p>
      </dgm:t>
    </dgm:pt>
    <dgm:pt modelId="{0DA455D8-BF9B-4436-93A6-849C7A9F7FA4}">
      <dgm:prSet phldrT="[Text]" custT="1"/>
      <dgm:spPr/>
      <dgm:t>
        <a:bodyPr/>
        <a:lstStyle/>
        <a:p>
          <a:r>
            <a:rPr lang="en-US" sz="1600" dirty="0"/>
            <a:t>Ex-CEO Jeff Immelt recruited tech leaders &amp; software engineers</a:t>
          </a:r>
        </a:p>
      </dgm:t>
    </dgm:pt>
    <dgm:pt modelId="{CAFA59AE-C3CC-43D9-B10C-CBB010338837}" type="parTrans" cxnId="{341292B4-E530-4E56-BE32-AFEFB26D9BCA}">
      <dgm:prSet/>
      <dgm:spPr/>
      <dgm:t>
        <a:bodyPr/>
        <a:lstStyle/>
        <a:p>
          <a:endParaRPr lang="en-US" sz="1600"/>
        </a:p>
      </dgm:t>
    </dgm:pt>
    <dgm:pt modelId="{E2686876-C309-4F20-AEF0-8A8F54047F6B}" type="sibTrans" cxnId="{341292B4-E530-4E56-BE32-AFEFB26D9BCA}">
      <dgm:prSet/>
      <dgm:spPr/>
      <dgm:t>
        <a:bodyPr/>
        <a:lstStyle/>
        <a:p>
          <a:endParaRPr lang="en-US" sz="1600"/>
        </a:p>
      </dgm:t>
    </dgm:pt>
    <dgm:pt modelId="{89FAADA5-9DB1-427B-A9BA-ECAA7D38F732}">
      <dgm:prSet phldrT="[Text]" custT="1"/>
      <dgm:spPr/>
      <dgm:t>
        <a:bodyPr/>
        <a:lstStyle/>
        <a:p>
          <a:r>
            <a:rPr lang="en-US" sz="1600" dirty="0"/>
            <a:t>New Workplace Structure</a:t>
          </a:r>
        </a:p>
      </dgm:t>
    </dgm:pt>
    <dgm:pt modelId="{B15F4F7B-2F3A-403C-8CD4-50257C1F150A}" type="parTrans" cxnId="{96B43ABF-0338-413C-B76A-787135D1F2A2}">
      <dgm:prSet/>
      <dgm:spPr/>
      <dgm:t>
        <a:bodyPr/>
        <a:lstStyle/>
        <a:p>
          <a:endParaRPr lang="en-US" sz="1600"/>
        </a:p>
      </dgm:t>
    </dgm:pt>
    <dgm:pt modelId="{D153C69C-4776-4ED6-B8FB-D2AF1AF8B92E}" type="sibTrans" cxnId="{96B43ABF-0338-413C-B76A-787135D1F2A2}">
      <dgm:prSet/>
      <dgm:spPr/>
      <dgm:t>
        <a:bodyPr/>
        <a:lstStyle/>
        <a:p>
          <a:endParaRPr lang="en-US" sz="1600"/>
        </a:p>
      </dgm:t>
    </dgm:pt>
    <dgm:pt modelId="{00327AA3-599D-43FC-AD33-94456C0A1C6E}">
      <dgm:prSet phldrT="[Text]" custT="1"/>
      <dgm:spPr/>
      <dgm:t>
        <a:bodyPr/>
        <a:lstStyle/>
        <a:p>
          <a:r>
            <a:rPr lang="en-US" sz="1600" dirty="0"/>
            <a:t>New tools and approach coined “Fast Works”</a:t>
          </a:r>
        </a:p>
      </dgm:t>
    </dgm:pt>
    <dgm:pt modelId="{22E94E28-B580-4EB1-8995-90D5CC8175C8}" type="parTrans" cxnId="{620E1BDD-47B6-40F3-86C7-D0D6CBF935EF}">
      <dgm:prSet/>
      <dgm:spPr/>
      <dgm:t>
        <a:bodyPr/>
        <a:lstStyle/>
        <a:p>
          <a:endParaRPr lang="en-US" sz="1600"/>
        </a:p>
      </dgm:t>
    </dgm:pt>
    <dgm:pt modelId="{27AB6551-C063-4223-A68A-A4C571A4027A}" type="sibTrans" cxnId="{620E1BDD-47B6-40F3-86C7-D0D6CBF935EF}">
      <dgm:prSet/>
      <dgm:spPr/>
      <dgm:t>
        <a:bodyPr/>
        <a:lstStyle/>
        <a:p>
          <a:endParaRPr lang="en-US" sz="1600"/>
        </a:p>
      </dgm:t>
    </dgm:pt>
    <dgm:pt modelId="{E33CBB0A-CBFC-4054-98A3-3868C00C7BC3}">
      <dgm:prSet custT="1"/>
      <dgm:spPr/>
      <dgm:t>
        <a:bodyPr/>
        <a:lstStyle/>
        <a:p>
          <a:r>
            <a:rPr lang="en-US" sz="1600" dirty="0"/>
            <a:t>Immelt challenged every employee to learn to code</a:t>
          </a:r>
        </a:p>
      </dgm:t>
    </dgm:pt>
    <dgm:pt modelId="{AE933AD5-A4FB-4193-822B-1C80A0AF4ECF}" type="parTrans" cxnId="{C1B8081C-BFAF-4CDA-833F-2CB93EE8A3B5}">
      <dgm:prSet/>
      <dgm:spPr/>
      <dgm:t>
        <a:bodyPr/>
        <a:lstStyle/>
        <a:p>
          <a:endParaRPr lang="en-US" sz="1600"/>
        </a:p>
      </dgm:t>
    </dgm:pt>
    <dgm:pt modelId="{D15AAAA0-44BA-4067-BD47-151E63EF5097}" type="sibTrans" cxnId="{C1B8081C-BFAF-4CDA-833F-2CB93EE8A3B5}">
      <dgm:prSet/>
      <dgm:spPr/>
      <dgm:t>
        <a:bodyPr/>
        <a:lstStyle/>
        <a:p>
          <a:endParaRPr lang="en-US" sz="1600"/>
        </a:p>
      </dgm:t>
    </dgm:pt>
    <dgm:pt modelId="{02FC4D0F-02C1-487C-8399-F718A8591DAE}">
      <dgm:prSet custT="1"/>
      <dgm:spPr/>
      <dgm:t>
        <a:bodyPr/>
        <a:lstStyle/>
        <a:p>
          <a:r>
            <a:rPr lang="en-US" sz="1600"/>
            <a:t>New CDO for each major business</a:t>
          </a:r>
          <a:endParaRPr lang="en-US" sz="1600" dirty="0"/>
        </a:p>
      </dgm:t>
    </dgm:pt>
    <dgm:pt modelId="{2B09FE31-7C92-455D-AF17-0587E503B8FE}" type="parTrans" cxnId="{F45E1AC6-682B-46AE-BC76-24BA069F34F2}">
      <dgm:prSet/>
      <dgm:spPr/>
      <dgm:t>
        <a:bodyPr/>
        <a:lstStyle/>
        <a:p>
          <a:endParaRPr lang="en-US" sz="1600"/>
        </a:p>
      </dgm:t>
    </dgm:pt>
    <dgm:pt modelId="{0AA0F808-718B-4ACE-AB00-66B59422B248}" type="sibTrans" cxnId="{F45E1AC6-682B-46AE-BC76-24BA069F34F2}">
      <dgm:prSet/>
      <dgm:spPr/>
      <dgm:t>
        <a:bodyPr/>
        <a:lstStyle/>
        <a:p>
          <a:endParaRPr lang="en-US" sz="1600"/>
        </a:p>
      </dgm:t>
    </dgm:pt>
    <dgm:pt modelId="{AE64BA82-1040-42BC-8360-5E6E93D9F97A}">
      <dgm:prSet custT="1"/>
      <dgm:spPr/>
      <dgm:t>
        <a:bodyPr/>
        <a:lstStyle/>
        <a:p>
          <a:r>
            <a:rPr lang="en-US" sz="1600" dirty="0"/>
            <a:t>New Digital Foundries to further talent &amp; applications</a:t>
          </a:r>
        </a:p>
      </dgm:t>
    </dgm:pt>
    <dgm:pt modelId="{044219BF-6D82-40F9-BC34-A3FE7DA0338B}" type="parTrans" cxnId="{DC9A9C5B-3E4D-4368-97E1-91D81AF7C569}">
      <dgm:prSet/>
      <dgm:spPr/>
      <dgm:t>
        <a:bodyPr/>
        <a:lstStyle/>
        <a:p>
          <a:endParaRPr lang="en-US" sz="1600"/>
        </a:p>
      </dgm:t>
    </dgm:pt>
    <dgm:pt modelId="{CF703D24-CD08-46E5-80AC-FF550ECF2DDD}" type="sibTrans" cxnId="{DC9A9C5B-3E4D-4368-97E1-91D81AF7C569}">
      <dgm:prSet/>
      <dgm:spPr/>
      <dgm:t>
        <a:bodyPr/>
        <a:lstStyle/>
        <a:p>
          <a:endParaRPr lang="en-US" sz="1600"/>
        </a:p>
      </dgm:t>
    </dgm:pt>
    <dgm:pt modelId="{981AEF78-1B37-44A4-99BB-01E73A836C4F}" type="pres">
      <dgm:prSet presAssocID="{AB27B517-D4AC-48BF-8AEA-BC4BB4B8F47B}" presName="Name0" presStyleCnt="0">
        <dgm:presLayoutVars>
          <dgm:dir/>
          <dgm:animLvl val="lvl"/>
          <dgm:resizeHandles val="exact"/>
        </dgm:presLayoutVars>
      </dgm:prSet>
      <dgm:spPr/>
    </dgm:pt>
    <dgm:pt modelId="{6A6AA439-C8EF-4703-8723-E4D03A208DF7}" type="pres">
      <dgm:prSet presAssocID="{1151B178-3326-438E-AF3B-CFF9E7574B3C}" presName="linNode" presStyleCnt="0"/>
      <dgm:spPr/>
    </dgm:pt>
    <dgm:pt modelId="{D6621E26-6DC8-40FA-95B1-2C6852F64CC7}" type="pres">
      <dgm:prSet presAssocID="{1151B178-3326-438E-AF3B-CFF9E7574B3C}" presName="parentText" presStyleLbl="node1" presStyleIdx="0" presStyleCnt="2" custScaleX="76124">
        <dgm:presLayoutVars>
          <dgm:chMax val="1"/>
          <dgm:bulletEnabled val="1"/>
        </dgm:presLayoutVars>
      </dgm:prSet>
      <dgm:spPr/>
    </dgm:pt>
    <dgm:pt modelId="{AB2F8ADB-6C07-4F82-A4D9-A5CD741A3681}" type="pres">
      <dgm:prSet presAssocID="{1151B178-3326-438E-AF3B-CFF9E7574B3C}" presName="descendantText" presStyleLbl="alignAccFollowNode1" presStyleIdx="0" presStyleCnt="2">
        <dgm:presLayoutVars>
          <dgm:bulletEnabled val="1"/>
        </dgm:presLayoutVars>
      </dgm:prSet>
      <dgm:spPr/>
    </dgm:pt>
    <dgm:pt modelId="{4F3C79D6-5737-463B-A6D4-FFAB721DF746}" type="pres">
      <dgm:prSet presAssocID="{541C0853-B83E-42D4-871A-978BE63F73A1}" presName="sp" presStyleCnt="0"/>
      <dgm:spPr/>
    </dgm:pt>
    <dgm:pt modelId="{9899C1B2-2428-4B90-BA65-D77BDC79C920}" type="pres">
      <dgm:prSet presAssocID="{89FAADA5-9DB1-427B-A9BA-ECAA7D38F732}" presName="linNode" presStyleCnt="0"/>
      <dgm:spPr/>
    </dgm:pt>
    <dgm:pt modelId="{9AFF4355-2F65-46F0-9AFC-FB0B08CE2743}" type="pres">
      <dgm:prSet presAssocID="{89FAADA5-9DB1-427B-A9BA-ECAA7D38F732}" presName="parentText" presStyleLbl="node1" presStyleIdx="1" presStyleCnt="2" custScaleX="76124">
        <dgm:presLayoutVars>
          <dgm:chMax val="1"/>
          <dgm:bulletEnabled val="1"/>
        </dgm:presLayoutVars>
      </dgm:prSet>
      <dgm:spPr/>
    </dgm:pt>
    <dgm:pt modelId="{5F0D6878-D751-43F2-B4EF-870E1B88BDF7}" type="pres">
      <dgm:prSet presAssocID="{89FAADA5-9DB1-427B-A9BA-ECAA7D38F732}" presName="descendantText" presStyleLbl="alignAccFollowNode1" presStyleIdx="1" presStyleCnt="2">
        <dgm:presLayoutVars>
          <dgm:bulletEnabled val="1"/>
        </dgm:presLayoutVars>
      </dgm:prSet>
      <dgm:spPr/>
    </dgm:pt>
  </dgm:ptLst>
  <dgm:cxnLst>
    <dgm:cxn modelId="{E05DE303-0956-F849-96F3-AED1ED8A77BA}" type="presOf" srcId="{0DA455D8-BF9B-4436-93A6-849C7A9F7FA4}" destId="{AB2F8ADB-6C07-4F82-A4D9-A5CD741A3681}" srcOrd="0" destOrd="0" presId="urn:microsoft.com/office/officeart/2005/8/layout/vList5"/>
    <dgm:cxn modelId="{E717E308-BB56-664E-8E5B-AC9EDA4ECEBA}" type="presOf" srcId="{00327AA3-599D-43FC-AD33-94456C0A1C6E}" destId="{5F0D6878-D751-43F2-B4EF-870E1B88BDF7}" srcOrd="0" destOrd="0" presId="urn:microsoft.com/office/officeart/2005/8/layout/vList5"/>
    <dgm:cxn modelId="{1DF5DE1B-3C84-C045-BFBB-D925F53A7E4D}" type="presOf" srcId="{89FAADA5-9DB1-427B-A9BA-ECAA7D38F732}" destId="{9AFF4355-2F65-46F0-9AFC-FB0B08CE2743}" srcOrd="0" destOrd="0" presId="urn:microsoft.com/office/officeart/2005/8/layout/vList5"/>
    <dgm:cxn modelId="{C1B8081C-BFAF-4CDA-833F-2CB93EE8A3B5}" srcId="{1151B178-3326-438E-AF3B-CFF9E7574B3C}" destId="{E33CBB0A-CBFC-4054-98A3-3868C00C7BC3}" srcOrd="1" destOrd="0" parTransId="{AE933AD5-A4FB-4193-822B-1C80A0AF4ECF}" sibTransId="{D15AAAA0-44BA-4067-BD47-151E63EF5097}"/>
    <dgm:cxn modelId="{3DC1743E-E4BA-4B3D-A597-57BA719960EE}" srcId="{AB27B517-D4AC-48BF-8AEA-BC4BB4B8F47B}" destId="{1151B178-3326-438E-AF3B-CFF9E7574B3C}" srcOrd="0" destOrd="0" parTransId="{47DCA1AB-77E6-4547-AEE5-F52C24A7CDC6}" sibTransId="{541C0853-B83E-42D4-871A-978BE63F73A1}"/>
    <dgm:cxn modelId="{DC9A9C5B-3E4D-4368-97E1-91D81AF7C569}" srcId="{89FAADA5-9DB1-427B-A9BA-ECAA7D38F732}" destId="{AE64BA82-1040-42BC-8360-5E6E93D9F97A}" srcOrd="2" destOrd="0" parTransId="{044219BF-6D82-40F9-BC34-A3FE7DA0338B}" sibTransId="{CF703D24-CD08-46E5-80AC-FF550ECF2DDD}"/>
    <dgm:cxn modelId="{84FF646B-DE26-B943-8B9B-276AF06173FE}" type="presOf" srcId="{02FC4D0F-02C1-487C-8399-F718A8591DAE}" destId="{5F0D6878-D751-43F2-B4EF-870E1B88BDF7}" srcOrd="0" destOrd="1" presId="urn:microsoft.com/office/officeart/2005/8/layout/vList5"/>
    <dgm:cxn modelId="{64098985-BC50-AB43-B79D-8069DB5E3EBA}" type="presOf" srcId="{E33CBB0A-CBFC-4054-98A3-3868C00C7BC3}" destId="{AB2F8ADB-6C07-4F82-A4D9-A5CD741A3681}" srcOrd="0" destOrd="1" presId="urn:microsoft.com/office/officeart/2005/8/layout/vList5"/>
    <dgm:cxn modelId="{341292B4-E530-4E56-BE32-AFEFB26D9BCA}" srcId="{1151B178-3326-438E-AF3B-CFF9E7574B3C}" destId="{0DA455D8-BF9B-4436-93A6-849C7A9F7FA4}" srcOrd="0" destOrd="0" parTransId="{CAFA59AE-C3CC-43D9-B10C-CBB010338837}" sibTransId="{E2686876-C309-4F20-AEF0-8A8F54047F6B}"/>
    <dgm:cxn modelId="{96B43ABF-0338-413C-B76A-787135D1F2A2}" srcId="{AB27B517-D4AC-48BF-8AEA-BC4BB4B8F47B}" destId="{89FAADA5-9DB1-427B-A9BA-ECAA7D38F732}" srcOrd="1" destOrd="0" parTransId="{B15F4F7B-2F3A-403C-8CD4-50257C1F150A}" sibTransId="{D153C69C-4776-4ED6-B8FB-D2AF1AF8B92E}"/>
    <dgm:cxn modelId="{F45E1AC6-682B-46AE-BC76-24BA069F34F2}" srcId="{89FAADA5-9DB1-427B-A9BA-ECAA7D38F732}" destId="{02FC4D0F-02C1-487C-8399-F718A8591DAE}" srcOrd="1" destOrd="0" parTransId="{2B09FE31-7C92-455D-AF17-0587E503B8FE}" sibTransId="{0AA0F808-718B-4ACE-AB00-66B59422B248}"/>
    <dgm:cxn modelId="{620E1BDD-47B6-40F3-86C7-D0D6CBF935EF}" srcId="{89FAADA5-9DB1-427B-A9BA-ECAA7D38F732}" destId="{00327AA3-599D-43FC-AD33-94456C0A1C6E}" srcOrd="0" destOrd="0" parTransId="{22E94E28-B580-4EB1-8995-90D5CC8175C8}" sibTransId="{27AB6551-C063-4223-A68A-A4C571A4027A}"/>
    <dgm:cxn modelId="{C84C69DE-81AB-4841-A5BD-31D894D7E89C}" type="presOf" srcId="{1151B178-3326-438E-AF3B-CFF9E7574B3C}" destId="{D6621E26-6DC8-40FA-95B1-2C6852F64CC7}" srcOrd="0" destOrd="0" presId="urn:microsoft.com/office/officeart/2005/8/layout/vList5"/>
    <dgm:cxn modelId="{88E332E4-47E6-5C42-B989-DD556B8AEB08}" type="presOf" srcId="{AE64BA82-1040-42BC-8360-5E6E93D9F97A}" destId="{5F0D6878-D751-43F2-B4EF-870E1B88BDF7}" srcOrd="0" destOrd="2" presId="urn:microsoft.com/office/officeart/2005/8/layout/vList5"/>
    <dgm:cxn modelId="{E51B7CEE-7355-6E44-A0D0-A9C181E8F1FD}" type="presOf" srcId="{AB27B517-D4AC-48BF-8AEA-BC4BB4B8F47B}" destId="{981AEF78-1B37-44A4-99BB-01E73A836C4F}" srcOrd="0" destOrd="0" presId="urn:microsoft.com/office/officeart/2005/8/layout/vList5"/>
    <dgm:cxn modelId="{B346A0F8-D909-6440-BA5D-C98BEDF173A2}" type="presParOf" srcId="{981AEF78-1B37-44A4-99BB-01E73A836C4F}" destId="{6A6AA439-C8EF-4703-8723-E4D03A208DF7}" srcOrd="0" destOrd="0" presId="urn:microsoft.com/office/officeart/2005/8/layout/vList5"/>
    <dgm:cxn modelId="{E849ED5F-D974-AB43-953F-2B84442A2B28}" type="presParOf" srcId="{6A6AA439-C8EF-4703-8723-E4D03A208DF7}" destId="{D6621E26-6DC8-40FA-95B1-2C6852F64CC7}" srcOrd="0" destOrd="0" presId="urn:microsoft.com/office/officeart/2005/8/layout/vList5"/>
    <dgm:cxn modelId="{C69A82E4-2ACE-0440-ACFA-F9A9847EA9F6}" type="presParOf" srcId="{6A6AA439-C8EF-4703-8723-E4D03A208DF7}" destId="{AB2F8ADB-6C07-4F82-A4D9-A5CD741A3681}" srcOrd="1" destOrd="0" presId="urn:microsoft.com/office/officeart/2005/8/layout/vList5"/>
    <dgm:cxn modelId="{2BC7657E-1912-BD4A-9FA2-89A0A533E56D}" type="presParOf" srcId="{981AEF78-1B37-44A4-99BB-01E73A836C4F}" destId="{4F3C79D6-5737-463B-A6D4-FFAB721DF746}" srcOrd="1" destOrd="0" presId="urn:microsoft.com/office/officeart/2005/8/layout/vList5"/>
    <dgm:cxn modelId="{9A244266-F426-4947-83ED-10E5F25CD44A}" type="presParOf" srcId="{981AEF78-1B37-44A4-99BB-01E73A836C4F}" destId="{9899C1B2-2428-4B90-BA65-D77BDC79C920}" srcOrd="2" destOrd="0" presId="urn:microsoft.com/office/officeart/2005/8/layout/vList5"/>
    <dgm:cxn modelId="{2B88D1D7-7D7E-FE45-B6D7-CD5CF19B7290}" type="presParOf" srcId="{9899C1B2-2428-4B90-BA65-D77BDC79C920}" destId="{9AFF4355-2F65-46F0-9AFC-FB0B08CE2743}" srcOrd="0" destOrd="0" presId="urn:microsoft.com/office/officeart/2005/8/layout/vList5"/>
    <dgm:cxn modelId="{03867FA6-5591-F040-9802-AA2EDB47E143}" type="presParOf" srcId="{9899C1B2-2428-4B90-BA65-D77BDC79C920}" destId="{5F0D6878-D751-43F2-B4EF-870E1B88BDF7}"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78447BB-F4FA-4B66-B91A-E702E53F25AE}" type="doc">
      <dgm:prSet loTypeId="urn:microsoft.com/office/officeart/2008/layout/LinedList" loCatId="list" qsTypeId="urn:microsoft.com/office/officeart/2005/8/quickstyle/simple3" qsCatId="simple" csTypeId="urn:microsoft.com/office/officeart/2005/8/colors/accent1_2" csCatId="accent1" phldr="1"/>
      <dgm:spPr/>
      <dgm:t>
        <a:bodyPr/>
        <a:lstStyle/>
        <a:p>
          <a:endParaRPr lang="en-US"/>
        </a:p>
      </dgm:t>
    </dgm:pt>
    <dgm:pt modelId="{29376474-8554-4321-AB75-BDE14E1FBBE5}">
      <dgm:prSet phldrT="[Text]"/>
      <dgm:spPr/>
      <dgm:t>
        <a:bodyPr/>
        <a:lstStyle/>
        <a:p>
          <a:r>
            <a:rPr lang="en-US" dirty="0"/>
            <a:t>Machine learning with business data: Partnership with TAMR data curation firm saved GE &gt; $80 million</a:t>
          </a:r>
        </a:p>
      </dgm:t>
    </dgm:pt>
    <dgm:pt modelId="{848FBFAF-6BD2-4FC8-B8A5-BCDF647F79D4}" type="parTrans" cxnId="{30DB6470-7209-4644-BEE2-B5C26B9EB00C}">
      <dgm:prSet/>
      <dgm:spPr/>
      <dgm:t>
        <a:bodyPr/>
        <a:lstStyle/>
        <a:p>
          <a:endParaRPr lang="en-US"/>
        </a:p>
      </dgm:t>
    </dgm:pt>
    <dgm:pt modelId="{1B094C9E-A47D-4E53-AF08-3EA773473E7A}" type="sibTrans" cxnId="{30DB6470-7209-4644-BEE2-B5C26B9EB00C}">
      <dgm:prSet/>
      <dgm:spPr/>
      <dgm:t>
        <a:bodyPr/>
        <a:lstStyle/>
        <a:p>
          <a:endParaRPr lang="en-US"/>
        </a:p>
      </dgm:t>
    </dgm:pt>
    <dgm:pt modelId="{9CC36128-07BD-4091-A4B9-197375A900BC}">
      <dgm:prSet phldrT="[Text]"/>
      <dgm:spPr/>
      <dgm:t>
        <a:bodyPr/>
        <a:lstStyle/>
        <a:p>
          <a:r>
            <a:rPr lang="en-US" dirty="0"/>
            <a:t>Acquired &gt; $2 billion in startups:</a:t>
          </a:r>
        </a:p>
        <a:p>
          <a:r>
            <a:rPr lang="en-US" dirty="0"/>
            <a:t>- Wise.io: identifies trends in industrial sensor data</a:t>
          </a:r>
        </a:p>
      </dgm:t>
    </dgm:pt>
    <dgm:pt modelId="{CDD0D7FC-C39E-4BA8-8F84-9B1D268F2122}" type="parTrans" cxnId="{1E052C6B-5A03-48FD-AA83-40E97B33757B}">
      <dgm:prSet/>
      <dgm:spPr/>
      <dgm:t>
        <a:bodyPr/>
        <a:lstStyle/>
        <a:p>
          <a:endParaRPr lang="en-US"/>
        </a:p>
      </dgm:t>
    </dgm:pt>
    <dgm:pt modelId="{DDB7D1B0-7F0B-436F-B148-38343EDCC4D0}" type="sibTrans" cxnId="{1E052C6B-5A03-48FD-AA83-40E97B33757B}">
      <dgm:prSet/>
      <dgm:spPr/>
      <dgm:t>
        <a:bodyPr/>
        <a:lstStyle/>
        <a:p>
          <a:endParaRPr lang="en-US"/>
        </a:p>
      </dgm:t>
    </dgm:pt>
    <dgm:pt modelId="{1CA82EE0-0387-4902-B04D-63DA62330B48}">
      <dgm:prSet phldrT="[Text]"/>
      <dgm:spPr/>
      <dgm:t>
        <a:bodyPr/>
        <a:lstStyle/>
        <a:p>
          <a:r>
            <a:rPr lang="en-US" dirty="0"/>
            <a:t>GE recruited marketing talent to speak, analyze &amp; sell digitally</a:t>
          </a:r>
        </a:p>
      </dgm:t>
    </dgm:pt>
    <dgm:pt modelId="{60323AFB-4F4F-4583-906B-3DB8A0015077}" type="sibTrans" cxnId="{28618BC9-AF4D-4E03-B8EA-B5EAD142536B}">
      <dgm:prSet/>
      <dgm:spPr/>
      <dgm:t>
        <a:bodyPr/>
        <a:lstStyle/>
        <a:p>
          <a:endParaRPr lang="en-US"/>
        </a:p>
      </dgm:t>
    </dgm:pt>
    <dgm:pt modelId="{C8AEF807-B16D-4410-8E18-CB5724EC6F81}" type="parTrans" cxnId="{28618BC9-AF4D-4E03-B8EA-B5EAD142536B}">
      <dgm:prSet/>
      <dgm:spPr/>
      <dgm:t>
        <a:bodyPr/>
        <a:lstStyle/>
        <a:p>
          <a:endParaRPr lang="en-US"/>
        </a:p>
      </dgm:t>
    </dgm:pt>
    <dgm:pt modelId="{75A2A31D-3854-439C-ABBB-1962EB7FABCB}" type="pres">
      <dgm:prSet presAssocID="{A78447BB-F4FA-4B66-B91A-E702E53F25AE}" presName="vert0" presStyleCnt="0">
        <dgm:presLayoutVars>
          <dgm:dir/>
          <dgm:animOne val="branch"/>
          <dgm:animLvl val="lvl"/>
        </dgm:presLayoutVars>
      </dgm:prSet>
      <dgm:spPr/>
    </dgm:pt>
    <dgm:pt modelId="{DBA08B0D-92D3-419D-92C7-7CDDBCB0DA27}" type="pres">
      <dgm:prSet presAssocID="{1CA82EE0-0387-4902-B04D-63DA62330B48}" presName="thickLine" presStyleLbl="alignNode1" presStyleIdx="0" presStyleCnt="3" custLinFactNeighborX="6280" custLinFactNeighborY="-346"/>
      <dgm:spPr/>
    </dgm:pt>
    <dgm:pt modelId="{769DA6D7-E4F5-4609-97D6-72C1A6BBBD22}" type="pres">
      <dgm:prSet presAssocID="{1CA82EE0-0387-4902-B04D-63DA62330B48}" presName="horz1" presStyleCnt="0"/>
      <dgm:spPr/>
    </dgm:pt>
    <dgm:pt modelId="{947967B9-C04B-4DBE-8F10-4C681474A763}" type="pres">
      <dgm:prSet presAssocID="{1CA82EE0-0387-4902-B04D-63DA62330B48}" presName="tx1" presStyleLbl="revTx" presStyleIdx="0" presStyleCnt="3"/>
      <dgm:spPr/>
    </dgm:pt>
    <dgm:pt modelId="{2FE071EF-5BB3-4E7D-9D5D-9D8158D50A07}" type="pres">
      <dgm:prSet presAssocID="{1CA82EE0-0387-4902-B04D-63DA62330B48}" presName="vert1" presStyleCnt="0"/>
      <dgm:spPr/>
    </dgm:pt>
    <dgm:pt modelId="{C7B6CC07-E330-41F4-AD5D-0040C963984D}" type="pres">
      <dgm:prSet presAssocID="{29376474-8554-4321-AB75-BDE14E1FBBE5}" presName="thickLine" presStyleLbl="alignNode1" presStyleIdx="1" presStyleCnt="3"/>
      <dgm:spPr/>
    </dgm:pt>
    <dgm:pt modelId="{EDFF6EB3-06A7-456F-8500-4A77DC25E2B3}" type="pres">
      <dgm:prSet presAssocID="{29376474-8554-4321-AB75-BDE14E1FBBE5}" presName="horz1" presStyleCnt="0"/>
      <dgm:spPr/>
    </dgm:pt>
    <dgm:pt modelId="{9C2D3035-3D38-46BF-8BC6-7C461CE617AB}" type="pres">
      <dgm:prSet presAssocID="{29376474-8554-4321-AB75-BDE14E1FBBE5}" presName="tx1" presStyleLbl="revTx" presStyleIdx="1" presStyleCnt="3"/>
      <dgm:spPr/>
    </dgm:pt>
    <dgm:pt modelId="{2525369A-4BA1-4E74-B5AC-F87E69A6F313}" type="pres">
      <dgm:prSet presAssocID="{29376474-8554-4321-AB75-BDE14E1FBBE5}" presName="vert1" presStyleCnt="0"/>
      <dgm:spPr/>
    </dgm:pt>
    <dgm:pt modelId="{6CA9A901-613E-47AE-8401-63F9B24EB3E9}" type="pres">
      <dgm:prSet presAssocID="{9CC36128-07BD-4091-A4B9-197375A900BC}" presName="thickLine" presStyleLbl="alignNode1" presStyleIdx="2" presStyleCnt="3"/>
      <dgm:spPr/>
    </dgm:pt>
    <dgm:pt modelId="{2C6DFE1B-B801-4F08-928C-BFC7B90BFA14}" type="pres">
      <dgm:prSet presAssocID="{9CC36128-07BD-4091-A4B9-197375A900BC}" presName="horz1" presStyleCnt="0"/>
      <dgm:spPr/>
    </dgm:pt>
    <dgm:pt modelId="{7E720B3C-A2B2-4646-92A3-E99E1672D017}" type="pres">
      <dgm:prSet presAssocID="{9CC36128-07BD-4091-A4B9-197375A900BC}" presName="tx1" presStyleLbl="revTx" presStyleIdx="2" presStyleCnt="3"/>
      <dgm:spPr/>
    </dgm:pt>
    <dgm:pt modelId="{B42766BD-CC2B-454B-836A-9133687B9057}" type="pres">
      <dgm:prSet presAssocID="{9CC36128-07BD-4091-A4B9-197375A900BC}" presName="vert1" presStyleCnt="0"/>
      <dgm:spPr/>
    </dgm:pt>
  </dgm:ptLst>
  <dgm:cxnLst>
    <dgm:cxn modelId="{E2771C16-6A52-4A88-AB88-BE4FC5951490}" type="presOf" srcId="{9CC36128-07BD-4091-A4B9-197375A900BC}" destId="{7E720B3C-A2B2-4646-92A3-E99E1672D017}" srcOrd="0" destOrd="0" presId="urn:microsoft.com/office/officeart/2008/layout/LinedList"/>
    <dgm:cxn modelId="{2B93055E-217E-044B-A36D-9A0C3E81E8B6}" type="presOf" srcId="{1CA82EE0-0387-4902-B04D-63DA62330B48}" destId="{947967B9-C04B-4DBE-8F10-4C681474A763}" srcOrd="0" destOrd="0" presId="urn:microsoft.com/office/officeart/2008/layout/LinedList"/>
    <dgm:cxn modelId="{82338B60-B8C4-F845-87EE-305316D0C28E}" type="presOf" srcId="{A78447BB-F4FA-4B66-B91A-E702E53F25AE}" destId="{75A2A31D-3854-439C-ABBB-1962EB7FABCB}" srcOrd="0" destOrd="0" presId="urn:microsoft.com/office/officeart/2008/layout/LinedList"/>
    <dgm:cxn modelId="{1E052C6B-5A03-48FD-AA83-40E97B33757B}" srcId="{A78447BB-F4FA-4B66-B91A-E702E53F25AE}" destId="{9CC36128-07BD-4091-A4B9-197375A900BC}" srcOrd="2" destOrd="0" parTransId="{CDD0D7FC-C39E-4BA8-8F84-9B1D268F2122}" sibTransId="{DDB7D1B0-7F0B-436F-B148-38343EDCC4D0}"/>
    <dgm:cxn modelId="{30DB6470-7209-4644-BEE2-B5C26B9EB00C}" srcId="{A78447BB-F4FA-4B66-B91A-E702E53F25AE}" destId="{29376474-8554-4321-AB75-BDE14E1FBBE5}" srcOrd="1" destOrd="0" parTransId="{848FBFAF-6BD2-4FC8-B8A5-BCDF647F79D4}" sibTransId="{1B094C9E-A47D-4E53-AF08-3EA773473E7A}"/>
    <dgm:cxn modelId="{28618BC9-AF4D-4E03-B8EA-B5EAD142536B}" srcId="{A78447BB-F4FA-4B66-B91A-E702E53F25AE}" destId="{1CA82EE0-0387-4902-B04D-63DA62330B48}" srcOrd="0" destOrd="0" parTransId="{C8AEF807-B16D-4410-8E18-CB5724EC6F81}" sibTransId="{60323AFB-4F4F-4583-906B-3DB8A0015077}"/>
    <dgm:cxn modelId="{AB92F4DA-AED7-48B5-A1B1-EC2343A7A267}" type="presOf" srcId="{29376474-8554-4321-AB75-BDE14E1FBBE5}" destId="{9C2D3035-3D38-46BF-8BC6-7C461CE617AB}" srcOrd="0" destOrd="0" presId="urn:microsoft.com/office/officeart/2008/layout/LinedList"/>
    <dgm:cxn modelId="{18A25EE6-E071-9D41-8361-6DA350897BA4}" type="presParOf" srcId="{75A2A31D-3854-439C-ABBB-1962EB7FABCB}" destId="{DBA08B0D-92D3-419D-92C7-7CDDBCB0DA27}" srcOrd="0" destOrd="0" presId="urn:microsoft.com/office/officeart/2008/layout/LinedList"/>
    <dgm:cxn modelId="{921CFDE1-6CC4-C244-A1BA-59FCE42D659A}" type="presParOf" srcId="{75A2A31D-3854-439C-ABBB-1962EB7FABCB}" destId="{769DA6D7-E4F5-4609-97D6-72C1A6BBBD22}" srcOrd="1" destOrd="0" presId="urn:microsoft.com/office/officeart/2008/layout/LinedList"/>
    <dgm:cxn modelId="{FEEE9143-3203-3544-B558-BC025087DAED}" type="presParOf" srcId="{769DA6D7-E4F5-4609-97D6-72C1A6BBBD22}" destId="{947967B9-C04B-4DBE-8F10-4C681474A763}" srcOrd="0" destOrd="0" presId="urn:microsoft.com/office/officeart/2008/layout/LinedList"/>
    <dgm:cxn modelId="{B47DA223-EC44-1C48-8A15-5EDF79B67658}" type="presParOf" srcId="{769DA6D7-E4F5-4609-97D6-72C1A6BBBD22}" destId="{2FE071EF-5BB3-4E7D-9D5D-9D8158D50A07}" srcOrd="1" destOrd="0" presId="urn:microsoft.com/office/officeart/2008/layout/LinedList"/>
    <dgm:cxn modelId="{6903382F-452A-4B86-81FD-DC13DEEBA4E5}" type="presParOf" srcId="{75A2A31D-3854-439C-ABBB-1962EB7FABCB}" destId="{C7B6CC07-E330-41F4-AD5D-0040C963984D}" srcOrd="2" destOrd="0" presId="urn:microsoft.com/office/officeart/2008/layout/LinedList"/>
    <dgm:cxn modelId="{FC7F7D16-AE8C-4912-9187-52F208E247E0}" type="presParOf" srcId="{75A2A31D-3854-439C-ABBB-1962EB7FABCB}" destId="{EDFF6EB3-06A7-456F-8500-4A77DC25E2B3}" srcOrd="3" destOrd="0" presId="urn:microsoft.com/office/officeart/2008/layout/LinedList"/>
    <dgm:cxn modelId="{5183D401-8530-4EAB-A650-85421BF586D1}" type="presParOf" srcId="{EDFF6EB3-06A7-456F-8500-4A77DC25E2B3}" destId="{9C2D3035-3D38-46BF-8BC6-7C461CE617AB}" srcOrd="0" destOrd="0" presId="urn:microsoft.com/office/officeart/2008/layout/LinedList"/>
    <dgm:cxn modelId="{A98164EC-17CB-44A4-8364-0706B8669487}" type="presParOf" srcId="{EDFF6EB3-06A7-456F-8500-4A77DC25E2B3}" destId="{2525369A-4BA1-4E74-B5AC-F87E69A6F313}" srcOrd="1" destOrd="0" presId="urn:microsoft.com/office/officeart/2008/layout/LinedList"/>
    <dgm:cxn modelId="{8B2A50EB-C87C-4561-A4B0-6A009295A6C0}" type="presParOf" srcId="{75A2A31D-3854-439C-ABBB-1962EB7FABCB}" destId="{6CA9A901-613E-47AE-8401-63F9B24EB3E9}" srcOrd="4" destOrd="0" presId="urn:microsoft.com/office/officeart/2008/layout/LinedList"/>
    <dgm:cxn modelId="{DBF416CA-3ACC-4E56-8BEE-DF4FE0BE2C39}" type="presParOf" srcId="{75A2A31D-3854-439C-ABBB-1962EB7FABCB}" destId="{2C6DFE1B-B801-4F08-928C-BFC7B90BFA14}" srcOrd="5" destOrd="0" presId="urn:microsoft.com/office/officeart/2008/layout/LinedList"/>
    <dgm:cxn modelId="{E7FD0A60-0FE4-45B5-9FAD-9AE4DB497358}" type="presParOf" srcId="{2C6DFE1B-B801-4F08-928C-BFC7B90BFA14}" destId="{7E720B3C-A2B2-4646-92A3-E99E1672D017}" srcOrd="0" destOrd="0" presId="urn:microsoft.com/office/officeart/2008/layout/LinedList"/>
    <dgm:cxn modelId="{3F3EDC00-E1D3-4A03-90AB-DAC46022A49B}" type="presParOf" srcId="{2C6DFE1B-B801-4F08-928C-BFC7B90BFA14}" destId="{B42766BD-CC2B-454B-836A-9133687B9057}" srcOrd="1" destOrd="0" presId="urn:microsoft.com/office/officeart/2008/layout/Lin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85ADBA75-D963-4183-A35E-BB92B72F647D}"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518C13B-DEAE-4696-BFBE-7F6E4A1E8E20}">
      <dgm:prSet phldrT="[Text]" custT="1"/>
      <dgm:spPr/>
      <dgm:t>
        <a:bodyPr/>
        <a:lstStyle/>
        <a:p>
          <a:r>
            <a:rPr lang="en-US" sz="1450" dirty="0">
              <a:latin typeface="Century Gothic" panose="020B0502020202020204" pitchFamily="34" charset="0"/>
            </a:rPr>
            <a:t>Ford Smart Mobility </a:t>
          </a:r>
        </a:p>
      </dgm:t>
    </dgm:pt>
    <dgm:pt modelId="{3ADAE49C-79DD-4545-B501-26B3CB77948F}" type="parTrans" cxnId="{E2E2C569-15B4-4D6A-A363-46B6C5A58D87}">
      <dgm:prSet/>
      <dgm:spPr/>
      <dgm:t>
        <a:bodyPr/>
        <a:lstStyle/>
        <a:p>
          <a:endParaRPr lang="en-US">
            <a:latin typeface="Century Gothic" panose="020B0502020202020204" pitchFamily="34" charset="0"/>
          </a:endParaRPr>
        </a:p>
      </dgm:t>
    </dgm:pt>
    <dgm:pt modelId="{E7B6318A-BD31-412E-A14D-D2B1197A8427}" type="sibTrans" cxnId="{E2E2C569-15B4-4D6A-A363-46B6C5A58D87}">
      <dgm:prSet/>
      <dgm:spPr/>
      <dgm:t>
        <a:bodyPr/>
        <a:lstStyle/>
        <a:p>
          <a:endParaRPr lang="en-US">
            <a:latin typeface="Century Gothic" panose="020B0502020202020204" pitchFamily="34" charset="0"/>
          </a:endParaRPr>
        </a:p>
      </dgm:t>
    </dgm:pt>
    <dgm:pt modelId="{B1E02405-CE00-4364-A56B-F80306B2A2FE}">
      <dgm:prSet phldrT="[Text]" custT="1"/>
      <dgm:spPr/>
      <dgm:t>
        <a:bodyPr/>
        <a:lstStyle/>
        <a:p>
          <a:r>
            <a:rPr lang="en-US" sz="1200" dirty="0">
              <a:latin typeface="Century Gothic" panose="020B0502020202020204" pitchFamily="34" charset="0"/>
            </a:rPr>
            <a:t>Subsidiary of Ford Motor Company</a:t>
          </a:r>
        </a:p>
      </dgm:t>
    </dgm:pt>
    <dgm:pt modelId="{F3790B74-18F2-4B7A-AB6B-30A8BB62E870}" type="parTrans" cxnId="{8A50D80D-03FD-4197-BE04-69F9E338C499}">
      <dgm:prSet/>
      <dgm:spPr/>
      <dgm:t>
        <a:bodyPr/>
        <a:lstStyle/>
        <a:p>
          <a:endParaRPr lang="en-US">
            <a:latin typeface="Century Gothic" panose="020B0502020202020204" pitchFamily="34" charset="0"/>
          </a:endParaRPr>
        </a:p>
      </dgm:t>
    </dgm:pt>
    <dgm:pt modelId="{61377164-5DEA-4E1F-802B-66356C2CE33C}" type="sibTrans" cxnId="{8A50D80D-03FD-4197-BE04-69F9E338C499}">
      <dgm:prSet/>
      <dgm:spPr/>
      <dgm:t>
        <a:bodyPr/>
        <a:lstStyle/>
        <a:p>
          <a:endParaRPr lang="en-US">
            <a:latin typeface="Century Gothic" panose="020B0502020202020204" pitchFamily="34" charset="0"/>
          </a:endParaRPr>
        </a:p>
      </dgm:t>
    </dgm:pt>
    <dgm:pt modelId="{D6050EBE-B0FC-4ED2-B1D1-7D5EE2829999}">
      <dgm:prSet phldrT="[Text]" custT="1"/>
      <dgm:spPr/>
      <dgm:t>
        <a:bodyPr/>
        <a:lstStyle/>
        <a:p>
          <a:r>
            <a:rPr lang="en-US" sz="1200" dirty="0">
              <a:latin typeface="Century Gothic" panose="020B0502020202020204" pitchFamily="34" charset="0"/>
            </a:rPr>
            <a:t>Design and invest in new mobile services</a:t>
          </a:r>
        </a:p>
      </dgm:t>
    </dgm:pt>
    <dgm:pt modelId="{EFD70B38-6E0A-40E9-A4C5-86A137705880}" type="parTrans" cxnId="{9A235689-1B19-444B-8D64-E65B97B331FD}">
      <dgm:prSet/>
      <dgm:spPr/>
      <dgm:t>
        <a:bodyPr/>
        <a:lstStyle/>
        <a:p>
          <a:endParaRPr lang="en-US">
            <a:latin typeface="Century Gothic" panose="020B0502020202020204" pitchFamily="34" charset="0"/>
          </a:endParaRPr>
        </a:p>
      </dgm:t>
    </dgm:pt>
    <dgm:pt modelId="{2576D006-5BB2-406B-9795-94F44E25D366}" type="sibTrans" cxnId="{9A235689-1B19-444B-8D64-E65B97B331FD}">
      <dgm:prSet/>
      <dgm:spPr/>
      <dgm:t>
        <a:bodyPr/>
        <a:lstStyle/>
        <a:p>
          <a:endParaRPr lang="en-US">
            <a:latin typeface="Century Gothic" panose="020B0502020202020204" pitchFamily="34" charset="0"/>
          </a:endParaRPr>
        </a:p>
      </dgm:t>
    </dgm:pt>
    <dgm:pt modelId="{F8081508-7530-42B6-A785-D399531D43E6}">
      <dgm:prSet phldrT="[Text]" custT="1"/>
      <dgm:spPr/>
      <dgm:t>
        <a:bodyPr/>
        <a:lstStyle/>
        <a:p>
          <a:r>
            <a:rPr lang="en-US" sz="1450" dirty="0">
              <a:latin typeface="Century Gothic" panose="020B0502020202020204" pitchFamily="34" charset="0"/>
            </a:rPr>
            <a:t>TransLoc</a:t>
          </a:r>
        </a:p>
      </dgm:t>
    </dgm:pt>
    <dgm:pt modelId="{509447A1-A249-4B06-B8E9-3D07E9CAE3F8}" type="parTrans" cxnId="{FC6103EA-6815-45EE-A455-DF6CAD93AE8C}">
      <dgm:prSet/>
      <dgm:spPr/>
      <dgm:t>
        <a:bodyPr/>
        <a:lstStyle/>
        <a:p>
          <a:endParaRPr lang="en-US">
            <a:latin typeface="Century Gothic" panose="020B0502020202020204" pitchFamily="34" charset="0"/>
          </a:endParaRPr>
        </a:p>
      </dgm:t>
    </dgm:pt>
    <dgm:pt modelId="{83443627-4904-4FD6-9C71-D2942CA88B3A}" type="sibTrans" cxnId="{FC6103EA-6815-45EE-A455-DF6CAD93AE8C}">
      <dgm:prSet/>
      <dgm:spPr/>
      <dgm:t>
        <a:bodyPr/>
        <a:lstStyle/>
        <a:p>
          <a:endParaRPr lang="en-US">
            <a:latin typeface="Century Gothic" panose="020B0502020202020204" pitchFamily="34" charset="0"/>
          </a:endParaRPr>
        </a:p>
      </dgm:t>
    </dgm:pt>
    <dgm:pt modelId="{904E33D1-FE6A-4E37-BDDD-EE1833BD2811}">
      <dgm:prSet phldrT="[Text]" custT="1"/>
      <dgm:spPr/>
      <dgm:t>
        <a:bodyPr/>
        <a:lstStyle/>
        <a:p>
          <a:r>
            <a:rPr lang="en-US" sz="1200" dirty="0">
              <a:latin typeface="Century Gothic" panose="020B0502020202020204" pitchFamily="34" charset="0"/>
            </a:rPr>
            <a:t>Helps cities manage transit services</a:t>
          </a:r>
        </a:p>
      </dgm:t>
    </dgm:pt>
    <dgm:pt modelId="{009B9EE0-50C8-450F-B2A2-E1934D70C4F0}" type="parTrans" cxnId="{6F283C10-06C1-4369-A0F8-C6BBC5F5806D}">
      <dgm:prSet/>
      <dgm:spPr/>
      <dgm:t>
        <a:bodyPr/>
        <a:lstStyle/>
        <a:p>
          <a:endParaRPr lang="en-US">
            <a:latin typeface="Century Gothic" panose="020B0502020202020204" pitchFamily="34" charset="0"/>
          </a:endParaRPr>
        </a:p>
      </dgm:t>
    </dgm:pt>
    <dgm:pt modelId="{60EB36F7-4C7A-4F0E-9120-4AA188BD3184}" type="sibTrans" cxnId="{6F283C10-06C1-4369-A0F8-C6BBC5F5806D}">
      <dgm:prSet/>
      <dgm:spPr/>
      <dgm:t>
        <a:bodyPr/>
        <a:lstStyle/>
        <a:p>
          <a:endParaRPr lang="en-US">
            <a:latin typeface="Century Gothic" panose="020B0502020202020204" pitchFamily="34" charset="0"/>
          </a:endParaRPr>
        </a:p>
      </dgm:t>
    </dgm:pt>
    <dgm:pt modelId="{0B2A46A1-E0A0-4400-AAEA-0DC137D2B099}">
      <dgm:prSet phldrT="[Text]" custT="1"/>
      <dgm:spPr/>
      <dgm:t>
        <a:bodyPr/>
        <a:lstStyle/>
        <a:p>
          <a:r>
            <a:rPr lang="en-US" sz="1200" dirty="0">
              <a:latin typeface="Century Gothic" panose="020B0502020202020204" pitchFamily="34" charset="0"/>
            </a:rPr>
            <a:t>Real-time tracking and response analysis</a:t>
          </a:r>
        </a:p>
      </dgm:t>
    </dgm:pt>
    <dgm:pt modelId="{C7802DD1-B916-47C0-A9A4-EAE0638772DE}" type="parTrans" cxnId="{D3F4C3C1-5091-43B6-AD97-A73750414FCC}">
      <dgm:prSet/>
      <dgm:spPr/>
      <dgm:t>
        <a:bodyPr/>
        <a:lstStyle/>
        <a:p>
          <a:endParaRPr lang="en-US">
            <a:latin typeface="Century Gothic" panose="020B0502020202020204" pitchFamily="34" charset="0"/>
          </a:endParaRPr>
        </a:p>
      </dgm:t>
    </dgm:pt>
    <dgm:pt modelId="{86A6C5CA-B749-4542-B090-3F987D775BB2}" type="sibTrans" cxnId="{D3F4C3C1-5091-43B6-AD97-A73750414FCC}">
      <dgm:prSet/>
      <dgm:spPr/>
      <dgm:t>
        <a:bodyPr/>
        <a:lstStyle/>
        <a:p>
          <a:endParaRPr lang="en-US">
            <a:latin typeface="Century Gothic" panose="020B0502020202020204" pitchFamily="34" charset="0"/>
          </a:endParaRPr>
        </a:p>
      </dgm:t>
    </dgm:pt>
    <dgm:pt modelId="{69F75A94-C60A-478D-A56B-5EAF4205815D}">
      <dgm:prSet phldrT="[Text]" custT="1"/>
      <dgm:spPr/>
      <dgm:t>
        <a:bodyPr/>
        <a:lstStyle/>
        <a:p>
          <a:r>
            <a:rPr lang="en-US" sz="1450" dirty="0">
              <a:latin typeface="Century Gothic" panose="020B0502020202020204" pitchFamily="34" charset="0"/>
            </a:rPr>
            <a:t>Autonomic</a:t>
          </a:r>
        </a:p>
      </dgm:t>
    </dgm:pt>
    <dgm:pt modelId="{9F54552B-D15F-4CEC-8DBB-2BB8B5315001}" type="parTrans" cxnId="{1AC541BF-97DB-49F2-9B4E-D59ADFCF2D57}">
      <dgm:prSet/>
      <dgm:spPr/>
      <dgm:t>
        <a:bodyPr/>
        <a:lstStyle/>
        <a:p>
          <a:endParaRPr lang="en-US">
            <a:latin typeface="Century Gothic" panose="020B0502020202020204" pitchFamily="34" charset="0"/>
          </a:endParaRPr>
        </a:p>
      </dgm:t>
    </dgm:pt>
    <dgm:pt modelId="{27B0D027-DE8C-45EF-A3F6-78461A4DBBE3}" type="sibTrans" cxnId="{1AC541BF-97DB-49F2-9B4E-D59ADFCF2D57}">
      <dgm:prSet/>
      <dgm:spPr/>
      <dgm:t>
        <a:bodyPr/>
        <a:lstStyle/>
        <a:p>
          <a:endParaRPr lang="en-US">
            <a:latin typeface="Century Gothic" panose="020B0502020202020204" pitchFamily="34" charset="0"/>
          </a:endParaRPr>
        </a:p>
      </dgm:t>
    </dgm:pt>
    <dgm:pt modelId="{3AA16335-BE78-41E6-B629-96368B8E9ADA}">
      <dgm:prSet phldrT="[Text]" custT="1"/>
      <dgm:spPr/>
      <dgm:t>
        <a:bodyPr/>
        <a:lstStyle/>
        <a:p>
          <a:r>
            <a:rPr lang="en-US" sz="1200" dirty="0">
              <a:latin typeface="Century Gothic" panose="020B0502020202020204" pitchFamily="34" charset="0"/>
            </a:rPr>
            <a:t>Cloud platform for transportation</a:t>
          </a:r>
        </a:p>
      </dgm:t>
    </dgm:pt>
    <dgm:pt modelId="{57FAB8A4-4E16-4926-B2D3-BD31BB742882}" type="parTrans" cxnId="{BF886D2A-8C7D-4FB2-96E7-BF3FFF762148}">
      <dgm:prSet/>
      <dgm:spPr/>
      <dgm:t>
        <a:bodyPr/>
        <a:lstStyle/>
        <a:p>
          <a:endParaRPr lang="en-US">
            <a:latin typeface="Century Gothic" panose="020B0502020202020204" pitchFamily="34" charset="0"/>
          </a:endParaRPr>
        </a:p>
      </dgm:t>
    </dgm:pt>
    <dgm:pt modelId="{7EC4EB28-F383-4016-BF54-54BB37C482E1}" type="sibTrans" cxnId="{BF886D2A-8C7D-4FB2-96E7-BF3FFF762148}">
      <dgm:prSet/>
      <dgm:spPr/>
      <dgm:t>
        <a:bodyPr/>
        <a:lstStyle/>
        <a:p>
          <a:endParaRPr lang="en-US">
            <a:latin typeface="Century Gothic" panose="020B0502020202020204" pitchFamily="34" charset="0"/>
          </a:endParaRPr>
        </a:p>
      </dgm:t>
    </dgm:pt>
    <dgm:pt modelId="{552A5896-3679-4651-9AEA-9F103F0E6618}">
      <dgm:prSet phldrT="[Text]" custT="1"/>
      <dgm:spPr/>
      <dgm:t>
        <a:bodyPr/>
        <a:lstStyle/>
        <a:p>
          <a:r>
            <a:rPr lang="en-US" sz="1200" dirty="0">
              <a:latin typeface="Century Gothic" panose="020B0502020202020204" pitchFamily="34" charset="0"/>
            </a:rPr>
            <a:t>More sustainable transportation network</a:t>
          </a:r>
        </a:p>
      </dgm:t>
    </dgm:pt>
    <dgm:pt modelId="{3D0E34F9-AC22-4B6F-A2A4-632E49D7B0F3}" type="parTrans" cxnId="{F6C8EB2D-132B-4040-B04D-40CC41BA5E35}">
      <dgm:prSet/>
      <dgm:spPr/>
      <dgm:t>
        <a:bodyPr/>
        <a:lstStyle/>
        <a:p>
          <a:endParaRPr lang="en-US">
            <a:latin typeface="Century Gothic" panose="020B0502020202020204" pitchFamily="34" charset="0"/>
          </a:endParaRPr>
        </a:p>
      </dgm:t>
    </dgm:pt>
    <dgm:pt modelId="{DF5D320D-403A-40C1-A633-A5C68B4769F2}" type="sibTrans" cxnId="{F6C8EB2D-132B-4040-B04D-40CC41BA5E35}">
      <dgm:prSet/>
      <dgm:spPr/>
      <dgm:t>
        <a:bodyPr/>
        <a:lstStyle/>
        <a:p>
          <a:endParaRPr lang="en-US">
            <a:latin typeface="Century Gothic" panose="020B0502020202020204" pitchFamily="34" charset="0"/>
          </a:endParaRPr>
        </a:p>
      </dgm:t>
    </dgm:pt>
    <dgm:pt modelId="{B73959DD-FEB7-422A-9A80-B4B720C77093}" type="pres">
      <dgm:prSet presAssocID="{85ADBA75-D963-4183-A35E-BB92B72F647D}" presName="Name0" presStyleCnt="0">
        <dgm:presLayoutVars>
          <dgm:dir/>
          <dgm:animLvl val="lvl"/>
          <dgm:resizeHandles val="exact"/>
        </dgm:presLayoutVars>
      </dgm:prSet>
      <dgm:spPr/>
    </dgm:pt>
    <dgm:pt modelId="{733E1192-1C94-430E-B56A-9385E4FFC1C9}" type="pres">
      <dgm:prSet presAssocID="{0518C13B-DEAE-4696-BFBE-7F6E4A1E8E20}" presName="linNode" presStyleCnt="0"/>
      <dgm:spPr/>
    </dgm:pt>
    <dgm:pt modelId="{5F49BD5F-2DAC-42D4-BBC6-EFECF36A475C}" type="pres">
      <dgm:prSet presAssocID="{0518C13B-DEAE-4696-BFBE-7F6E4A1E8E20}" presName="parentText" presStyleLbl="node1" presStyleIdx="0" presStyleCnt="3" custScaleX="73531">
        <dgm:presLayoutVars>
          <dgm:chMax val="1"/>
          <dgm:bulletEnabled val="1"/>
        </dgm:presLayoutVars>
      </dgm:prSet>
      <dgm:spPr/>
    </dgm:pt>
    <dgm:pt modelId="{A7118DDF-DFD6-4413-B912-E3C71EFDB9C8}" type="pres">
      <dgm:prSet presAssocID="{0518C13B-DEAE-4696-BFBE-7F6E4A1E8E20}" presName="descendantText" presStyleLbl="alignAccFollowNode1" presStyleIdx="0" presStyleCnt="3">
        <dgm:presLayoutVars>
          <dgm:bulletEnabled val="1"/>
        </dgm:presLayoutVars>
      </dgm:prSet>
      <dgm:spPr/>
    </dgm:pt>
    <dgm:pt modelId="{E86996C9-B769-43FF-8814-3497AD65E611}" type="pres">
      <dgm:prSet presAssocID="{E7B6318A-BD31-412E-A14D-D2B1197A8427}" presName="sp" presStyleCnt="0"/>
      <dgm:spPr/>
    </dgm:pt>
    <dgm:pt modelId="{AD6CCF7A-10FE-40E3-8369-1FEF41B78470}" type="pres">
      <dgm:prSet presAssocID="{F8081508-7530-42B6-A785-D399531D43E6}" presName="linNode" presStyleCnt="0"/>
      <dgm:spPr/>
    </dgm:pt>
    <dgm:pt modelId="{7018BC80-3F40-445A-90D7-52785F0B108A}" type="pres">
      <dgm:prSet presAssocID="{F8081508-7530-42B6-A785-D399531D43E6}" presName="parentText" presStyleLbl="node1" presStyleIdx="1" presStyleCnt="3" custScaleX="73531">
        <dgm:presLayoutVars>
          <dgm:chMax val="1"/>
          <dgm:bulletEnabled val="1"/>
        </dgm:presLayoutVars>
      </dgm:prSet>
      <dgm:spPr/>
    </dgm:pt>
    <dgm:pt modelId="{B0985256-C24D-4763-AFE7-D7D313CBE2DD}" type="pres">
      <dgm:prSet presAssocID="{F8081508-7530-42B6-A785-D399531D43E6}" presName="descendantText" presStyleLbl="alignAccFollowNode1" presStyleIdx="1" presStyleCnt="3">
        <dgm:presLayoutVars>
          <dgm:bulletEnabled val="1"/>
        </dgm:presLayoutVars>
      </dgm:prSet>
      <dgm:spPr/>
    </dgm:pt>
    <dgm:pt modelId="{6D452C65-F5BA-400B-BD24-ED114459989D}" type="pres">
      <dgm:prSet presAssocID="{83443627-4904-4FD6-9C71-D2942CA88B3A}" presName="sp" presStyleCnt="0"/>
      <dgm:spPr/>
    </dgm:pt>
    <dgm:pt modelId="{B43C6F07-771D-4A92-AC8B-25E04C81120A}" type="pres">
      <dgm:prSet presAssocID="{69F75A94-C60A-478D-A56B-5EAF4205815D}" presName="linNode" presStyleCnt="0"/>
      <dgm:spPr/>
    </dgm:pt>
    <dgm:pt modelId="{97B000F9-2B5E-418A-AD16-C3FA82893029}" type="pres">
      <dgm:prSet presAssocID="{69F75A94-C60A-478D-A56B-5EAF4205815D}" presName="parentText" presStyleLbl="node1" presStyleIdx="2" presStyleCnt="3" custScaleX="73531">
        <dgm:presLayoutVars>
          <dgm:chMax val="1"/>
          <dgm:bulletEnabled val="1"/>
        </dgm:presLayoutVars>
      </dgm:prSet>
      <dgm:spPr/>
    </dgm:pt>
    <dgm:pt modelId="{A96A940D-F588-41C5-8E4A-6801D23B8CE0}" type="pres">
      <dgm:prSet presAssocID="{69F75A94-C60A-478D-A56B-5EAF4205815D}" presName="descendantText" presStyleLbl="alignAccFollowNode1" presStyleIdx="2" presStyleCnt="3">
        <dgm:presLayoutVars>
          <dgm:bulletEnabled val="1"/>
        </dgm:presLayoutVars>
      </dgm:prSet>
      <dgm:spPr/>
    </dgm:pt>
  </dgm:ptLst>
  <dgm:cxnLst>
    <dgm:cxn modelId="{8A50D80D-03FD-4197-BE04-69F9E338C499}" srcId="{0518C13B-DEAE-4696-BFBE-7F6E4A1E8E20}" destId="{B1E02405-CE00-4364-A56B-F80306B2A2FE}" srcOrd="0" destOrd="0" parTransId="{F3790B74-18F2-4B7A-AB6B-30A8BB62E870}" sibTransId="{61377164-5DEA-4E1F-802B-66356C2CE33C}"/>
    <dgm:cxn modelId="{6F283C10-06C1-4369-A0F8-C6BBC5F5806D}" srcId="{F8081508-7530-42B6-A785-D399531D43E6}" destId="{904E33D1-FE6A-4E37-BDDD-EE1833BD2811}" srcOrd="0" destOrd="0" parTransId="{009B9EE0-50C8-450F-B2A2-E1934D70C4F0}" sibTransId="{60EB36F7-4C7A-4F0E-9120-4AA188BD3184}"/>
    <dgm:cxn modelId="{AB131A20-220B-4F4A-BEA0-E4ABA2B056C5}" type="presOf" srcId="{85ADBA75-D963-4183-A35E-BB92B72F647D}" destId="{B73959DD-FEB7-422A-9A80-B4B720C77093}" srcOrd="0" destOrd="0" presId="urn:microsoft.com/office/officeart/2005/8/layout/vList5"/>
    <dgm:cxn modelId="{BF886D2A-8C7D-4FB2-96E7-BF3FFF762148}" srcId="{69F75A94-C60A-478D-A56B-5EAF4205815D}" destId="{3AA16335-BE78-41E6-B629-96368B8E9ADA}" srcOrd="0" destOrd="0" parTransId="{57FAB8A4-4E16-4926-B2D3-BD31BB742882}" sibTransId="{7EC4EB28-F383-4016-BF54-54BB37C482E1}"/>
    <dgm:cxn modelId="{F6C8EB2D-132B-4040-B04D-40CC41BA5E35}" srcId="{69F75A94-C60A-478D-A56B-5EAF4205815D}" destId="{552A5896-3679-4651-9AEA-9F103F0E6618}" srcOrd="1" destOrd="0" parTransId="{3D0E34F9-AC22-4B6F-A2A4-632E49D7B0F3}" sibTransId="{DF5D320D-403A-40C1-A633-A5C68B4769F2}"/>
    <dgm:cxn modelId="{B5B7955B-5110-E245-83A3-7D28EBA20F40}" type="presOf" srcId="{0518C13B-DEAE-4696-BFBE-7F6E4A1E8E20}" destId="{5F49BD5F-2DAC-42D4-BBC6-EFECF36A475C}" srcOrd="0" destOrd="0" presId="urn:microsoft.com/office/officeart/2005/8/layout/vList5"/>
    <dgm:cxn modelId="{4A74835E-0351-9343-8AC7-70A923EEA56E}" type="presOf" srcId="{F8081508-7530-42B6-A785-D399531D43E6}" destId="{7018BC80-3F40-445A-90D7-52785F0B108A}" srcOrd="0" destOrd="0" presId="urn:microsoft.com/office/officeart/2005/8/layout/vList5"/>
    <dgm:cxn modelId="{F40D2E62-A4AB-1E40-B96D-306D8DD423A3}" type="presOf" srcId="{552A5896-3679-4651-9AEA-9F103F0E6618}" destId="{A96A940D-F588-41C5-8E4A-6801D23B8CE0}" srcOrd="0" destOrd="1" presId="urn:microsoft.com/office/officeart/2005/8/layout/vList5"/>
    <dgm:cxn modelId="{D36FA049-1070-734C-88B2-76BAE7073AB1}" type="presOf" srcId="{B1E02405-CE00-4364-A56B-F80306B2A2FE}" destId="{A7118DDF-DFD6-4413-B912-E3C71EFDB9C8}" srcOrd="0" destOrd="0" presId="urn:microsoft.com/office/officeart/2005/8/layout/vList5"/>
    <dgm:cxn modelId="{E2E2C569-15B4-4D6A-A363-46B6C5A58D87}" srcId="{85ADBA75-D963-4183-A35E-BB92B72F647D}" destId="{0518C13B-DEAE-4696-BFBE-7F6E4A1E8E20}" srcOrd="0" destOrd="0" parTransId="{3ADAE49C-79DD-4545-B501-26B3CB77948F}" sibTransId="{E7B6318A-BD31-412E-A14D-D2B1197A8427}"/>
    <dgm:cxn modelId="{A37E1A6C-790B-B347-BE6A-BE0EB2474706}" type="presOf" srcId="{904E33D1-FE6A-4E37-BDDD-EE1833BD2811}" destId="{B0985256-C24D-4763-AFE7-D7D313CBE2DD}" srcOrd="0" destOrd="0" presId="urn:microsoft.com/office/officeart/2005/8/layout/vList5"/>
    <dgm:cxn modelId="{C19B7A6F-7D83-A945-87A0-1210165EEE58}" type="presOf" srcId="{D6050EBE-B0FC-4ED2-B1D1-7D5EE2829999}" destId="{A7118DDF-DFD6-4413-B912-E3C71EFDB9C8}" srcOrd="0" destOrd="1" presId="urn:microsoft.com/office/officeart/2005/8/layout/vList5"/>
    <dgm:cxn modelId="{C94F307B-2C69-0B46-9B03-95AB8A4DE734}" type="presOf" srcId="{69F75A94-C60A-478D-A56B-5EAF4205815D}" destId="{97B000F9-2B5E-418A-AD16-C3FA82893029}" srcOrd="0" destOrd="0" presId="urn:microsoft.com/office/officeart/2005/8/layout/vList5"/>
    <dgm:cxn modelId="{9A235689-1B19-444B-8D64-E65B97B331FD}" srcId="{0518C13B-DEAE-4696-BFBE-7F6E4A1E8E20}" destId="{D6050EBE-B0FC-4ED2-B1D1-7D5EE2829999}" srcOrd="1" destOrd="0" parTransId="{EFD70B38-6E0A-40E9-A4C5-86A137705880}" sibTransId="{2576D006-5BB2-406B-9795-94F44E25D366}"/>
    <dgm:cxn modelId="{3673EDB8-63EE-5048-AEFA-56AF5F173878}" type="presOf" srcId="{0B2A46A1-E0A0-4400-AAEA-0DC137D2B099}" destId="{B0985256-C24D-4763-AFE7-D7D313CBE2DD}" srcOrd="0" destOrd="1" presId="urn:microsoft.com/office/officeart/2005/8/layout/vList5"/>
    <dgm:cxn modelId="{1AC541BF-97DB-49F2-9B4E-D59ADFCF2D57}" srcId="{85ADBA75-D963-4183-A35E-BB92B72F647D}" destId="{69F75A94-C60A-478D-A56B-5EAF4205815D}" srcOrd="2" destOrd="0" parTransId="{9F54552B-D15F-4CEC-8DBB-2BB8B5315001}" sibTransId="{27B0D027-DE8C-45EF-A3F6-78461A4DBBE3}"/>
    <dgm:cxn modelId="{D3F4C3C1-5091-43B6-AD97-A73750414FCC}" srcId="{F8081508-7530-42B6-A785-D399531D43E6}" destId="{0B2A46A1-E0A0-4400-AAEA-0DC137D2B099}" srcOrd="1" destOrd="0" parTransId="{C7802DD1-B916-47C0-A9A4-EAE0638772DE}" sibTransId="{86A6C5CA-B749-4542-B090-3F987D775BB2}"/>
    <dgm:cxn modelId="{811657DF-E8E7-4548-B51C-120D61738BE3}" type="presOf" srcId="{3AA16335-BE78-41E6-B629-96368B8E9ADA}" destId="{A96A940D-F588-41C5-8E4A-6801D23B8CE0}" srcOrd="0" destOrd="0" presId="urn:microsoft.com/office/officeart/2005/8/layout/vList5"/>
    <dgm:cxn modelId="{FC6103EA-6815-45EE-A455-DF6CAD93AE8C}" srcId="{85ADBA75-D963-4183-A35E-BB92B72F647D}" destId="{F8081508-7530-42B6-A785-D399531D43E6}" srcOrd="1" destOrd="0" parTransId="{509447A1-A249-4B06-B8E9-3D07E9CAE3F8}" sibTransId="{83443627-4904-4FD6-9C71-D2942CA88B3A}"/>
    <dgm:cxn modelId="{63ABE9CF-BAD6-D94B-8DDC-746AEE5A1539}" type="presParOf" srcId="{B73959DD-FEB7-422A-9A80-B4B720C77093}" destId="{733E1192-1C94-430E-B56A-9385E4FFC1C9}" srcOrd="0" destOrd="0" presId="urn:microsoft.com/office/officeart/2005/8/layout/vList5"/>
    <dgm:cxn modelId="{54E49235-39B3-0943-BE0F-4D7D06CEB69D}" type="presParOf" srcId="{733E1192-1C94-430E-B56A-9385E4FFC1C9}" destId="{5F49BD5F-2DAC-42D4-BBC6-EFECF36A475C}" srcOrd="0" destOrd="0" presId="urn:microsoft.com/office/officeart/2005/8/layout/vList5"/>
    <dgm:cxn modelId="{E777D6DB-F02F-E44C-A791-693847B3F5E6}" type="presParOf" srcId="{733E1192-1C94-430E-B56A-9385E4FFC1C9}" destId="{A7118DDF-DFD6-4413-B912-E3C71EFDB9C8}" srcOrd="1" destOrd="0" presId="urn:microsoft.com/office/officeart/2005/8/layout/vList5"/>
    <dgm:cxn modelId="{7E06751A-E8A7-6E42-B4C5-AE8BBB3DA9A3}" type="presParOf" srcId="{B73959DD-FEB7-422A-9A80-B4B720C77093}" destId="{E86996C9-B769-43FF-8814-3497AD65E611}" srcOrd="1" destOrd="0" presId="urn:microsoft.com/office/officeart/2005/8/layout/vList5"/>
    <dgm:cxn modelId="{E08FC9FB-D41F-AC44-94DE-B43435C09F47}" type="presParOf" srcId="{B73959DD-FEB7-422A-9A80-B4B720C77093}" destId="{AD6CCF7A-10FE-40E3-8369-1FEF41B78470}" srcOrd="2" destOrd="0" presId="urn:microsoft.com/office/officeart/2005/8/layout/vList5"/>
    <dgm:cxn modelId="{1466557A-D2D2-C94B-B3C2-E4BAB04DA443}" type="presParOf" srcId="{AD6CCF7A-10FE-40E3-8369-1FEF41B78470}" destId="{7018BC80-3F40-445A-90D7-52785F0B108A}" srcOrd="0" destOrd="0" presId="urn:microsoft.com/office/officeart/2005/8/layout/vList5"/>
    <dgm:cxn modelId="{ADBE7BD5-7C36-E44E-8DF7-676C0167E946}" type="presParOf" srcId="{AD6CCF7A-10FE-40E3-8369-1FEF41B78470}" destId="{B0985256-C24D-4763-AFE7-D7D313CBE2DD}" srcOrd="1" destOrd="0" presId="urn:microsoft.com/office/officeart/2005/8/layout/vList5"/>
    <dgm:cxn modelId="{01FFFE1F-E717-3E40-A648-0D0D810B3029}" type="presParOf" srcId="{B73959DD-FEB7-422A-9A80-B4B720C77093}" destId="{6D452C65-F5BA-400B-BD24-ED114459989D}" srcOrd="3" destOrd="0" presId="urn:microsoft.com/office/officeart/2005/8/layout/vList5"/>
    <dgm:cxn modelId="{A7694AAC-419C-2044-B7AD-A9C10DEEB5F3}" type="presParOf" srcId="{B73959DD-FEB7-422A-9A80-B4B720C77093}" destId="{B43C6F07-771D-4A92-AC8B-25E04C81120A}" srcOrd="4" destOrd="0" presId="urn:microsoft.com/office/officeart/2005/8/layout/vList5"/>
    <dgm:cxn modelId="{2B8723DE-6574-EE45-BE5B-760DD7A8C590}" type="presParOf" srcId="{B43C6F07-771D-4A92-AC8B-25E04C81120A}" destId="{97B000F9-2B5E-418A-AD16-C3FA82893029}" srcOrd="0" destOrd="0" presId="urn:microsoft.com/office/officeart/2005/8/layout/vList5"/>
    <dgm:cxn modelId="{83075056-2988-914E-A07E-388DBED5752C}" type="presParOf" srcId="{B43C6F07-771D-4A92-AC8B-25E04C81120A}" destId="{A96A940D-F588-41C5-8E4A-6801D23B8CE0}"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76B76C6-3D9A-44ED-A8C1-126B1BFC4E2A}" type="doc">
      <dgm:prSet loTypeId="urn:microsoft.com/office/officeart/2005/8/layout/matrix2" loCatId="matrix" qsTypeId="urn:microsoft.com/office/officeart/2005/8/quickstyle/simple1" qsCatId="simple" csTypeId="urn:microsoft.com/office/officeart/2005/8/colors/accent1_4" csCatId="accent1" phldr="1"/>
      <dgm:spPr/>
      <dgm:t>
        <a:bodyPr/>
        <a:lstStyle/>
        <a:p>
          <a:endParaRPr lang="en-US"/>
        </a:p>
      </dgm:t>
    </dgm:pt>
    <dgm:pt modelId="{763F01A7-C0D2-46C1-A434-6201C4097350}">
      <dgm:prSet phldrT="[Text]"/>
      <dgm:spPr/>
      <dgm:t>
        <a:bodyPr/>
        <a:lstStyle/>
        <a:p>
          <a:r>
            <a:rPr lang="en-US" dirty="0">
              <a:latin typeface="Century Gothic" panose="020B0502020202020204" pitchFamily="34" charset="0"/>
            </a:rPr>
            <a:t>Ford X</a:t>
          </a:r>
        </a:p>
      </dgm:t>
    </dgm:pt>
    <dgm:pt modelId="{8CA251D2-75B6-4AC1-9A61-6C25FB77D4E7}" type="parTrans" cxnId="{B7E7119B-8BA6-4051-8947-65FA7B85FB56}">
      <dgm:prSet/>
      <dgm:spPr/>
      <dgm:t>
        <a:bodyPr/>
        <a:lstStyle/>
        <a:p>
          <a:endParaRPr lang="en-US">
            <a:latin typeface="Century Gothic" panose="020B0502020202020204" pitchFamily="34" charset="0"/>
          </a:endParaRPr>
        </a:p>
      </dgm:t>
    </dgm:pt>
    <dgm:pt modelId="{1BBC329C-13A9-4C49-9DB2-DC43E32467DD}" type="sibTrans" cxnId="{B7E7119B-8BA6-4051-8947-65FA7B85FB56}">
      <dgm:prSet/>
      <dgm:spPr/>
      <dgm:t>
        <a:bodyPr/>
        <a:lstStyle/>
        <a:p>
          <a:endParaRPr lang="en-US">
            <a:latin typeface="Century Gothic" panose="020B0502020202020204" pitchFamily="34" charset="0"/>
          </a:endParaRPr>
        </a:p>
      </dgm:t>
    </dgm:pt>
    <dgm:pt modelId="{EA8DD518-622B-4345-BE9F-E3C1E25B460B}">
      <dgm:prSet phldrT="[Text]"/>
      <dgm:spPr/>
      <dgm:t>
        <a:bodyPr/>
        <a:lstStyle/>
        <a:p>
          <a:r>
            <a:rPr lang="en-US" dirty="0">
              <a:latin typeface="Century Gothic" panose="020B0502020202020204" pitchFamily="34" charset="0"/>
            </a:rPr>
            <a:t>Mobility Business Group</a:t>
          </a:r>
        </a:p>
      </dgm:t>
    </dgm:pt>
    <dgm:pt modelId="{CDB18685-DED8-416E-B544-1CA643BC578D}" type="parTrans" cxnId="{6A494CEC-EEA4-4DB4-8D2C-208CB7C9B0C4}">
      <dgm:prSet/>
      <dgm:spPr/>
      <dgm:t>
        <a:bodyPr/>
        <a:lstStyle/>
        <a:p>
          <a:endParaRPr lang="en-US">
            <a:latin typeface="Century Gothic" panose="020B0502020202020204" pitchFamily="34" charset="0"/>
          </a:endParaRPr>
        </a:p>
      </dgm:t>
    </dgm:pt>
    <dgm:pt modelId="{6A122A62-911A-4DF8-A4A3-FA20D3D66646}" type="sibTrans" cxnId="{6A494CEC-EEA4-4DB4-8D2C-208CB7C9B0C4}">
      <dgm:prSet/>
      <dgm:spPr/>
      <dgm:t>
        <a:bodyPr/>
        <a:lstStyle/>
        <a:p>
          <a:endParaRPr lang="en-US">
            <a:latin typeface="Century Gothic" panose="020B0502020202020204" pitchFamily="34" charset="0"/>
          </a:endParaRPr>
        </a:p>
      </dgm:t>
    </dgm:pt>
    <dgm:pt modelId="{AF7D6048-C649-4049-982E-FAE589DCE779}">
      <dgm:prSet phldrT="[Text]"/>
      <dgm:spPr/>
      <dgm:t>
        <a:bodyPr/>
        <a:lstStyle/>
        <a:p>
          <a:r>
            <a:rPr lang="en-US" dirty="0">
              <a:latin typeface="Century Gothic" panose="020B0502020202020204" pitchFamily="34" charset="0"/>
            </a:rPr>
            <a:t>Mobility Platforms and Products</a:t>
          </a:r>
        </a:p>
      </dgm:t>
    </dgm:pt>
    <dgm:pt modelId="{B1000ACE-2CE6-4705-95D4-48D02E8673C5}" type="parTrans" cxnId="{E26B3D4E-0F48-4D61-A502-EB99AB05BED5}">
      <dgm:prSet/>
      <dgm:spPr/>
      <dgm:t>
        <a:bodyPr/>
        <a:lstStyle/>
        <a:p>
          <a:endParaRPr lang="en-US">
            <a:latin typeface="Century Gothic" panose="020B0502020202020204" pitchFamily="34" charset="0"/>
          </a:endParaRPr>
        </a:p>
      </dgm:t>
    </dgm:pt>
    <dgm:pt modelId="{E9830DAE-C48B-4A90-9D75-F863B9A52785}" type="sibTrans" cxnId="{E26B3D4E-0F48-4D61-A502-EB99AB05BED5}">
      <dgm:prSet/>
      <dgm:spPr/>
      <dgm:t>
        <a:bodyPr/>
        <a:lstStyle/>
        <a:p>
          <a:endParaRPr lang="en-US">
            <a:latin typeface="Century Gothic" panose="020B0502020202020204" pitchFamily="34" charset="0"/>
          </a:endParaRPr>
        </a:p>
      </dgm:t>
    </dgm:pt>
    <dgm:pt modelId="{15F67836-CF94-4B2A-8D46-A9230257FD62}">
      <dgm:prSet phldrT="[Text]"/>
      <dgm:spPr/>
      <dgm:t>
        <a:bodyPr/>
        <a:lstStyle/>
        <a:p>
          <a:r>
            <a:rPr lang="en-US" dirty="0">
              <a:latin typeface="Century Gothic" panose="020B0502020202020204" pitchFamily="34" charset="0"/>
            </a:rPr>
            <a:t>Mobility Marketing and Growth</a:t>
          </a:r>
        </a:p>
      </dgm:t>
    </dgm:pt>
    <dgm:pt modelId="{889578B6-C806-43B0-A5BD-12947F151F43}" type="parTrans" cxnId="{0F1D3DA8-D573-4E33-AECB-6D3897918FDA}">
      <dgm:prSet/>
      <dgm:spPr/>
      <dgm:t>
        <a:bodyPr/>
        <a:lstStyle/>
        <a:p>
          <a:endParaRPr lang="en-US">
            <a:latin typeface="Century Gothic" panose="020B0502020202020204" pitchFamily="34" charset="0"/>
          </a:endParaRPr>
        </a:p>
      </dgm:t>
    </dgm:pt>
    <dgm:pt modelId="{B2F397AF-48BD-4419-A711-7539559732AF}" type="sibTrans" cxnId="{0F1D3DA8-D573-4E33-AECB-6D3897918FDA}">
      <dgm:prSet/>
      <dgm:spPr/>
      <dgm:t>
        <a:bodyPr/>
        <a:lstStyle/>
        <a:p>
          <a:endParaRPr lang="en-US">
            <a:latin typeface="Century Gothic" panose="020B0502020202020204" pitchFamily="34" charset="0"/>
          </a:endParaRPr>
        </a:p>
      </dgm:t>
    </dgm:pt>
    <dgm:pt modelId="{EA6C6C2D-D5B7-4E99-A756-44EFB807F95C}" type="pres">
      <dgm:prSet presAssocID="{876B76C6-3D9A-44ED-A8C1-126B1BFC4E2A}" presName="matrix" presStyleCnt="0">
        <dgm:presLayoutVars>
          <dgm:chMax val="1"/>
          <dgm:dir/>
          <dgm:resizeHandles val="exact"/>
        </dgm:presLayoutVars>
      </dgm:prSet>
      <dgm:spPr/>
    </dgm:pt>
    <dgm:pt modelId="{FCBDCE20-75C6-4462-9804-3FFF91A60ADD}" type="pres">
      <dgm:prSet presAssocID="{876B76C6-3D9A-44ED-A8C1-126B1BFC4E2A}" presName="axisShape" presStyleLbl="bgShp" presStyleIdx="0" presStyleCnt="1"/>
      <dgm:spPr/>
    </dgm:pt>
    <dgm:pt modelId="{C509BC1A-2BED-4BD7-9274-CC6953090CB4}" type="pres">
      <dgm:prSet presAssocID="{876B76C6-3D9A-44ED-A8C1-126B1BFC4E2A}" presName="rect1" presStyleLbl="node1" presStyleIdx="0" presStyleCnt="4">
        <dgm:presLayoutVars>
          <dgm:chMax val="0"/>
          <dgm:chPref val="0"/>
          <dgm:bulletEnabled val="1"/>
        </dgm:presLayoutVars>
      </dgm:prSet>
      <dgm:spPr/>
    </dgm:pt>
    <dgm:pt modelId="{4084105F-ADEC-4D1C-AF08-D65610F51E53}" type="pres">
      <dgm:prSet presAssocID="{876B76C6-3D9A-44ED-A8C1-126B1BFC4E2A}" presName="rect2" presStyleLbl="node1" presStyleIdx="1" presStyleCnt="4">
        <dgm:presLayoutVars>
          <dgm:chMax val="0"/>
          <dgm:chPref val="0"/>
          <dgm:bulletEnabled val="1"/>
        </dgm:presLayoutVars>
      </dgm:prSet>
      <dgm:spPr/>
    </dgm:pt>
    <dgm:pt modelId="{740CDA79-AF74-4589-9753-12050B19485C}" type="pres">
      <dgm:prSet presAssocID="{876B76C6-3D9A-44ED-A8C1-126B1BFC4E2A}" presName="rect3" presStyleLbl="node1" presStyleIdx="2" presStyleCnt="4">
        <dgm:presLayoutVars>
          <dgm:chMax val="0"/>
          <dgm:chPref val="0"/>
          <dgm:bulletEnabled val="1"/>
        </dgm:presLayoutVars>
      </dgm:prSet>
      <dgm:spPr/>
    </dgm:pt>
    <dgm:pt modelId="{14EE9128-C931-4F72-9561-3AA7830E830C}" type="pres">
      <dgm:prSet presAssocID="{876B76C6-3D9A-44ED-A8C1-126B1BFC4E2A}" presName="rect4" presStyleLbl="node1" presStyleIdx="3" presStyleCnt="4">
        <dgm:presLayoutVars>
          <dgm:chMax val="0"/>
          <dgm:chPref val="0"/>
          <dgm:bulletEnabled val="1"/>
        </dgm:presLayoutVars>
      </dgm:prSet>
      <dgm:spPr/>
    </dgm:pt>
  </dgm:ptLst>
  <dgm:cxnLst>
    <dgm:cxn modelId="{CD19391D-2EF9-8649-B75A-CBBDEC773D58}" type="presOf" srcId="{876B76C6-3D9A-44ED-A8C1-126B1BFC4E2A}" destId="{EA6C6C2D-D5B7-4E99-A756-44EFB807F95C}" srcOrd="0" destOrd="0" presId="urn:microsoft.com/office/officeart/2005/8/layout/matrix2"/>
    <dgm:cxn modelId="{9C847F43-5722-F74D-862E-E32933F65371}" type="presOf" srcId="{EA8DD518-622B-4345-BE9F-E3C1E25B460B}" destId="{4084105F-ADEC-4D1C-AF08-D65610F51E53}" srcOrd="0" destOrd="0" presId="urn:microsoft.com/office/officeart/2005/8/layout/matrix2"/>
    <dgm:cxn modelId="{E26B3D4E-0F48-4D61-A502-EB99AB05BED5}" srcId="{876B76C6-3D9A-44ED-A8C1-126B1BFC4E2A}" destId="{AF7D6048-C649-4049-982E-FAE589DCE779}" srcOrd="2" destOrd="0" parTransId="{B1000ACE-2CE6-4705-95D4-48D02E8673C5}" sibTransId="{E9830DAE-C48B-4A90-9D75-F863B9A52785}"/>
    <dgm:cxn modelId="{604E967B-9602-8240-8BE8-BBDB1E51FB5C}" type="presOf" srcId="{763F01A7-C0D2-46C1-A434-6201C4097350}" destId="{C509BC1A-2BED-4BD7-9274-CC6953090CB4}" srcOrd="0" destOrd="0" presId="urn:microsoft.com/office/officeart/2005/8/layout/matrix2"/>
    <dgm:cxn modelId="{B7E7119B-8BA6-4051-8947-65FA7B85FB56}" srcId="{876B76C6-3D9A-44ED-A8C1-126B1BFC4E2A}" destId="{763F01A7-C0D2-46C1-A434-6201C4097350}" srcOrd="0" destOrd="0" parTransId="{8CA251D2-75B6-4AC1-9A61-6C25FB77D4E7}" sibTransId="{1BBC329C-13A9-4C49-9DB2-DC43E32467DD}"/>
    <dgm:cxn modelId="{8DAB20A2-3909-A44C-9B44-DC5C6AA15675}" type="presOf" srcId="{15F67836-CF94-4B2A-8D46-A9230257FD62}" destId="{14EE9128-C931-4F72-9561-3AA7830E830C}" srcOrd="0" destOrd="0" presId="urn:microsoft.com/office/officeart/2005/8/layout/matrix2"/>
    <dgm:cxn modelId="{0F1D3DA8-D573-4E33-AECB-6D3897918FDA}" srcId="{876B76C6-3D9A-44ED-A8C1-126B1BFC4E2A}" destId="{15F67836-CF94-4B2A-8D46-A9230257FD62}" srcOrd="3" destOrd="0" parTransId="{889578B6-C806-43B0-A5BD-12947F151F43}" sibTransId="{B2F397AF-48BD-4419-A711-7539559732AF}"/>
    <dgm:cxn modelId="{F72A0DE4-B9E0-F645-9066-2D3B0EC52A31}" type="presOf" srcId="{AF7D6048-C649-4049-982E-FAE589DCE779}" destId="{740CDA79-AF74-4589-9753-12050B19485C}" srcOrd="0" destOrd="0" presId="urn:microsoft.com/office/officeart/2005/8/layout/matrix2"/>
    <dgm:cxn modelId="{6A494CEC-EEA4-4DB4-8D2C-208CB7C9B0C4}" srcId="{876B76C6-3D9A-44ED-A8C1-126B1BFC4E2A}" destId="{EA8DD518-622B-4345-BE9F-E3C1E25B460B}" srcOrd="1" destOrd="0" parTransId="{CDB18685-DED8-416E-B544-1CA643BC578D}" sibTransId="{6A122A62-911A-4DF8-A4A3-FA20D3D66646}"/>
    <dgm:cxn modelId="{A5CA6D5F-01C7-E147-9E7B-639289666F4A}" type="presParOf" srcId="{EA6C6C2D-D5B7-4E99-A756-44EFB807F95C}" destId="{FCBDCE20-75C6-4462-9804-3FFF91A60ADD}" srcOrd="0" destOrd="0" presId="urn:microsoft.com/office/officeart/2005/8/layout/matrix2"/>
    <dgm:cxn modelId="{A91AB963-ABE9-5943-87F9-7FC257153AC4}" type="presParOf" srcId="{EA6C6C2D-D5B7-4E99-A756-44EFB807F95C}" destId="{C509BC1A-2BED-4BD7-9274-CC6953090CB4}" srcOrd="1" destOrd="0" presId="urn:microsoft.com/office/officeart/2005/8/layout/matrix2"/>
    <dgm:cxn modelId="{C92632C9-B2BB-4B49-BE23-FFBAB7ECE0C5}" type="presParOf" srcId="{EA6C6C2D-D5B7-4E99-A756-44EFB807F95C}" destId="{4084105F-ADEC-4D1C-AF08-D65610F51E53}" srcOrd="2" destOrd="0" presId="urn:microsoft.com/office/officeart/2005/8/layout/matrix2"/>
    <dgm:cxn modelId="{74343165-FE2F-2C4C-A065-F2C4E0D58966}" type="presParOf" srcId="{EA6C6C2D-D5B7-4E99-A756-44EFB807F95C}" destId="{740CDA79-AF74-4589-9753-12050B19485C}" srcOrd="3" destOrd="0" presId="urn:microsoft.com/office/officeart/2005/8/layout/matrix2"/>
    <dgm:cxn modelId="{69D7C454-9602-7649-804D-FF703CBAF0CC}" type="presParOf" srcId="{EA6C6C2D-D5B7-4E99-A756-44EFB807F95C}" destId="{14EE9128-C931-4F72-9561-3AA7830E830C}" srcOrd="4" destOrd="0" presId="urn:microsoft.com/office/officeart/2005/8/layout/matrix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517E45F-66BF-4AFF-A54B-01CD3FBDFF72}" type="doc">
      <dgm:prSet loTypeId="urn:microsoft.com/office/officeart/2005/8/layout/chevron1" loCatId="process" qsTypeId="urn:microsoft.com/office/officeart/2005/8/quickstyle/simple1" qsCatId="simple" csTypeId="urn:microsoft.com/office/officeart/2005/8/colors/accent1_2" csCatId="accent1" phldr="1"/>
      <dgm:spPr/>
    </dgm:pt>
    <dgm:pt modelId="{E020A441-3A01-41E4-AE39-9DFBE44B8B59}">
      <dgm:prSet phldrT="[Text]"/>
      <dgm:spPr/>
      <dgm:t>
        <a:bodyPr/>
        <a:lstStyle/>
        <a:p>
          <a:r>
            <a:rPr lang="en-US" dirty="0">
              <a:latin typeface="Century Gothic" panose="020B0502020202020204" pitchFamily="34" charset="0"/>
            </a:rPr>
            <a:t>Ford acquires two startup companies</a:t>
          </a:r>
        </a:p>
      </dgm:t>
    </dgm:pt>
    <dgm:pt modelId="{46ED675D-8F6F-4247-8532-A3D00225D8CE}" type="parTrans" cxnId="{C0478FD2-EF49-4D4C-A9F0-BB9F08039A5B}">
      <dgm:prSet/>
      <dgm:spPr/>
      <dgm:t>
        <a:bodyPr/>
        <a:lstStyle/>
        <a:p>
          <a:endParaRPr lang="en-US">
            <a:latin typeface="Century Gothic" panose="020B0502020202020204" pitchFamily="34" charset="0"/>
          </a:endParaRPr>
        </a:p>
      </dgm:t>
    </dgm:pt>
    <dgm:pt modelId="{E645FEF2-DA27-48F2-A41F-09CD6B8F127F}" type="sibTrans" cxnId="{C0478FD2-EF49-4D4C-A9F0-BB9F08039A5B}">
      <dgm:prSet/>
      <dgm:spPr/>
      <dgm:t>
        <a:bodyPr/>
        <a:lstStyle/>
        <a:p>
          <a:endParaRPr lang="en-US">
            <a:latin typeface="Century Gothic" panose="020B0502020202020204" pitchFamily="34" charset="0"/>
          </a:endParaRPr>
        </a:p>
      </dgm:t>
    </dgm:pt>
    <dgm:pt modelId="{E1235EB6-237D-45E7-92A0-65D723F8E9CB}">
      <dgm:prSet phldrT="[Text]"/>
      <dgm:spPr/>
      <dgm:t>
        <a:bodyPr/>
        <a:lstStyle/>
        <a:p>
          <a:r>
            <a:rPr lang="en-US" dirty="0">
              <a:latin typeface="Century Gothic" panose="020B0502020202020204" pitchFamily="34" charset="0"/>
            </a:rPr>
            <a:t>Rebuilds Ford Smart Mobility Scheme around new acquisitions</a:t>
          </a:r>
        </a:p>
      </dgm:t>
    </dgm:pt>
    <dgm:pt modelId="{DCD03168-A124-4644-ABA8-B23423487F16}" type="parTrans" cxnId="{E0909A51-E8E6-437B-850F-DDDE967492F2}">
      <dgm:prSet/>
      <dgm:spPr/>
      <dgm:t>
        <a:bodyPr/>
        <a:lstStyle/>
        <a:p>
          <a:endParaRPr lang="en-US">
            <a:latin typeface="Century Gothic" panose="020B0502020202020204" pitchFamily="34" charset="0"/>
          </a:endParaRPr>
        </a:p>
      </dgm:t>
    </dgm:pt>
    <dgm:pt modelId="{14CA74B5-AF37-431D-B2CD-962E2D6D0CB8}" type="sibTrans" cxnId="{E0909A51-E8E6-437B-850F-DDDE967492F2}">
      <dgm:prSet/>
      <dgm:spPr/>
      <dgm:t>
        <a:bodyPr/>
        <a:lstStyle/>
        <a:p>
          <a:endParaRPr lang="en-US">
            <a:latin typeface="Century Gothic" panose="020B0502020202020204" pitchFamily="34" charset="0"/>
          </a:endParaRPr>
        </a:p>
      </dgm:t>
    </dgm:pt>
    <dgm:pt modelId="{2CD88728-2A41-4DF9-AE30-7B185C54FD6A}">
      <dgm:prSet phldrT="[Text]"/>
      <dgm:spPr/>
      <dgm:t>
        <a:bodyPr/>
        <a:lstStyle/>
        <a:p>
          <a:r>
            <a:rPr lang="en-US" dirty="0">
              <a:latin typeface="Century Gothic" panose="020B0502020202020204" pitchFamily="34" charset="0"/>
            </a:rPr>
            <a:t> Puts new hires from the companies to work</a:t>
          </a:r>
        </a:p>
      </dgm:t>
    </dgm:pt>
    <dgm:pt modelId="{5613F98E-2DB0-43DE-A5CD-7A7D162B3A92}" type="parTrans" cxnId="{977F9CB8-A2B7-4711-AC82-163F2097C150}">
      <dgm:prSet/>
      <dgm:spPr/>
      <dgm:t>
        <a:bodyPr/>
        <a:lstStyle/>
        <a:p>
          <a:endParaRPr lang="en-US">
            <a:latin typeface="Century Gothic" panose="020B0502020202020204" pitchFamily="34" charset="0"/>
          </a:endParaRPr>
        </a:p>
      </dgm:t>
    </dgm:pt>
    <dgm:pt modelId="{2E3FF08A-4AB5-4D19-86A4-C15175BA7B6E}" type="sibTrans" cxnId="{977F9CB8-A2B7-4711-AC82-163F2097C150}">
      <dgm:prSet/>
      <dgm:spPr/>
      <dgm:t>
        <a:bodyPr/>
        <a:lstStyle/>
        <a:p>
          <a:endParaRPr lang="en-US">
            <a:latin typeface="Century Gothic" panose="020B0502020202020204" pitchFamily="34" charset="0"/>
          </a:endParaRPr>
        </a:p>
      </dgm:t>
    </dgm:pt>
    <dgm:pt modelId="{DDEB8FFB-E2F8-4FBC-AA90-61E1EDD378BB}">
      <dgm:prSet phldrT="[Text]"/>
      <dgm:spPr/>
      <dgm:t>
        <a:bodyPr/>
        <a:lstStyle/>
        <a:p>
          <a:r>
            <a:rPr lang="en-US" dirty="0">
              <a:latin typeface="Century Gothic" panose="020B0502020202020204" pitchFamily="34" charset="0"/>
            </a:rPr>
            <a:t>Dependencies from Fords need for the two new companies</a:t>
          </a:r>
        </a:p>
      </dgm:t>
    </dgm:pt>
    <dgm:pt modelId="{BCC82D46-0B69-4677-9CFC-6336A24C911E}" type="parTrans" cxnId="{9F234707-0837-46B3-B021-526021F07A1D}">
      <dgm:prSet/>
      <dgm:spPr/>
      <dgm:t>
        <a:bodyPr/>
        <a:lstStyle/>
        <a:p>
          <a:endParaRPr lang="en-US">
            <a:latin typeface="Century Gothic" panose="020B0502020202020204" pitchFamily="34" charset="0"/>
          </a:endParaRPr>
        </a:p>
      </dgm:t>
    </dgm:pt>
    <dgm:pt modelId="{5619BB49-8E85-422B-B29D-C6A77E00E000}" type="sibTrans" cxnId="{9F234707-0837-46B3-B021-526021F07A1D}">
      <dgm:prSet/>
      <dgm:spPr/>
      <dgm:t>
        <a:bodyPr/>
        <a:lstStyle/>
        <a:p>
          <a:endParaRPr lang="en-US">
            <a:latin typeface="Century Gothic" panose="020B0502020202020204" pitchFamily="34" charset="0"/>
          </a:endParaRPr>
        </a:p>
      </dgm:t>
    </dgm:pt>
    <dgm:pt modelId="{1DB68FC5-5F26-4A7C-AE80-E1E3DB820048}" type="pres">
      <dgm:prSet presAssocID="{7517E45F-66BF-4AFF-A54B-01CD3FBDFF72}" presName="Name0" presStyleCnt="0">
        <dgm:presLayoutVars>
          <dgm:dir/>
          <dgm:animLvl val="lvl"/>
          <dgm:resizeHandles val="exact"/>
        </dgm:presLayoutVars>
      </dgm:prSet>
      <dgm:spPr/>
    </dgm:pt>
    <dgm:pt modelId="{41CBC8DD-204B-4DF7-A466-E88CC4A206BB}" type="pres">
      <dgm:prSet presAssocID="{E020A441-3A01-41E4-AE39-9DFBE44B8B59}" presName="parTxOnly" presStyleLbl="node1" presStyleIdx="0" presStyleCnt="4">
        <dgm:presLayoutVars>
          <dgm:chMax val="0"/>
          <dgm:chPref val="0"/>
          <dgm:bulletEnabled val="1"/>
        </dgm:presLayoutVars>
      </dgm:prSet>
      <dgm:spPr/>
    </dgm:pt>
    <dgm:pt modelId="{E2E7D686-1785-4C5A-B994-2F44919379BF}" type="pres">
      <dgm:prSet presAssocID="{E645FEF2-DA27-48F2-A41F-09CD6B8F127F}" presName="parTxOnlySpace" presStyleCnt="0"/>
      <dgm:spPr/>
    </dgm:pt>
    <dgm:pt modelId="{ADF63518-6873-4428-893C-8CF59B84E084}" type="pres">
      <dgm:prSet presAssocID="{E1235EB6-237D-45E7-92A0-65D723F8E9CB}" presName="parTxOnly" presStyleLbl="node1" presStyleIdx="1" presStyleCnt="4">
        <dgm:presLayoutVars>
          <dgm:chMax val="0"/>
          <dgm:chPref val="0"/>
          <dgm:bulletEnabled val="1"/>
        </dgm:presLayoutVars>
      </dgm:prSet>
      <dgm:spPr/>
    </dgm:pt>
    <dgm:pt modelId="{FB115611-A767-4286-B22A-11064CFF30A4}" type="pres">
      <dgm:prSet presAssocID="{14CA74B5-AF37-431D-B2CD-962E2D6D0CB8}" presName="parTxOnlySpace" presStyleCnt="0"/>
      <dgm:spPr/>
    </dgm:pt>
    <dgm:pt modelId="{0B7E2050-E390-46F5-BD30-1F07CCD18905}" type="pres">
      <dgm:prSet presAssocID="{2CD88728-2A41-4DF9-AE30-7B185C54FD6A}" presName="parTxOnly" presStyleLbl="node1" presStyleIdx="2" presStyleCnt="4">
        <dgm:presLayoutVars>
          <dgm:chMax val="0"/>
          <dgm:chPref val="0"/>
          <dgm:bulletEnabled val="1"/>
        </dgm:presLayoutVars>
      </dgm:prSet>
      <dgm:spPr/>
    </dgm:pt>
    <dgm:pt modelId="{89AE4421-31A9-4F65-BA9F-F0F19BBA92F9}" type="pres">
      <dgm:prSet presAssocID="{2E3FF08A-4AB5-4D19-86A4-C15175BA7B6E}" presName="parTxOnlySpace" presStyleCnt="0"/>
      <dgm:spPr/>
    </dgm:pt>
    <dgm:pt modelId="{D4B2CBEC-A8A8-4AA1-9AC5-746CA76CCDDF}" type="pres">
      <dgm:prSet presAssocID="{DDEB8FFB-E2F8-4FBC-AA90-61E1EDD378BB}" presName="parTxOnly" presStyleLbl="node1" presStyleIdx="3" presStyleCnt="4">
        <dgm:presLayoutVars>
          <dgm:chMax val="0"/>
          <dgm:chPref val="0"/>
          <dgm:bulletEnabled val="1"/>
        </dgm:presLayoutVars>
      </dgm:prSet>
      <dgm:spPr/>
    </dgm:pt>
  </dgm:ptLst>
  <dgm:cxnLst>
    <dgm:cxn modelId="{648E2A00-41B2-B94D-8E07-68595E35D9A1}" type="presOf" srcId="{7517E45F-66BF-4AFF-A54B-01CD3FBDFF72}" destId="{1DB68FC5-5F26-4A7C-AE80-E1E3DB820048}" srcOrd="0" destOrd="0" presId="urn:microsoft.com/office/officeart/2005/8/layout/chevron1"/>
    <dgm:cxn modelId="{9F234707-0837-46B3-B021-526021F07A1D}" srcId="{7517E45F-66BF-4AFF-A54B-01CD3FBDFF72}" destId="{DDEB8FFB-E2F8-4FBC-AA90-61E1EDD378BB}" srcOrd="3" destOrd="0" parTransId="{BCC82D46-0B69-4677-9CFC-6336A24C911E}" sibTransId="{5619BB49-8E85-422B-B29D-C6A77E00E000}"/>
    <dgm:cxn modelId="{81F96C1C-D87F-2E4E-9EE6-DF317E978136}" type="presOf" srcId="{2CD88728-2A41-4DF9-AE30-7B185C54FD6A}" destId="{0B7E2050-E390-46F5-BD30-1F07CCD18905}" srcOrd="0" destOrd="0" presId="urn:microsoft.com/office/officeart/2005/8/layout/chevron1"/>
    <dgm:cxn modelId="{E0909A51-E8E6-437B-850F-DDDE967492F2}" srcId="{7517E45F-66BF-4AFF-A54B-01CD3FBDFF72}" destId="{E1235EB6-237D-45E7-92A0-65D723F8E9CB}" srcOrd="1" destOrd="0" parTransId="{DCD03168-A124-4644-ABA8-B23423487F16}" sibTransId="{14CA74B5-AF37-431D-B2CD-962E2D6D0CB8}"/>
    <dgm:cxn modelId="{44890E99-ED1E-A745-9622-03D69B27434B}" type="presOf" srcId="{E1235EB6-237D-45E7-92A0-65D723F8E9CB}" destId="{ADF63518-6873-4428-893C-8CF59B84E084}" srcOrd="0" destOrd="0" presId="urn:microsoft.com/office/officeart/2005/8/layout/chevron1"/>
    <dgm:cxn modelId="{3F03A2AA-8839-5743-8217-D705AB616ECB}" type="presOf" srcId="{E020A441-3A01-41E4-AE39-9DFBE44B8B59}" destId="{41CBC8DD-204B-4DF7-A466-E88CC4A206BB}" srcOrd="0" destOrd="0" presId="urn:microsoft.com/office/officeart/2005/8/layout/chevron1"/>
    <dgm:cxn modelId="{977F9CB8-A2B7-4711-AC82-163F2097C150}" srcId="{7517E45F-66BF-4AFF-A54B-01CD3FBDFF72}" destId="{2CD88728-2A41-4DF9-AE30-7B185C54FD6A}" srcOrd="2" destOrd="0" parTransId="{5613F98E-2DB0-43DE-A5CD-7A7D162B3A92}" sibTransId="{2E3FF08A-4AB5-4D19-86A4-C15175BA7B6E}"/>
    <dgm:cxn modelId="{C0478FD2-EF49-4D4C-A9F0-BB9F08039A5B}" srcId="{7517E45F-66BF-4AFF-A54B-01CD3FBDFF72}" destId="{E020A441-3A01-41E4-AE39-9DFBE44B8B59}" srcOrd="0" destOrd="0" parTransId="{46ED675D-8F6F-4247-8532-A3D00225D8CE}" sibTransId="{E645FEF2-DA27-48F2-A41F-09CD6B8F127F}"/>
    <dgm:cxn modelId="{143855F8-8F8C-4E4C-BBEB-75A3E070B209}" type="presOf" srcId="{DDEB8FFB-E2F8-4FBC-AA90-61E1EDD378BB}" destId="{D4B2CBEC-A8A8-4AA1-9AC5-746CA76CCDDF}" srcOrd="0" destOrd="0" presId="urn:microsoft.com/office/officeart/2005/8/layout/chevron1"/>
    <dgm:cxn modelId="{3D27C34A-0450-BB4B-93D9-249E79F49A7A}" type="presParOf" srcId="{1DB68FC5-5F26-4A7C-AE80-E1E3DB820048}" destId="{41CBC8DD-204B-4DF7-A466-E88CC4A206BB}" srcOrd="0" destOrd="0" presId="urn:microsoft.com/office/officeart/2005/8/layout/chevron1"/>
    <dgm:cxn modelId="{3819A82E-B53A-3B43-89A8-0FE5A695A974}" type="presParOf" srcId="{1DB68FC5-5F26-4A7C-AE80-E1E3DB820048}" destId="{E2E7D686-1785-4C5A-B994-2F44919379BF}" srcOrd="1" destOrd="0" presId="urn:microsoft.com/office/officeart/2005/8/layout/chevron1"/>
    <dgm:cxn modelId="{9EDA917D-E917-6746-BD6B-617141EB816F}" type="presParOf" srcId="{1DB68FC5-5F26-4A7C-AE80-E1E3DB820048}" destId="{ADF63518-6873-4428-893C-8CF59B84E084}" srcOrd="2" destOrd="0" presId="urn:microsoft.com/office/officeart/2005/8/layout/chevron1"/>
    <dgm:cxn modelId="{442E40A0-0356-BF4A-993D-4825131CA7B0}" type="presParOf" srcId="{1DB68FC5-5F26-4A7C-AE80-E1E3DB820048}" destId="{FB115611-A767-4286-B22A-11064CFF30A4}" srcOrd="3" destOrd="0" presId="urn:microsoft.com/office/officeart/2005/8/layout/chevron1"/>
    <dgm:cxn modelId="{54E0AB66-C5F5-6F47-8D15-9FD61788CC1D}" type="presParOf" srcId="{1DB68FC5-5F26-4A7C-AE80-E1E3DB820048}" destId="{0B7E2050-E390-46F5-BD30-1F07CCD18905}" srcOrd="4" destOrd="0" presId="urn:microsoft.com/office/officeart/2005/8/layout/chevron1"/>
    <dgm:cxn modelId="{68174D20-5371-1349-B967-AA16F10467C7}" type="presParOf" srcId="{1DB68FC5-5F26-4A7C-AE80-E1E3DB820048}" destId="{89AE4421-31A9-4F65-BA9F-F0F19BBA92F9}" srcOrd="5" destOrd="0" presId="urn:microsoft.com/office/officeart/2005/8/layout/chevron1"/>
    <dgm:cxn modelId="{501A2B5A-92B4-FF43-AE63-F85067FBB87E}" type="presParOf" srcId="{1DB68FC5-5F26-4A7C-AE80-E1E3DB820048}" destId="{D4B2CBEC-A8A8-4AA1-9AC5-746CA76CCDDF}" srcOrd="6"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7A0FFB-3246-1C4C-9D56-0318E2A5A72D}"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9453E244-FBA9-3E45-9E5D-0C244915D39E}">
      <dgm:prSet phldrT="[Text]"/>
      <dgm:spPr/>
      <dgm:t>
        <a:bodyPr/>
        <a:lstStyle/>
        <a:p>
          <a:r>
            <a:rPr lang="en-US" dirty="0">
              <a:latin typeface="Century Gothic" panose="020B0502020202020204" pitchFamily="34" charset="0"/>
            </a:rPr>
            <a:t>Opportunities</a:t>
          </a:r>
        </a:p>
      </dgm:t>
    </dgm:pt>
    <dgm:pt modelId="{BA57C81D-B338-AD4C-95C1-27D586C8509E}" type="parTrans" cxnId="{2BB6FCF2-16F0-D947-AFC7-17FD8E745614}">
      <dgm:prSet/>
      <dgm:spPr/>
      <dgm:t>
        <a:bodyPr/>
        <a:lstStyle/>
        <a:p>
          <a:endParaRPr lang="en-US">
            <a:latin typeface="Century Gothic" panose="020B0502020202020204" pitchFamily="34" charset="0"/>
          </a:endParaRPr>
        </a:p>
      </dgm:t>
    </dgm:pt>
    <dgm:pt modelId="{A866D2D3-77A5-7441-B8A0-C752EBC57C05}" type="sibTrans" cxnId="{2BB6FCF2-16F0-D947-AFC7-17FD8E745614}">
      <dgm:prSet/>
      <dgm:spPr/>
      <dgm:t>
        <a:bodyPr/>
        <a:lstStyle/>
        <a:p>
          <a:endParaRPr lang="en-US">
            <a:latin typeface="Century Gothic" panose="020B0502020202020204" pitchFamily="34" charset="0"/>
          </a:endParaRPr>
        </a:p>
      </dgm:t>
    </dgm:pt>
    <dgm:pt modelId="{70CBF1C5-D03F-F848-89FB-27D0DCFFCC36}">
      <dgm:prSet phldrT="[Text]"/>
      <dgm:spPr/>
      <dgm:t>
        <a:bodyPr/>
        <a:lstStyle/>
        <a:p>
          <a:r>
            <a:rPr lang="en-US" dirty="0">
              <a:latin typeface="Century Gothic" panose="020B0502020202020204" pitchFamily="34" charset="0"/>
            </a:rPr>
            <a:t>Threats</a:t>
          </a:r>
        </a:p>
      </dgm:t>
    </dgm:pt>
    <dgm:pt modelId="{B494C94D-A17E-8249-A3A8-5831F61F23E3}" type="parTrans" cxnId="{300434D4-4EE0-624C-8AD6-E32927DBB50F}">
      <dgm:prSet/>
      <dgm:spPr/>
      <dgm:t>
        <a:bodyPr/>
        <a:lstStyle/>
        <a:p>
          <a:endParaRPr lang="en-US">
            <a:latin typeface="Century Gothic" panose="020B0502020202020204" pitchFamily="34" charset="0"/>
          </a:endParaRPr>
        </a:p>
      </dgm:t>
    </dgm:pt>
    <dgm:pt modelId="{2E9D36EF-3B3D-3D48-BFA5-F54C8508F87C}" type="sibTrans" cxnId="{300434D4-4EE0-624C-8AD6-E32927DBB50F}">
      <dgm:prSet/>
      <dgm:spPr/>
      <dgm:t>
        <a:bodyPr/>
        <a:lstStyle/>
        <a:p>
          <a:endParaRPr lang="en-US">
            <a:latin typeface="Century Gothic" panose="020B0502020202020204" pitchFamily="34" charset="0"/>
          </a:endParaRPr>
        </a:p>
      </dgm:t>
    </dgm:pt>
    <dgm:pt modelId="{5C2A457B-A650-0C41-82BF-26F4D8DEC96B}">
      <dgm:prSet phldrT="[Text]"/>
      <dgm:spPr/>
      <dgm:t>
        <a:bodyPr/>
        <a:lstStyle/>
        <a:p>
          <a:pPr>
            <a:buFont typeface="Arial" panose="020B0604020202020204" pitchFamily="34" charset="0"/>
            <a:buChar char="•"/>
          </a:pPr>
          <a:r>
            <a:rPr lang="en-US" baseline="0" dirty="0">
              <a:latin typeface="Century Gothic" panose="020B0502020202020204" pitchFamily="34" charset="0"/>
            </a:rPr>
            <a:t>New tech with high growth potential</a:t>
          </a:r>
          <a:endParaRPr lang="en-US" dirty="0">
            <a:latin typeface="Century Gothic" panose="020B0502020202020204" pitchFamily="34" charset="0"/>
          </a:endParaRPr>
        </a:p>
      </dgm:t>
    </dgm:pt>
    <dgm:pt modelId="{C5A17F65-92F0-2749-86A6-08676096D021}" type="parTrans" cxnId="{F526EE38-3D90-164E-A805-ED79EEB95673}">
      <dgm:prSet/>
      <dgm:spPr/>
      <dgm:t>
        <a:bodyPr/>
        <a:lstStyle/>
        <a:p>
          <a:endParaRPr lang="en-US">
            <a:latin typeface="Century Gothic" panose="020B0502020202020204" pitchFamily="34" charset="0"/>
          </a:endParaRPr>
        </a:p>
      </dgm:t>
    </dgm:pt>
    <dgm:pt modelId="{F8E7BBEA-0791-2B40-8EBC-82C6A4726D37}" type="sibTrans" cxnId="{F526EE38-3D90-164E-A805-ED79EEB95673}">
      <dgm:prSet/>
      <dgm:spPr/>
      <dgm:t>
        <a:bodyPr/>
        <a:lstStyle/>
        <a:p>
          <a:endParaRPr lang="en-US">
            <a:latin typeface="Century Gothic" panose="020B0502020202020204" pitchFamily="34" charset="0"/>
          </a:endParaRPr>
        </a:p>
      </dgm:t>
    </dgm:pt>
    <dgm:pt modelId="{55DC9CC1-2B7E-884B-8A27-96EA9A071394}">
      <dgm:prSet phldrT="[Text]"/>
      <dgm:spPr/>
      <dgm:t>
        <a:bodyPr/>
        <a:lstStyle/>
        <a:p>
          <a:pPr>
            <a:buFont typeface="Arial" panose="020B0604020202020204" pitchFamily="34" charset="0"/>
            <a:buChar char="•"/>
          </a:pPr>
          <a:r>
            <a:rPr lang="en-US" dirty="0">
              <a:latin typeface="Century Gothic" panose="020B0502020202020204" pitchFamily="34" charset="0"/>
            </a:rPr>
            <a:t>New players in the</a:t>
          </a:r>
          <a:r>
            <a:rPr lang="en-US" baseline="0" dirty="0">
              <a:latin typeface="Century Gothic" panose="020B0502020202020204" pitchFamily="34" charset="0"/>
            </a:rPr>
            <a:t> automotive sector</a:t>
          </a:r>
          <a:endParaRPr lang="en-US" dirty="0">
            <a:latin typeface="Century Gothic" panose="020B0502020202020204" pitchFamily="34" charset="0"/>
          </a:endParaRPr>
        </a:p>
      </dgm:t>
    </dgm:pt>
    <dgm:pt modelId="{6D512CFF-3065-E845-B8B4-2732036F0AE6}" type="parTrans" cxnId="{088CC5C7-AD87-4341-8F33-96859BA54E3C}">
      <dgm:prSet/>
      <dgm:spPr/>
      <dgm:t>
        <a:bodyPr/>
        <a:lstStyle/>
        <a:p>
          <a:endParaRPr lang="en-US">
            <a:latin typeface="Century Gothic" panose="020B0502020202020204" pitchFamily="34" charset="0"/>
          </a:endParaRPr>
        </a:p>
      </dgm:t>
    </dgm:pt>
    <dgm:pt modelId="{A01A9B78-1EF5-974A-93E6-9D6C0F5E8233}" type="sibTrans" cxnId="{088CC5C7-AD87-4341-8F33-96859BA54E3C}">
      <dgm:prSet/>
      <dgm:spPr/>
      <dgm:t>
        <a:bodyPr/>
        <a:lstStyle/>
        <a:p>
          <a:endParaRPr lang="en-US">
            <a:latin typeface="Century Gothic" panose="020B0502020202020204" pitchFamily="34" charset="0"/>
          </a:endParaRPr>
        </a:p>
      </dgm:t>
    </dgm:pt>
    <dgm:pt modelId="{20D50663-6F95-F54C-A494-90CB5317496A}">
      <dgm:prSet/>
      <dgm:spPr/>
      <dgm:t>
        <a:bodyPr/>
        <a:lstStyle/>
        <a:p>
          <a:r>
            <a:rPr lang="en-US" baseline="0" dirty="0">
              <a:latin typeface="Century Gothic" panose="020B0502020202020204" pitchFamily="34" charset="0"/>
            </a:rPr>
            <a:t>Transportation system changes in the coming decades</a:t>
          </a:r>
          <a:endParaRPr lang="en-US" dirty="0">
            <a:latin typeface="Century Gothic" panose="020B0502020202020204" pitchFamily="34" charset="0"/>
          </a:endParaRPr>
        </a:p>
      </dgm:t>
    </dgm:pt>
    <dgm:pt modelId="{841EC49E-EB10-9244-85E3-BA52017D75EB}" type="parTrans" cxnId="{69BD4573-09F4-8041-A831-17B782EDD722}">
      <dgm:prSet/>
      <dgm:spPr/>
      <dgm:t>
        <a:bodyPr/>
        <a:lstStyle/>
        <a:p>
          <a:endParaRPr lang="en-US">
            <a:latin typeface="Century Gothic" panose="020B0502020202020204" pitchFamily="34" charset="0"/>
          </a:endParaRPr>
        </a:p>
      </dgm:t>
    </dgm:pt>
    <dgm:pt modelId="{919D4FB8-6BEB-054E-A1E5-E65B0CDB8F8D}" type="sibTrans" cxnId="{69BD4573-09F4-8041-A831-17B782EDD722}">
      <dgm:prSet/>
      <dgm:spPr/>
      <dgm:t>
        <a:bodyPr/>
        <a:lstStyle/>
        <a:p>
          <a:endParaRPr lang="en-US">
            <a:latin typeface="Century Gothic" panose="020B0502020202020204" pitchFamily="34" charset="0"/>
          </a:endParaRPr>
        </a:p>
      </dgm:t>
    </dgm:pt>
    <dgm:pt modelId="{3DCBCA0B-3DCF-4AA0-AAE6-9C872C2A93B6}">
      <dgm:prSet phldrT="[Text]"/>
      <dgm:spPr/>
      <dgm:t>
        <a:bodyPr/>
        <a:lstStyle/>
        <a:p>
          <a:pPr>
            <a:buFont typeface="Arial" panose="020B0604020202020204" pitchFamily="34" charset="0"/>
            <a:buChar char="•"/>
          </a:pPr>
          <a:r>
            <a:rPr lang="en-US" baseline="0" dirty="0">
              <a:latin typeface="Century Gothic" panose="020B0502020202020204" pitchFamily="34" charset="0"/>
            </a:rPr>
            <a:t>Increased demand for long- serving products</a:t>
          </a:r>
          <a:endParaRPr lang="en-US" dirty="0">
            <a:latin typeface="Century Gothic" panose="020B0502020202020204" pitchFamily="34" charset="0"/>
          </a:endParaRPr>
        </a:p>
      </dgm:t>
    </dgm:pt>
    <dgm:pt modelId="{FF13836C-909C-4A57-A92A-85AEDAD71F45}" type="parTrans" cxnId="{C0D73F7D-6754-4B2E-839F-FA97F72A489A}">
      <dgm:prSet/>
      <dgm:spPr/>
      <dgm:t>
        <a:bodyPr/>
        <a:lstStyle/>
        <a:p>
          <a:endParaRPr lang="en-US"/>
        </a:p>
      </dgm:t>
    </dgm:pt>
    <dgm:pt modelId="{B0E6EAD0-7052-4BFE-ACEE-672B23261EF0}" type="sibTrans" cxnId="{C0D73F7D-6754-4B2E-839F-FA97F72A489A}">
      <dgm:prSet/>
      <dgm:spPr/>
      <dgm:t>
        <a:bodyPr/>
        <a:lstStyle/>
        <a:p>
          <a:endParaRPr lang="en-US"/>
        </a:p>
      </dgm:t>
    </dgm:pt>
    <dgm:pt modelId="{7E3B7EF1-903B-3542-859F-A74B5D71836A}" type="pres">
      <dgm:prSet presAssocID="{B97A0FFB-3246-1C4C-9D56-0318E2A5A72D}" presName="Name0" presStyleCnt="0">
        <dgm:presLayoutVars>
          <dgm:dir/>
          <dgm:animLvl val="lvl"/>
          <dgm:resizeHandles val="exact"/>
        </dgm:presLayoutVars>
      </dgm:prSet>
      <dgm:spPr/>
    </dgm:pt>
    <dgm:pt modelId="{83F86025-BDC2-F045-913E-4434C558449D}" type="pres">
      <dgm:prSet presAssocID="{9453E244-FBA9-3E45-9E5D-0C244915D39E}" presName="composite" presStyleCnt="0"/>
      <dgm:spPr/>
    </dgm:pt>
    <dgm:pt modelId="{1F699967-6AD6-684F-9B79-EAC73A63F61F}" type="pres">
      <dgm:prSet presAssocID="{9453E244-FBA9-3E45-9E5D-0C244915D39E}" presName="parTx" presStyleLbl="alignNode1" presStyleIdx="0" presStyleCnt="2">
        <dgm:presLayoutVars>
          <dgm:chMax val="0"/>
          <dgm:chPref val="0"/>
          <dgm:bulletEnabled val="1"/>
        </dgm:presLayoutVars>
      </dgm:prSet>
      <dgm:spPr/>
    </dgm:pt>
    <dgm:pt modelId="{1708A885-185D-EC4C-A9C3-8045AE35CF53}" type="pres">
      <dgm:prSet presAssocID="{9453E244-FBA9-3E45-9E5D-0C244915D39E}" presName="desTx" presStyleLbl="alignAccFollowNode1" presStyleIdx="0" presStyleCnt="2">
        <dgm:presLayoutVars>
          <dgm:bulletEnabled val="1"/>
        </dgm:presLayoutVars>
      </dgm:prSet>
      <dgm:spPr/>
    </dgm:pt>
    <dgm:pt modelId="{1114BE1A-F267-6A40-AA7A-10FD4FF296CE}" type="pres">
      <dgm:prSet presAssocID="{A866D2D3-77A5-7441-B8A0-C752EBC57C05}" presName="space" presStyleCnt="0"/>
      <dgm:spPr/>
    </dgm:pt>
    <dgm:pt modelId="{EEDA4A03-77D6-E04D-87AC-13679F95DBF0}" type="pres">
      <dgm:prSet presAssocID="{70CBF1C5-D03F-F848-89FB-27D0DCFFCC36}" presName="composite" presStyleCnt="0"/>
      <dgm:spPr/>
    </dgm:pt>
    <dgm:pt modelId="{4083BC32-226B-A34B-B40F-53D735D36B95}" type="pres">
      <dgm:prSet presAssocID="{70CBF1C5-D03F-F848-89FB-27D0DCFFCC36}" presName="parTx" presStyleLbl="alignNode1" presStyleIdx="1" presStyleCnt="2">
        <dgm:presLayoutVars>
          <dgm:chMax val="0"/>
          <dgm:chPref val="0"/>
          <dgm:bulletEnabled val="1"/>
        </dgm:presLayoutVars>
      </dgm:prSet>
      <dgm:spPr/>
    </dgm:pt>
    <dgm:pt modelId="{05C236CC-8FA6-B545-B98C-CBF49981F235}" type="pres">
      <dgm:prSet presAssocID="{70CBF1C5-D03F-F848-89FB-27D0DCFFCC36}" presName="desTx" presStyleLbl="alignAccFollowNode1" presStyleIdx="1" presStyleCnt="2">
        <dgm:presLayoutVars>
          <dgm:bulletEnabled val="1"/>
        </dgm:presLayoutVars>
      </dgm:prSet>
      <dgm:spPr/>
    </dgm:pt>
  </dgm:ptLst>
  <dgm:cxnLst>
    <dgm:cxn modelId="{7AC5002F-0D0C-044D-8AC1-658366E5E336}" type="presOf" srcId="{5C2A457B-A650-0C41-82BF-26F4D8DEC96B}" destId="{1708A885-185D-EC4C-A9C3-8045AE35CF53}" srcOrd="0" destOrd="0" presId="urn:microsoft.com/office/officeart/2005/8/layout/hList1"/>
    <dgm:cxn modelId="{F526EE38-3D90-164E-A805-ED79EEB95673}" srcId="{9453E244-FBA9-3E45-9E5D-0C244915D39E}" destId="{5C2A457B-A650-0C41-82BF-26F4D8DEC96B}" srcOrd="0" destOrd="0" parTransId="{C5A17F65-92F0-2749-86A6-08676096D021}" sibTransId="{F8E7BBEA-0791-2B40-8EBC-82C6A4726D37}"/>
    <dgm:cxn modelId="{69BD4573-09F4-8041-A831-17B782EDD722}" srcId="{70CBF1C5-D03F-F848-89FB-27D0DCFFCC36}" destId="{20D50663-6F95-F54C-A494-90CB5317496A}" srcOrd="1" destOrd="0" parTransId="{841EC49E-EB10-9244-85E3-BA52017D75EB}" sibTransId="{919D4FB8-6BEB-054E-A1E5-E65B0CDB8F8D}"/>
    <dgm:cxn modelId="{11751554-D6A1-AC40-A4C2-43ED51EAA095}" type="presOf" srcId="{B97A0FFB-3246-1C4C-9D56-0318E2A5A72D}" destId="{7E3B7EF1-903B-3542-859F-A74B5D71836A}" srcOrd="0" destOrd="0" presId="urn:microsoft.com/office/officeart/2005/8/layout/hList1"/>
    <dgm:cxn modelId="{B781F176-C136-F94F-BE2F-F9318CBC632B}" type="presOf" srcId="{20D50663-6F95-F54C-A494-90CB5317496A}" destId="{05C236CC-8FA6-B545-B98C-CBF49981F235}" srcOrd="0" destOrd="1" presId="urn:microsoft.com/office/officeart/2005/8/layout/hList1"/>
    <dgm:cxn modelId="{C0D73F7D-6754-4B2E-839F-FA97F72A489A}" srcId="{9453E244-FBA9-3E45-9E5D-0C244915D39E}" destId="{3DCBCA0B-3DCF-4AA0-AAE6-9C872C2A93B6}" srcOrd="1" destOrd="0" parTransId="{FF13836C-909C-4A57-A92A-85AEDAD71F45}" sibTransId="{B0E6EAD0-7052-4BFE-ACEE-672B23261EF0}"/>
    <dgm:cxn modelId="{3837B49F-95C8-4145-9307-A0F4E23C33B9}" type="presOf" srcId="{55DC9CC1-2B7E-884B-8A27-96EA9A071394}" destId="{05C236CC-8FA6-B545-B98C-CBF49981F235}" srcOrd="0" destOrd="0" presId="urn:microsoft.com/office/officeart/2005/8/layout/hList1"/>
    <dgm:cxn modelId="{088CC5C7-AD87-4341-8F33-96859BA54E3C}" srcId="{70CBF1C5-D03F-F848-89FB-27D0DCFFCC36}" destId="{55DC9CC1-2B7E-884B-8A27-96EA9A071394}" srcOrd="0" destOrd="0" parTransId="{6D512CFF-3065-E845-B8B4-2732036F0AE6}" sibTransId="{A01A9B78-1EF5-974A-93E6-9D6C0F5E8233}"/>
    <dgm:cxn modelId="{300434D4-4EE0-624C-8AD6-E32927DBB50F}" srcId="{B97A0FFB-3246-1C4C-9D56-0318E2A5A72D}" destId="{70CBF1C5-D03F-F848-89FB-27D0DCFFCC36}" srcOrd="1" destOrd="0" parTransId="{B494C94D-A17E-8249-A3A8-5831F61F23E3}" sibTransId="{2E9D36EF-3B3D-3D48-BFA5-F54C8508F87C}"/>
    <dgm:cxn modelId="{0BFEDCE8-730E-E548-8AAC-6554815F2A06}" type="presOf" srcId="{9453E244-FBA9-3E45-9E5D-0C244915D39E}" destId="{1F699967-6AD6-684F-9B79-EAC73A63F61F}" srcOrd="0" destOrd="0" presId="urn:microsoft.com/office/officeart/2005/8/layout/hList1"/>
    <dgm:cxn modelId="{827789E9-D597-1B43-AFD5-7EE474AF1116}" type="presOf" srcId="{70CBF1C5-D03F-F848-89FB-27D0DCFFCC36}" destId="{4083BC32-226B-A34B-B40F-53D735D36B95}" srcOrd="0" destOrd="0" presId="urn:microsoft.com/office/officeart/2005/8/layout/hList1"/>
    <dgm:cxn modelId="{E655C6F0-79C5-4DA7-B716-661E48719311}" type="presOf" srcId="{3DCBCA0B-3DCF-4AA0-AAE6-9C872C2A93B6}" destId="{1708A885-185D-EC4C-A9C3-8045AE35CF53}" srcOrd="0" destOrd="1" presId="urn:microsoft.com/office/officeart/2005/8/layout/hList1"/>
    <dgm:cxn modelId="{2BB6FCF2-16F0-D947-AFC7-17FD8E745614}" srcId="{B97A0FFB-3246-1C4C-9D56-0318E2A5A72D}" destId="{9453E244-FBA9-3E45-9E5D-0C244915D39E}" srcOrd="0" destOrd="0" parTransId="{BA57C81D-B338-AD4C-95C1-27D586C8509E}" sibTransId="{A866D2D3-77A5-7441-B8A0-C752EBC57C05}"/>
    <dgm:cxn modelId="{C95F06FE-27AC-2B46-A059-E62DFEEEA072}" type="presParOf" srcId="{7E3B7EF1-903B-3542-859F-A74B5D71836A}" destId="{83F86025-BDC2-F045-913E-4434C558449D}" srcOrd="0" destOrd="0" presId="urn:microsoft.com/office/officeart/2005/8/layout/hList1"/>
    <dgm:cxn modelId="{1E1BE61C-24AE-8241-B9ED-B386411D1C2B}" type="presParOf" srcId="{83F86025-BDC2-F045-913E-4434C558449D}" destId="{1F699967-6AD6-684F-9B79-EAC73A63F61F}" srcOrd="0" destOrd="0" presId="urn:microsoft.com/office/officeart/2005/8/layout/hList1"/>
    <dgm:cxn modelId="{6D3D5164-90EC-6947-ACA7-01D32C79F6D0}" type="presParOf" srcId="{83F86025-BDC2-F045-913E-4434C558449D}" destId="{1708A885-185D-EC4C-A9C3-8045AE35CF53}" srcOrd="1" destOrd="0" presId="urn:microsoft.com/office/officeart/2005/8/layout/hList1"/>
    <dgm:cxn modelId="{BC4B475C-E6ED-464A-976E-F80A00D50D92}" type="presParOf" srcId="{7E3B7EF1-903B-3542-859F-A74B5D71836A}" destId="{1114BE1A-F267-6A40-AA7A-10FD4FF296CE}" srcOrd="1" destOrd="0" presId="urn:microsoft.com/office/officeart/2005/8/layout/hList1"/>
    <dgm:cxn modelId="{7E90A888-2D83-E548-B2F3-7B6C749DCD41}" type="presParOf" srcId="{7E3B7EF1-903B-3542-859F-A74B5D71836A}" destId="{EEDA4A03-77D6-E04D-87AC-13679F95DBF0}" srcOrd="2" destOrd="0" presId="urn:microsoft.com/office/officeart/2005/8/layout/hList1"/>
    <dgm:cxn modelId="{044C928E-BBAB-7545-B4DD-2D4408ABFFB5}" type="presParOf" srcId="{EEDA4A03-77D6-E04D-87AC-13679F95DBF0}" destId="{4083BC32-226B-A34B-B40F-53D735D36B95}" srcOrd="0" destOrd="0" presId="urn:microsoft.com/office/officeart/2005/8/layout/hList1"/>
    <dgm:cxn modelId="{D93C3ECD-FADB-BD47-B83D-B9FA2BBFE16B}" type="presParOf" srcId="{EEDA4A03-77D6-E04D-87AC-13679F95DBF0}" destId="{05C236CC-8FA6-B545-B98C-CBF49981F235}"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28142B3-74E1-4A1B-A497-552F39FBD57A}"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B78EAA48-E383-4322-95C9-9E8C25B8D933}">
      <dgm:prSet phldrT="[Text]"/>
      <dgm:spPr/>
      <dgm:t>
        <a:bodyPr/>
        <a:lstStyle/>
        <a:p>
          <a:r>
            <a:rPr lang="en-US" dirty="0"/>
            <a:t>Bad Investments</a:t>
          </a:r>
        </a:p>
      </dgm:t>
    </dgm:pt>
    <dgm:pt modelId="{A020784D-064C-4876-A593-8F7C1A8264F5}" type="parTrans" cxnId="{6336A306-A1D1-4853-A82F-6328F0873B0E}">
      <dgm:prSet/>
      <dgm:spPr/>
      <dgm:t>
        <a:bodyPr/>
        <a:lstStyle/>
        <a:p>
          <a:endParaRPr lang="en-US"/>
        </a:p>
      </dgm:t>
    </dgm:pt>
    <dgm:pt modelId="{56A84F45-61B0-4297-95B2-BDC3A5D3ACB6}" type="sibTrans" cxnId="{6336A306-A1D1-4853-A82F-6328F0873B0E}">
      <dgm:prSet/>
      <dgm:spPr/>
      <dgm:t>
        <a:bodyPr/>
        <a:lstStyle/>
        <a:p>
          <a:endParaRPr lang="en-US"/>
        </a:p>
      </dgm:t>
    </dgm:pt>
    <dgm:pt modelId="{907372DA-88B6-40FC-A8AA-9A7B843667DD}">
      <dgm:prSet phldrT="[Text]" custT="1"/>
      <dgm:spPr/>
      <dgm:t>
        <a:bodyPr/>
        <a:lstStyle/>
        <a:p>
          <a:r>
            <a:rPr lang="en-US" sz="1400" dirty="0"/>
            <a:t>Lost $299 million on investments in mobility services</a:t>
          </a:r>
        </a:p>
      </dgm:t>
    </dgm:pt>
    <dgm:pt modelId="{11993F3E-5EDB-4A67-97E7-FCA9262018A2}" type="parTrans" cxnId="{4B8F2B25-AD36-463E-AC02-BA3FB5897A25}">
      <dgm:prSet/>
      <dgm:spPr/>
      <dgm:t>
        <a:bodyPr/>
        <a:lstStyle/>
        <a:p>
          <a:endParaRPr lang="en-US"/>
        </a:p>
      </dgm:t>
    </dgm:pt>
    <dgm:pt modelId="{1E8571FE-E96E-4305-9E85-C01A28037D96}" type="sibTrans" cxnId="{4B8F2B25-AD36-463E-AC02-BA3FB5897A25}">
      <dgm:prSet/>
      <dgm:spPr/>
      <dgm:t>
        <a:bodyPr/>
        <a:lstStyle/>
        <a:p>
          <a:endParaRPr lang="en-US"/>
        </a:p>
      </dgm:t>
    </dgm:pt>
    <dgm:pt modelId="{64C9BE65-3384-46C0-BDD4-1A09C9D3A601}">
      <dgm:prSet phldrT="[Text]" custT="1"/>
      <dgm:spPr/>
      <dgm:t>
        <a:bodyPr/>
        <a:lstStyle/>
        <a:p>
          <a:r>
            <a:rPr lang="en-US" sz="1400" dirty="0"/>
            <a:t>2018 shares expected to decline from 2017</a:t>
          </a:r>
        </a:p>
      </dgm:t>
    </dgm:pt>
    <dgm:pt modelId="{3C574BB4-4440-492F-823F-920B85255FBD}" type="parTrans" cxnId="{5C12EAA9-EADB-4EB5-85E4-99CB1D73405F}">
      <dgm:prSet/>
      <dgm:spPr/>
      <dgm:t>
        <a:bodyPr/>
        <a:lstStyle/>
        <a:p>
          <a:endParaRPr lang="en-US"/>
        </a:p>
      </dgm:t>
    </dgm:pt>
    <dgm:pt modelId="{451470DB-2693-4138-93C4-A1891E2E208B}" type="sibTrans" cxnId="{5C12EAA9-EADB-4EB5-85E4-99CB1D73405F}">
      <dgm:prSet/>
      <dgm:spPr/>
      <dgm:t>
        <a:bodyPr/>
        <a:lstStyle/>
        <a:p>
          <a:endParaRPr lang="en-US"/>
        </a:p>
      </dgm:t>
    </dgm:pt>
    <dgm:pt modelId="{A7CA7551-FD06-40EE-8AEA-1C175F6304A3}">
      <dgm:prSet phldrT="[Text]"/>
      <dgm:spPr/>
      <dgm:t>
        <a:bodyPr/>
        <a:lstStyle/>
        <a:p>
          <a:r>
            <a:rPr lang="en-US" dirty="0"/>
            <a:t>Rebuild</a:t>
          </a:r>
        </a:p>
      </dgm:t>
    </dgm:pt>
    <dgm:pt modelId="{8CF81333-2AF6-420B-9752-805C3DEFAD7C}" type="parTrans" cxnId="{F0F10BB3-5528-4E0E-B507-9E7930395E64}">
      <dgm:prSet/>
      <dgm:spPr/>
      <dgm:t>
        <a:bodyPr/>
        <a:lstStyle/>
        <a:p>
          <a:endParaRPr lang="en-US"/>
        </a:p>
      </dgm:t>
    </dgm:pt>
    <dgm:pt modelId="{EC070069-2F32-4F92-82EE-D2A4D9653F75}" type="sibTrans" cxnId="{F0F10BB3-5528-4E0E-B507-9E7930395E64}">
      <dgm:prSet/>
      <dgm:spPr/>
      <dgm:t>
        <a:bodyPr/>
        <a:lstStyle/>
        <a:p>
          <a:endParaRPr lang="en-US"/>
        </a:p>
      </dgm:t>
    </dgm:pt>
    <dgm:pt modelId="{F0580E24-045F-4A69-9F3F-A0915A25545B}">
      <dgm:prSet phldrT="[Text]" custT="1"/>
      <dgm:spPr/>
      <dgm:t>
        <a:bodyPr/>
        <a:lstStyle/>
        <a:p>
          <a:r>
            <a:rPr lang="en-US" sz="1400" dirty="0"/>
            <a:t>New Ford Smart Mobility with TransLoc and Autonomic </a:t>
          </a:r>
        </a:p>
      </dgm:t>
    </dgm:pt>
    <dgm:pt modelId="{2F015331-18E4-4C4C-BAA0-5B147B670C5D}" type="parTrans" cxnId="{D8E481D5-DEEE-42D0-B48F-18EB2B57EE4C}">
      <dgm:prSet/>
      <dgm:spPr/>
      <dgm:t>
        <a:bodyPr/>
        <a:lstStyle/>
        <a:p>
          <a:endParaRPr lang="en-US"/>
        </a:p>
      </dgm:t>
    </dgm:pt>
    <dgm:pt modelId="{1124D659-09B4-4EDD-B571-11AB097A9165}" type="sibTrans" cxnId="{D8E481D5-DEEE-42D0-B48F-18EB2B57EE4C}">
      <dgm:prSet/>
      <dgm:spPr/>
      <dgm:t>
        <a:bodyPr/>
        <a:lstStyle/>
        <a:p>
          <a:endParaRPr lang="en-US"/>
        </a:p>
      </dgm:t>
    </dgm:pt>
    <dgm:pt modelId="{2C09E5E3-67B6-46F1-8936-B629F91A62FA}">
      <dgm:prSet phldrT="[Text]" custT="1"/>
      <dgm:spPr/>
      <dgm:t>
        <a:bodyPr/>
        <a:lstStyle/>
        <a:p>
          <a:r>
            <a:rPr lang="en-US" sz="1400" dirty="0"/>
            <a:t>Specialize in transportation cloud</a:t>
          </a:r>
        </a:p>
      </dgm:t>
    </dgm:pt>
    <dgm:pt modelId="{464561E0-C490-4F96-B271-345C4AB0A261}" type="parTrans" cxnId="{289819F2-161F-43A2-8C42-7E6810C33F3E}">
      <dgm:prSet/>
      <dgm:spPr/>
      <dgm:t>
        <a:bodyPr/>
        <a:lstStyle/>
        <a:p>
          <a:endParaRPr lang="en-US"/>
        </a:p>
      </dgm:t>
    </dgm:pt>
    <dgm:pt modelId="{DB32D0A5-BBF2-4929-9377-6709FF26ED57}" type="sibTrans" cxnId="{289819F2-161F-43A2-8C42-7E6810C33F3E}">
      <dgm:prSet/>
      <dgm:spPr/>
      <dgm:t>
        <a:bodyPr/>
        <a:lstStyle/>
        <a:p>
          <a:endParaRPr lang="en-US"/>
        </a:p>
      </dgm:t>
    </dgm:pt>
    <dgm:pt modelId="{8F649DDB-1837-4EC1-A8F7-100A30E6A5CA}">
      <dgm:prSet phldrT="[Text]" custT="1"/>
      <dgm:spPr/>
      <dgm:t>
        <a:bodyPr/>
        <a:lstStyle/>
        <a:p>
          <a:r>
            <a:rPr lang="en-US" sz="1100" dirty="0"/>
            <a:t>Dependencies</a:t>
          </a:r>
        </a:p>
      </dgm:t>
    </dgm:pt>
    <dgm:pt modelId="{9C6DCD7D-0728-4941-805C-2417EBC1260B}" type="parTrans" cxnId="{16DDF6A8-CD11-4D19-B671-26470A4A234A}">
      <dgm:prSet/>
      <dgm:spPr/>
      <dgm:t>
        <a:bodyPr/>
        <a:lstStyle/>
        <a:p>
          <a:endParaRPr lang="en-US"/>
        </a:p>
      </dgm:t>
    </dgm:pt>
    <dgm:pt modelId="{19BF84B5-3791-4FF2-BA24-398A2583418A}" type="sibTrans" cxnId="{16DDF6A8-CD11-4D19-B671-26470A4A234A}">
      <dgm:prSet/>
      <dgm:spPr/>
      <dgm:t>
        <a:bodyPr/>
        <a:lstStyle/>
        <a:p>
          <a:endParaRPr lang="en-US"/>
        </a:p>
      </dgm:t>
    </dgm:pt>
    <dgm:pt modelId="{F48250A2-8952-4E38-A491-791C3C211CA4}">
      <dgm:prSet phldrT="[Text]" custT="1"/>
      <dgm:spPr/>
      <dgm:t>
        <a:bodyPr/>
        <a:lstStyle/>
        <a:p>
          <a:r>
            <a:rPr lang="en-US" sz="1400" dirty="0"/>
            <a:t>Restructured Ford Smart Mobility around new companies</a:t>
          </a:r>
        </a:p>
      </dgm:t>
    </dgm:pt>
    <dgm:pt modelId="{DB884B26-8BD1-4FF1-A2B5-667028CDB06D}" type="parTrans" cxnId="{306B85BE-F7BE-45B3-9E21-58578D6E3204}">
      <dgm:prSet/>
      <dgm:spPr/>
      <dgm:t>
        <a:bodyPr/>
        <a:lstStyle/>
        <a:p>
          <a:endParaRPr lang="en-US"/>
        </a:p>
      </dgm:t>
    </dgm:pt>
    <dgm:pt modelId="{13A16581-5A4F-45EA-8D62-6154AEF15CB9}" type="sibTrans" cxnId="{306B85BE-F7BE-45B3-9E21-58578D6E3204}">
      <dgm:prSet/>
      <dgm:spPr/>
      <dgm:t>
        <a:bodyPr/>
        <a:lstStyle/>
        <a:p>
          <a:endParaRPr lang="en-US"/>
        </a:p>
      </dgm:t>
    </dgm:pt>
    <dgm:pt modelId="{AC059756-92A7-472F-9FB2-09F8DE04581A}">
      <dgm:prSet phldrT="[Text]" custT="1"/>
      <dgm:spPr/>
      <dgm:t>
        <a:bodyPr/>
        <a:lstStyle/>
        <a:p>
          <a:r>
            <a:rPr lang="en-US" sz="1400" dirty="0"/>
            <a:t>Expect new employees to perform at the highest level</a:t>
          </a:r>
        </a:p>
      </dgm:t>
    </dgm:pt>
    <dgm:pt modelId="{8C0AAF70-2FCA-4E5B-A6AA-473EC2FFEA09}" type="parTrans" cxnId="{FA53FC10-67C0-4513-AE06-7A4ED416F1E9}">
      <dgm:prSet/>
      <dgm:spPr/>
      <dgm:t>
        <a:bodyPr/>
        <a:lstStyle/>
        <a:p>
          <a:endParaRPr lang="en-US"/>
        </a:p>
      </dgm:t>
    </dgm:pt>
    <dgm:pt modelId="{A3BFFFE5-A3A4-4A3A-BEF9-FB3E56A617D1}" type="sibTrans" cxnId="{FA53FC10-67C0-4513-AE06-7A4ED416F1E9}">
      <dgm:prSet/>
      <dgm:spPr/>
      <dgm:t>
        <a:bodyPr/>
        <a:lstStyle/>
        <a:p>
          <a:endParaRPr lang="en-US"/>
        </a:p>
      </dgm:t>
    </dgm:pt>
    <dgm:pt modelId="{DA5C6FBC-B87C-4548-B47F-09F456907801}" type="pres">
      <dgm:prSet presAssocID="{128142B3-74E1-4A1B-A497-552F39FBD57A}" presName="linearFlow" presStyleCnt="0">
        <dgm:presLayoutVars>
          <dgm:dir/>
          <dgm:animLvl val="lvl"/>
          <dgm:resizeHandles val="exact"/>
        </dgm:presLayoutVars>
      </dgm:prSet>
      <dgm:spPr/>
    </dgm:pt>
    <dgm:pt modelId="{41993DAD-7DFB-46A3-93E7-D7F45A187625}" type="pres">
      <dgm:prSet presAssocID="{B78EAA48-E383-4322-95C9-9E8C25B8D933}" presName="composite" presStyleCnt="0"/>
      <dgm:spPr/>
    </dgm:pt>
    <dgm:pt modelId="{E2D9B9E2-EA1E-4160-B8D0-31A292F0E736}" type="pres">
      <dgm:prSet presAssocID="{B78EAA48-E383-4322-95C9-9E8C25B8D933}" presName="parentText" presStyleLbl="alignNode1" presStyleIdx="0" presStyleCnt="3">
        <dgm:presLayoutVars>
          <dgm:chMax val="1"/>
          <dgm:bulletEnabled val="1"/>
        </dgm:presLayoutVars>
      </dgm:prSet>
      <dgm:spPr/>
    </dgm:pt>
    <dgm:pt modelId="{472AB0F2-99BF-4FF7-9796-E34C18A1E6F2}" type="pres">
      <dgm:prSet presAssocID="{B78EAA48-E383-4322-95C9-9E8C25B8D933}" presName="descendantText" presStyleLbl="alignAcc1" presStyleIdx="0" presStyleCnt="3">
        <dgm:presLayoutVars>
          <dgm:bulletEnabled val="1"/>
        </dgm:presLayoutVars>
      </dgm:prSet>
      <dgm:spPr/>
    </dgm:pt>
    <dgm:pt modelId="{0026147E-CB9D-4C5F-9C7C-82C13C2149F2}" type="pres">
      <dgm:prSet presAssocID="{56A84F45-61B0-4297-95B2-BDC3A5D3ACB6}" presName="sp" presStyleCnt="0"/>
      <dgm:spPr/>
    </dgm:pt>
    <dgm:pt modelId="{93D8678F-6DE7-4DCC-A472-7BC3DB0E9D1F}" type="pres">
      <dgm:prSet presAssocID="{A7CA7551-FD06-40EE-8AEA-1C175F6304A3}" presName="composite" presStyleCnt="0"/>
      <dgm:spPr/>
    </dgm:pt>
    <dgm:pt modelId="{61A63CEF-1DD4-46D4-85F2-D244E568B417}" type="pres">
      <dgm:prSet presAssocID="{A7CA7551-FD06-40EE-8AEA-1C175F6304A3}" presName="parentText" presStyleLbl="alignNode1" presStyleIdx="1" presStyleCnt="3">
        <dgm:presLayoutVars>
          <dgm:chMax val="1"/>
          <dgm:bulletEnabled val="1"/>
        </dgm:presLayoutVars>
      </dgm:prSet>
      <dgm:spPr/>
    </dgm:pt>
    <dgm:pt modelId="{B9DBB61B-842D-49D2-A340-889688B75306}" type="pres">
      <dgm:prSet presAssocID="{A7CA7551-FD06-40EE-8AEA-1C175F6304A3}" presName="descendantText" presStyleLbl="alignAcc1" presStyleIdx="1" presStyleCnt="3">
        <dgm:presLayoutVars>
          <dgm:bulletEnabled val="1"/>
        </dgm:presLayoutVars>
      </dgm:prSet>
      <dgm:spPr/>
    </dgm:pt>
    <dgm:pt modelId="{A151E541-DB86-44AD-9CBF-2BE1CC479C81}" type="pres">
      <dgm:prSet presAssocID="{EC070069-2F32-4F92-82EE-D2A4D9653F75}" presName="sp" presStyleCnt="0"/>
      <dgm:spPr/>
    </dgm:pt>
    <dgm:pt modelId="{33F1BCA3-D283-489D-AFB3-831870BB3EAC}" type="pres">
      <dgm:prSet presAssocID="{8F649DDB-1837-4EC1-A8F7-100A30E6A5CA}" presName="composite" presStyleCnt="0"/>
      <dgm:spPr/>
    </dgm:pt>
    <dgm:pt modelId="{EFB635D5-4985-4FE4-8A0D-00CD8EE0FE12}" type="pres">
      <dgm:prSet presAssocID="{8F649DDB-1837-4EC1-A8F7-100A30E6A5CA}" presName="parentText" presStyleLbl="alignNode1" presStyleIdx="2" presStyleCnt="3">
        <dgm:presLayoutVars>
          <dgm:chMax val="1"/>
          <dgm:bulletEnabled val="1"/>
        </dgm:presLayoutVars>
      </dgm:prSet>
      <dgm:spPr/>
    </dgm:pt>
    <dgm:pt modelId="{9447067C-6ED4-422F-BD18-4909BD3B4696}" type="pres">
      <dgm:prSet presAssocID="{8F649DDB-1837-4EC1-A8F7-100A30E6A5CA}" presName="descendantText" presStyleLbl="alignAcc1" presStyleIdx="2" presStyleCnt="3">
        <dgm:presLayoutVars>
          <dgm:bulletEnabled val="1"/>
        </dgm:presLayoutVars>
      </dgm:prSet>
      <dgm:spPr/>
    </dgm:pt>
  </dgm:ptLst>
  <dgm:cxnLst>
    <dgm:cxn modelId="{6336A306-A1D1-4853-A82F-6328F0873B0E}" srcId="{128142B3-74E1-4A1B-A497-552F39FBD57A}" destId="{B78EAA48-E383-4322-95C9-9E8C25B8D933}" srcOrd="0" destOrd="0" parTransId="{A020784D-064C-4876-A593-8F7C1A8264F5}" sibTransId="{56A84F45-61B0-4297-95B2-BDC3A5D3ACB6}"/>
    <dgm:cxn modelId="{FA53FC10-67C0-4513-AE06-7A4ED416F1E9}" srcId="{8F649DDB-1837-4EC1-A8F7-100A30E6A5CA}" destId="{AC059756-92A7-472F-9FB2-09F8DE04581A}" srcOrd="1" destOrd="0" parTransId="{8C0AAF70-2FCA-4E5B-A6AA-473EC2FFEA09}" sibTransId="{A3BFFFE5-A3A4-4A3A-BEF9-FB3E56A617D1}"/>
    <dgm:cxn modelId="{95B77316-1AF0-4F42-BA56-D02AE8233DB5}" type="presOf" srcId="{8F649DDB-1837-4EC1-A8F7-100A30E6A5CA}" destId="{EFB635D5-4985-4FE4-8A0D-00CD8EE0FE12}" srcOrd="0" destOrd="0" presId="urn:microsoft.com/office/officeart/2005/8/layout/chevron2"/>
    <dgm:cxn modelId="{4B8F2B25-AD36-463E-AC02-BA3FB5897A25}" srcId="{B78EAA48-E383-4322-95C9-9E8C25B8D933}" destId="{907372DA-88B6-40FC-A8AA-9A7B843667DD}" srcOrd="0" destOrd="0" parTransId="{11993F3E-5EDB-4A67-97E7-FCA9262018A2}" sibTransId="{1E8571FE-E96E-4305-9E85-C01A28037D96}"/>
    <dgm:cxn modelId="{8A25534C-9FDD-934C-B3AF-E2F0A5EF4B16}" type="presOf" srcId="{2C09E5E3-67B6-46F1-8936-B629F91A62FA}" destId="{B9DBB61B-842D-49D2-A340-889688B75306}" srcOrd="0" destOrd="1" presId="urn:microsoft.com/office/officeart/2005/8/layout/chevron2"/>
    <dgm:cxn modelId="{E6A69E56-DDC2-BA4C-B915-0EDBA61E8DE7}" type="presOf" srcId="{F0580E24-045F-4A69-9F3F-A0915A25545B}" destId="{B9DBB61B-842D-49D2-A340-889688B75306}" srcOrd="0" destOrd="0" presId="urn:microsoft.com/office/officeart/2005/8/layout/chevron2"/>
    <dgm:cxn modelId="{F4276A7A-81E8-374C-9FC9-AACBAC5B4E69}" type="presOf" srcId="{907372DA-88B6-40FC-A8AA-9A7B843667DD}" destId="{472AB0F2-99BF-4FF7-9796-E34C18A1E6F2}" srcOrd="0" destOrd="0" presId="urn:microsoft.com/office/officeart/2005/8/layout/chevron2"/>
    <dgm:cxn modelId="{D3C8249A-405B-6540-855D-F30BAD498EA2}" type="presOf" srcId="{F48250A2-8952-4E38-A491-791C3C211CA4}" destId="{9447067C-6ED4-422F-BD18-4909BD3B4696}" srcOrd="0" destOrd="0" presId="urn:microsoft.com/office/officeart/2005/8/layout/chevron2"/>
    <dgm:cxn modelId="{D5EA0FA4-7372-B34E-B90B-9E2FC2625A37}" type="presOf" srcId="{128142B3-74E1-4A1B-A497-552F39FBD57A}" destId="{DA5C6FBC-B87C-4548-B47F-09F456907801}" srcOrd="0" destOrd="0" presId="urn:microsoft.com/office/officeart/2005/8/layout/chevron2"/>
    <dgm:cxn modelId="{16DDF6A8-CD11-4D19-B671-26470A4A234A}" srcId="{128142B3-74E1-4A1B-A497-552F39FBD57A}" destId="{8F649DDB-1837-4EC1-A8F7-100A30E6A5CA}" srcOrd="2" destOrd="0" parTransId="{9C6DCD7D-0728-4941-805C-2417EBC1260B}" sibTransId="{19BF84B5-3791-4FF2-BA24-398A2583418A}"/>
    <dgm:cxn modelId="{5C12EAA9-EADB-4EB5-85E4-99CB1D73405F}" srcId="{B78EAA48-E383-4322-95C9-9E8C25B8D933}" destId="{64C9BE65-3384-46C0-BDD4-1A09C9D3A601}" srcOrd="1" destOrd="0" parTransId="{3C574BB4-4440-492F-823F-920B85255FBD}" sibTransId="{451470DB-2693-4138-93C4-A1891E2E208B}"/>
    <dgm:cxn modelId="{F0F10BB3-5528-4E0E-B507-9E7930395E64}" srcId="{128142B3-74E1-4A1B-A497-552F39FBD57A}" destId="{A7CA7551-FD06-40EE-8AEA-1C175F6304A3}" srcOrd="1" destOrd="0" parTransId="{8CF81333-2AF6-420B-9752-805C3DEFAD7C}" sibTransId="{EC070069-2F32-4F92-82EE-D2A4D9653F75}"/>
    <dgm:cxn modelId="{EF4290B6-55E7-A043-8EE1-0A97AF14FEA7}" type="presOf" srcId="{B78EAA48-E383-4322-95C9-9E8C25B8D933}" destId="{E2D9B9E2-EA1E-4160-B8D0-31A292F0E736}" srcOrd="0" destOrd="0" presId="urn:microsoft.com/office/officeart/2005/8/layout/chevron2"/>
    <dgm:cxn modelId="{306B85BE-F7BE-45B3-9E21-58578D6E3204}" srcId="{8F649DDB-1837-4EC1-A8F7-100A30E6A5CA}" destId="{F48250A2-8952-4E38-A491-791C3C211CA4}" srcOrd="0" destOrd="0" parTransId="{DB884B26-8BD1-4FF1-A2B5-667028CDB06D}" sibTransId="{13A16581-5A4F-45EA-8D62-6154AEF15CB9}"/>
    <dgm:cxn modelId="{55F794CC-3B8B-E24F-9642-C55C21CB7A83}" type="presOf" srcId="{AC059756-92A7-472F-9FB2-09F8DE04581A}" destId="{9447067C-6ED4-422F-BD18-4909BD3B4696}" srcOrd="0" destOrd="1" presId="urn:microsoft.com/office/officeart/2005/8/layout/chevron2"/>
    <dgm:cxn modelId="{D8E481D5-DEEE-42D0-B48F-18EB2B57EE4C}" srcId="{A7CA7551-FD06-40EE-8AEA-1C175F6304A3}" destId="{F0580E24-045F-4A69-9F3F-A0915A25545B}" srcOrd="0" destOrd="0" parTransId="{2F015331-18E4-4C4C-BAA0-5B147B670C5D}" sibTransId="{1124D659-09B4-4EDD-B571-11AB097A9165}"/>
    <dgm:cxn modelId="{EB4E0DE7-CF18-A64B-A808-07AD578AFA8F}" type="presOf" srcId="{64C9BE65-3384-46C0-BDD4-1A09C9D3A601}" destId="{472AB0F2-99BF-4FF7-9796-E34C18A1E6F2}" srcOrd="0" destOrd="1" presId="urn:microsoft.com/office/officeart/2005/8/layout/chevron2"/>
    <dgm:cxn modelId="{289819F2-161F-43A2-8C42-7E6810C33F3E}" srcId="{A7CA7551-FD06-40EE-8AEA-1C175F6304A3}" destId="{2C09E5E3-67B6-46F1-8936-B629F91A62FA}" srcOrd="1" destOrd="0" parTransId="{464561E0-C490-4F96-B271-345C4AB0A261}" sibTransId="{DB32D0A5-BBF2-4929-9377-6709FF26ED57}"/>
    <dgm:cxn modelId="{21C9FFFD-F323-1B46-9A5D-97DBA776ACDB}" type="presOf" srcId="{A7CA7551-FD06-40EE-8AEA-1C175F6304A3}" destId="{61A63CEF-1DD4-46D4-85F2-D244E568B417}" srcOrd="0" destOrd="0" presId="urn:microsoft.com/office/officeart/2005/8/layout/chevron2"/>
    <dgm:cxn modelId="{9D322A08-4A7F-8842-B9C3-1E4A60449BD2}" type="presParOf" srcId="{DA5C6FBC-B87C-4548-B47F-09F456907801}" destId="{41993DAD-7DFB-46A3-93E7-D7F45A187625}" srcOrd="0" destOrd="0" presId="urn:microsoft.com/office/officeart/2005/8/layout/chevron2"/>
    <dgm:cxn modelId="{F83B8F25-212E-374F-A8F7-1457FE931EFD}" type="presParOf" srcId="{41993DAD-7DFB-46A3-93E7-D7F45A187625}" destId="{E2D9B9E2-EA1E-4160-B8D0-31A292F0E736}" srcOrd="0" destOrd="0" presId="urn:microsoft.com/office/officeart/2005/8/layout/chevron2"/>
    <dgm:cxn modelId="{8BF411F5-ABDA-C141-9E04-21FA9AFFF610}" type="presParOf" srcId="{41993DAD-7DFB-46A3-93E7-D7F45A187625}" destId="{472AB0F2-99BF-4FF7-9796-E34C18A1E6F2}" srcOrd="1" destOrd="0" presId="urn:microsoft.com/office/officeart/2005/8/layout/chevron2"/>
    <dgm:cxn modelId="{793FBA5A-E8D2-BF4F-A807-9BAAEBA4A3F4}" type="presParOf" srcId="{DA5C6FBC-B87C-4548-B47F-09F456907801}" destId="{0026147E-CB9D-4C5F-9C7C-82C13C2149F2}" srcOrd="1" destOrd="0" presId="urn:microsoft.com/office/officeart/2005/8/layout/chevron2"/>
    <dgm:cxn modelId="{4B311586-0327-E549-85CA-6213DF5D6D9B}" type="presParOf" srcId="{DA5C6FBC-B87C-4548-B47F-09F456907801}" destId="{93D8678F-6DE7-4DCC-A472-7BC3DB0E9D1F}" srcOrd="2" destOrd="0" presId="urn:microsoft.com/office/officeart/2005/8/layout/chevron2"/>
    <dgm:cxn modelId="{2FAAC09A-F3F5-4341-B792-4288E23B6AFD}" type="presParOf" srcId="{93D8678F-6DE7-4DCC-A472-7BC3DB0E9D1F}" destId="{61A63CEF-1DD4-46D4-85F2-D244E568B417}" srcOrd="0" destOrd="0" presId="urn:microsoft.com/office/officeart/2005/8/layout/chevron2"/>
    <dgm:cxn modelId="{B0A8878D-F9A0-CA40-9C07-9EDA24517D2A}" type="presParOf" srcId="{93D8678F-6DE7-4DCC-A472-7BC3DB0E9D1F}" destId="{B9DBB61B-842D-49D2-A340-889688B75306}" srcOrd="1" destOrd="0" presId="urn:microsoft.com/office/officeart/2005/8/layout/chevron2"/>
    <dgm:cxn modelId="{E048D613-34CB-4744-8B0D-26B5449E6EF6}" type="presParOf" srcId="{DA5C6FBC-B87C-4548-B47F-09F456907801}" destId="{A151E541-DB86-44AD-9CBF-2BE1CC479C81}" srcOrd="3" destOrd="0" presId="urn:microsoft.com/office/officeart/2005/8/layout/chevron2"/>
    <dgm:cxn modelId="{A54F0583-35F9-7F47-8ACF-FC2B3A97BDCA}" type="presParOf" srcId="{DA5C6FBC-B87C-4548-B47F-09F456907801}" destId="{33F1BCA3-D283-489D-AFB3-831870BB3EAC}" srcOrd="4" destOrd="0" presId="urn:microsoft.com/office/officeart/2005/8/layout/chevron2"/>
    <dgm:cxn modelId="{B592B764-50BD-2743-8652-C445108C4673}" type="presParOf" srcId="{33F1BCA3-D283-489D-AFB3-831870BB3EAC}" destId="{EFB635D5-4985-4FE4-8A0D-00CD8EE0FE12}" srcOrd="0" destOrd="0" presId="urn:microsoft.com/office/officeart/2005/8/layout/chevron2"/>
    <dgm:cxn modelId="{EDDA96F6-2823-D447-ACE2-395583E259BF}" type="presParOf" srcId="{33F1BCA3-D283-489D-AFB3-831870BB3EAC}" destId="{9447067C-6ED4-422F-BD18-4909BD3B469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3E36853-2180-4CF6-98FD-901901E0A89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C48C46B-76E6-41EB-8828-2231F50D839A}">
      <dgm:prSet phldrT="[Text]"/>
      <dgm:spPr/>
      <dgm:t>
        <a:bodyPr/>
        <a:lstStyle/>
        <a:p>
          <a:r>
            <a:rPr lang="en-US" dirty="0"/>
            <a:t>Not enough resources from smaller companies</a:t>
          </a:r>
        </a:p>
      </dgm:t>
    </dgm:pt>
    <dgm:pt modelId="{C475AC34-9B4A-4622-8A3F-0B61B14356A1}" type="parTrans" cxnId="{5CB95E95-FF22-4CDF-BBEC-9C718FE0B2BB}">
      <dgm:prSet/>
      <dgm:spPr/>
      <dgm:t>
        <a:bodyPr/>
        <a:lstStyle/>
        <a:p>
          <a:endParaRPr lang="en-US"/>
        </a:p>
      </dgm:t>
    </dgm:pt>
    <dgm:pt modelId="{59644889-DB46-4B60-9347-2CC387454285}" type="sibTrans" cxnId="{5CB95E95-FF22-4CDF-BBEC-9C718FE0B2BB}">
      <dgm:prSet/>
      <dgm:spPr/>
      <dgm:t>
        <a:bodyPr/>
        <a:lstStyle/>
        <a:p>
          <a:endParaRPr lang="en-US"/>
        </a:p>
      </dgm:t>
    </dgm:pt>
    <dgm:pt modelId="{00F1E105-8873-4610-9D84-7B2823CC5319}">
      <dgm:prSet phldrT="[Text]"/>
      <dgm:spPr/>
      <dgm:t>
        <a:bodyPr/>
        <a:lstStyle/>
        <a:p>
          <a:r>
            <a:rPr lang="en-US" dirty="0"/>
            <a:t>Clash in corporate culture</a:t>
          </a:r>
        </a:p>
      </dgm:t>
    </dgm:pt>
    <dgm:pt modelId="{8A674BDD-0EE7-4F5B-9B68-3637B696BE8B}" type="parTrans" cxnId="{E4D479B5-1584-4A34-B3FB-60ADF803FB9B}">
      <dgm:prSet/>
      <dgm:spPr/>
      <dgm:t>
        <a:bodyPr/>
        <a:lstStyle/>
        <a:p>
          <a:endParaRPr lang="en-US"/>
        </a:p>
      </dgm:t>
    </dgm:pt>
    <dgm:pt modelId="{E6B60093-9642-41A2-8A12-D51058EF8C54}" type="sibTrans" cxnId="{E4D479B5-1584-4A34-B3FB-60ADF803FB9B}">
      <dgm:prSet/>
      <dgm:spPr/>
      <dgm:t>
        <a:bodyPr/>
        <a:lstStyle/>
        <a:p>
          <a:endParaRPr lang="en-US"/>
        </a:p>
      </dgm:t>
    </dgm:pt>
    <dgm:pt modelId="{44D19A60-0769-48C6-A4BF-B9E4ED6F6AC3}">
      <dgm:prSet phldrT="[Text]"/>
      <dgm:spPr/>
      <dgm:t>
        <a:bodyPr/>
        <a:lstStyle/>
        <a:p>
          <a:r>
            <a:rPr lang="en-US" dirty="0"/>
            <a:t>Increased debt if acquisition funded by borrowed money</a:t>
          </a:r>
        </a:p>
      </dgm:t>
    </dgm:pt>
    <dgm:pt modelId="{876DB5FB-32D0-444F-9644-A2E5EF1284DF}" type="parTrans" cxnId="{ABE5D855-BE43-44EE-A707-F60DA37A394A}">
      <dgm:prSet/>
      <dgm:spPr/>
      <dgm:t>
        <a:bodyPr/>
        <a:lstStyle/>
        <a:p>
          <a:endParaRPr lang="en-US"/>
        </a:p>
      </dgm:t>
    </dgm:pt>
    <dgm:pt modelId="{46D606FB-A733-4A06-944B-1FA7D7580D2F}" type="sibTrans" cxnId="{ABE5D855-BE43-44EE-A707-F60DA37A394A}">
      <dgm:prSet/>
      <dgm:spPr/>
      <dgm:t>
        <a:bodyPr/>
        <a:lstStyle/>
        <a:p>
          <a:endParaRPr lang="en-US"/>
        </a:p>
      </dgm:t>
    </dgm:pt>
    <dgm:pt modelId="{886F5418-7FA8-42B4-B247-1FC86D47B1A6}">
      <dgm:prSet phldrT="[Text]"/>
      <dgm:spPr/>
      <dgm:t>
        <a:bodyPr/>
        <a:lstStyle/>
        <a:p>
          <a:r>
            <a:rPr lang="en-US" dirty="0"/>
            <a:t>Approximately 50% of merger deals will fail</a:t>
          </a:r>
        </a:p>
      </dgm:t>
    </dgm:pt>
    <dgm:pt modelId="{C8DDA9BC-360B-473A-AB8C-8A685097EC03}" type="parTrans" cxnId="{BF5747B2-64C4-4003-8F32-7CE9EC0E1BFA}">
      <dgm:prSet/>
      <dgm:spPr/>
      <dgm:t>
        <a:bodyPr/>
        <a:lstStyle/>
        <a:p>
          <a:endParaRPr lang="en-US"/>
        </a:p>
      </dgm:t>
    </dgm:pt>
    <dgm:pt modelId="{0ACED09C-CFCA-478F-824C-7269996BADF1}" type="sibTrans" cxnId="{BF5747B2-64C4-4003-8F32-7CE9EC0E1BFA}">
      <dgm:prSet/>
      <dgm:spPr/>
      <dgm:t>
        <a:bodyPr/>
        <a:lstStyle/>
        <a:p>
          <a:endParaRPr lang="en-US"/>
        </a:p>
      </dgm:t>
    </dgm:pt>
    <dgm:pt modelId="{61662B34-5F18-467B-87DF-44C3E4FA4E30}" type="pres">
      <dgm:prSet presAssocID="{E3E36853-2180-4CF6-98FD-901901E0A899}" presName="Name0" presStyleCnt="0">
        <dgm:presLayoutVars>
          <dgm:chMax val="7"/>
          <dgm:chPref val="7"/>
          <dgm:dir/>
        </dgm:presLayoutVars>
      </dgm:prSet>
      <dgm:spPr/>
    </dgm:pt>
    <dgm:pt modelId="{8B2D63FE-D09A-4171-BA70-3AED5A817AB4}" type="pres">
      <dgm:prSet presAssocID="{E3E36853-2180-4CF6-98FD-901901E0A899}" presName="Name1" presStyleCnt="0"/>
      <dgm:spPr/>
    </dgm:pt>
    <dgm:pt modelId="{E7346F61-02C2-46AB-9E44-B6CA1366B906}" type="pres">
      <dgm:prSet presAssocID="{E3E36853-2180-4CF6-98FD-901901E0A899}" presName="cycle" presStyleCnt="0"/>
      <dgm:spPr/>
    </dgm:pt>
    <dgm:pt modelId="{1629990D-817F-4219-96CE-81FB571F44E2}" type="pres">
      <dgm:prSet presAssocID="{E3E36853-2180-4CF6-98FD-901901E0A899}" presName="srcNode" presStyleLbl="node1" presStyleIdx="0" presStyleCnt="4"/>
      <dgm:spPr/>
    </dgm:pt>
    <dgm:pt modelId="{536F324F-D7A0-4047-B260-74BAB403C759}" type="pres">
      <dgm:prSet presAssocID="{E3E36853-2180-4CF6-98FD-901901E0A899}" presName="conn" presStyleLbl="parChTrans1D2" presStyleIdx="0" presStyleCnt="1"/>
      <dgm:spPr/>
    </dgm:pt>
    <dgm:pt modelId="{3F250D87-1BE7-4566-BDCA-CD7D3433C558}" type="pres">
      <dgm:prSet presAssocID="{E3E36853-2180-4CF6-98FD-901901E0A899}" presName="extraNode" presStyleLbl="node1" presStyleIdx="0" presStyleCnt="4"/>
      <dgm:spPr/>
    </dgm:pt>
    <dgm:pt modelId="{76A1BE18-DB19-4DA5-928F-8AA41A60084E}" type="pres">
      <dgm:prSet presAssocID="{E3E36853-2180-4CF6-98FD-901901E0A899}" presName="dstNode" presStyleLbl="node1" presStyleIdx="0" presStyleCnt="4"/>
      <dgm:spPr/>
    </dgm:pt>
    <dgm:pt modelId="{0D7A99EF-A9B3-4BCE-8EE0-EC38DCC438E8}" type="pres">
      <dgm:prSet presAssocID="{3C48C46B-76E6-41EB-8828-2231F50D839A}" presName="text_1" presStyleLbl="node1" presStyleIdx="0" presStyleCnt="4">
        <dgm:presLayoutVars>
          <dgm:bulletEnabled val="1"/>
        </dgm:presLayoutVars>
      </dgm:prSet>
      <dgm:spPr/>
    </dgm:pt>
    <dgm:pt modelId="{6FBFE3AB-733A-46A2-8363-0F4739585156}" type="pres">
      <dgm:prSet presAssocID="{3C48C46B-76E6-41EB-8828-2231F50D839A}" presName="accent_1" presStyleCnt="0"/>
      <dgm:spPr/>
    </dgm:pt>
    <dgm:pt modelId="{15705C3E-BFA9-4454-9764-A0E55734AE1E}" type="pres">
      <dgm:prSet presAssocID="{3C48C46B-76E6-41EB-8828-2231F50D839A}" presName="accentRepeatNode" presStyleLbl="solidFgAcc1" presStyleIdx="0" presStyleCnt="4"/>
      <dgm:spPr/>
    </dgm:pt>
    <dgm:pt modelId="{B3211A60-5499-4F4F-939E-1B14A66A9E16}" type="pres">
      <dgm:prSet presAssocID="{00F1E105-8873-4610-9D84-7B2823CC5319}" presName="text_2" presStyleLbl="node1" presStyleIdx="1" presStyleCnt="4">
        <dgm:presLayoutVars>
          <dgm:bulletEnabled val="1"/>
        </dgm:presLayoutVars>
      </dgm:prSet>
      <dgm:spPr/>
    </dgm:pt>
    <dgm:pt modelId="{D5DC0363-BDDB-4F96-A271-704B00653DFD}" type="pres">
      <dgm:prSet presAssocID="{00F1E105-8873-4610-9D84-7B2823CC5319}" presName="accent_2" presStyleCnt="0"/>
      <dgm:spPr/>
    </dgm:pt>
    <dgm:pt modelId="{5F301A0D-0846-4814-A19A-B949B2A2F702}" type="pres">
      <dgm:prSet presAssocID="{00F1E105-8873-4610-9D84-7B2823CC5319}" presName="accentRepeatNode" presStyleLbl="solidFgAcc1" presStyleIdx="1" presStyleCnt="4"/>
      <dgm:spPr/>
    </dgm:pt>
    <dgm:pt modelId="{49520F6B-9689-45A1-A12F-3300C5433C09}" type="pres">
      <dgm:prSet presAssocID="{44D19A60-0769-48C6-A4BF-B9E4ED6F6AC3}" presName="text_3" presStyleLbl="node1" presStyleIdx="2" presStyleCnt="4">
        <dgm:presLayoutVars>
          <dgm:bulletEnabled val="1"/>
        </dgm:presLayoutVars>
      </dgm:prSet>
      <dgm:spPr/>
    </dgm:pt>
    <dgm:pt modelId="{7E728806-DCC5-4165-B30F-298730B53F4D}" type="pres">
      <dgm:prSet presAssocID="{44D19A60-0769-48C6-A4BF-B9E4ED6F6AC3}" presName="accent_3" presStyleCnt="0"/>
      <dgm:spPr/>
    </dgm:pt>
    <dgm:pt modelId="{5B94E5DD-3698-49CF-B960-BB5E98C6772C}" type="pres">
      <dgm:prSet presAssocID="{44D19A60-0769-48C6-A4BF-B9E4ED6F6AC3}" presName="accentRepeatNode" presStyleLbl="solidFgAcc1" presStyleIdx="2" presStyleCnt="4"/>
      <dgm:spPr/>
    </dgm:pt>
    <dgm:pt modelId="{8D49BA11-6BF2-43FA-83B1-682A55E680D8}" type="pres">
      <dgm:prSet presAssocID="{886F5418-7FA8-42B4-B247-1FC86D47B1A6}" presName="text_4" presStyleLbl="node1" presStyleIdx="3" presStyleCnt="4">
        <dgm:presLayoutVars>
          <dgm:bulletEnabled val="1"/>
        </dgm:presLayoutVars>
      </dgm:prSet>
      <dgm:spPr/>
    </dgm:pt>
    <dgm:pt modelId="{90B3758B-29F4-4AEC-88F1-46919114766D}" type="pres">
      <dgm:prSet presAssocID="{886F5418-7FA8-42B4-B247-1FC86D47B1A6}" presName="accent_4" presStyleCnt="0"/>
      <dgm:spPr/>
    </dgm:pt>
    <dgm:pt modelId="{D44004FA-290C-4C18-A6E2-5BDE51DE701B}" type="pres">
      <dgm:prSet presAssocID="{886F5418-7FA8-42B4-B247-1FC86D47B1A6}" presName="accentRepeatNode" presStyleLbl="solidFgAcc1" presStyleIdx="3" presStyleCnt="4"/>
      <dgm:spPr/>
    </dgm:pt>
  </dgm:ptLst>
  <dgm:cxnLst>
    <dgm:cxn modelId="{ABE5D855-BE43-44EE-A707-F60DA37A394A}" srcId="{E3E36853-2180-4CF6-98FD-901901E0A899}" destId="{44D19A60-0769-48C6-A4BF-B9E4ED6F6AC3}" srcOrd="2" destOrd="0" parTransId="{876DB5FB-32D0-444F-9644-A2E5EF1284DF}" sibTransId="{46D606FB-A733-4A06-944B-1FA7D7580D2F}"/>
    <dgm:cxn modelId="{5CB95E95-FF22-4CDF-BBEC-9C718FE0B2BB}" srcId="{E3E36853-2180-4CF6-98FD-901901E0A899}" destId="{3C48C46B-76E6-41EB-8828-2231F50D839A}" srcOrd="0" destOrd="0" parTransId="{C475AC34-9B4A-4622-8A3F-0B61B14356A1}" sibTransId="{59644889-DB46-4B60-9347-2CC387454285}"/>
    <dgm:cxn modelId="{727818AD-AD9B-E341-B6BC-60E5463F08DF}" type="presOf" srcId="{886F5418-7FA8-42B4-B247-1FC86D47B1A6}" destId="{8D49BA11-6BF2-43FA-83B1-682A55E680D8}" srcOrd="0" destOrd="0" presId="urn:microsoft.com/office/officeart/2008/layout/VerticalCurvedList"/>
    <dgm:cxn modelId="{3F0912B1-5798-E446-A61F-70C94325456F}" type="presOf" srcId="{00F1E105-8873-4610-9D84-7B2823CC5319}" destId="{B3211A60-5499-4F4F-939E-1B14A66A9E16}" srcOrd="0" destOrd="0" presId="urn:microsoft.com/office/officeart/2008/layout/VerticalCurvedList"/>
    <dgm:cxn modelId="{BF5747B2-64C4-4003-8F32-7CE9EC0E1BFA}" srcId="{E3E36853-2180-4CF6-98FD-901901E0A899}" destId="{886F5418-7FA8-42B4-B247-1FC86D47B1A6}" srcOrd="3" destOrd="0" parTransId="{C8DDA9BC-360B-473A-AB8C-8A685097EC03}" sibTransId="{0ACED09C-CFCA-478F-824C-7269996BADF1}"/>
    <dgm:cxn modelId="{E4D479B5-1584-4A34-B3FB-60ADF803FB9B}" srcId="{E3E36853-2180-4CF6-98FD-901901E0A899}" destId="{00F1E105-8873-4610-9D84-7B2823CC5319}" srcOrd="1" destOrd="0" parTransId="{8A674BDD-0EE7-4F5B-9B68-3637B696BE8B}" sibTransId="{E6B60093-9642-41A2-8A12-D51058EF8C54}"/>
    <dgm:cxn modelId="{F177EEC2-9C71-A349-9D9D-4D07EF086C7A}" type="presOf" srcId="{E3E36853-2180-4CF6-98FD-901901E0A899}" destId="{61662B34-5F18-467B-87DF-44C3E4FA4E30}" srcOrd="0" destOrd="0" presId="urn:microsoft.com/office/officeart/2008/layout/VerticalCurvedList"/>
    <dgm:cxn modelId="{2C6FD8CB-0AC2-7443-8568-C98DF08BFA2B}" type="presOf" srcId="{59644889-DB46-4B60-9347-2CC387454285}" destId="{536F324F-D7A0-4047-B260-74BAB403C759}" srcOrd="0" destOrd="0" presId="urn:microsoft.com/office/officeart/2008/layout/VerticalCurvedList"/>
    <dgm:cxn modelId="{FACF4AD4-7B43-3342-A454-E5D0E8FD19C3}" type="presOf" srcId="{3C48C46B-76E6-41EB-8828-2231F50D839A}" destId="{0D7A99EF-A9B3-4BCE-8EE0-EC38DCC438E8}" srcOrd="0" destOrd="0" presId="urn:microsoft.com/office/officeart/2008/layout/VerticalCurvedList"/>
    <dgm:cxn modelId="{C93C16F3-BEF3-5B43-9F10-ED18C1F4B7CD}" type="presOf" srcId="{44D19A60-0769-48C6-A4BF-B9E4ED6F6AC3}" destId="{49520F6B-9689-45A1-A12F-3300C5433C09}" srcOrd="0" destOrd="0" presId="urn:microsoft.com/office/officeart/2008/layout/VerticalCurvedList"/>
    <dgm:cxn modelId="{5AF6C12A-5EE5-1E40-9DF6-568AB77467E9}" type="presParOf" srcId="{61662B34-5F18-467B-87DF-44C3E4FA4E30}" destId="{8B2D63FE-D09A-4171-BA70-3AED5A817AB4}" srcOrd="0" destOrd="0" presId="urn:microsoft.com/office/officeart/2008/layout/VerticalCurvedList"/>
    <dgm:cxn modelId="{6BB97998-25A8-C64C-B5CD-5446A5CBF791}" type="presParOf" srcId="{8B2D63FE-D09A-4171-BA70-3AED5A817AB4}" destId="{E7346F61-02C2-46AB-9E44-B6CA1366B906}" srcOrd="0" destOrd="0" presId="urn:microsoft.com/office/officeart/2008/layout/VerticalCurvedList"/>
    <dgm:cxn modelId="{149BC0DF-4226-6E4B-A6D7-00D952A233B1}" type="presParOf" srcId="{E7346F61-02C2-46AB-9E44-B6CA1366B906}" destId="{1629990D-817F-4219-96CE-81FB571F44E2}" srcOrd="0" destOrd="0" presId="urn:microsoft.com/office/officeart/2008/layout/VerticalCurvedList"/>
    <dgm:cxn modelId="{1DBBB6BC-E157-784F-B023-1DF1A0A82449}" type="presParOf" srcId="{E7346F61-02C2-46AB-9E44-B6CA1366B906}" destId="{536F324F-D7A0-4047-B260-74BAB403C759}" srcOrd="1" destOrd="0" presId="urn:microsoft.com/office/officeart/2008/layout/VerticalCurvedList"/>
    <dgm:cxn modelId="{2901505B-84D0-8C4B-A931-120E34C2053A}" type="presParOf" srcId="{E7346F61-02C2-46AB-9E44-B6CA1366B906}" destId="{3F250D87-1BE7-4566-BDCA-CD7D3433C558}" srcOrd="2" destOrd="0" presId="urn:microsoft.com/office/officeart/2008/layout/VerticalCurvedList"/>
    <dgm:cxn modelId="{65F962BC-8D69-A14D-A5CE-7841A29E24F5}" type="presParOf" srcId="{E7346F61-02C2-46AB-9E44-B6CA1366B906}" destId="{76A1BE18-DB19-4DA5-928F-8AA41A60084E}" srcOrd="3" destOrd="0" presId="urn:microsoft.com/office/officeart/2008/layout/VerticalCurvedList"/>
    <dgm:cxn modelId="{C8CDB2EE-4312-B748-8977-F36652C7A2B9}" type="presParOf" srcId="{8B2D63FE-D09A-4171-BA70-3AED5A817AB4}" destId="{0D7A99EF-A9B3-4BCE-8EE0-EC38DCC438E8}" srcOrd="1" destOrd="0" presId="urn:microsoft.com/office/officeart/2008/layout/VerticalCurvedList"/>
    <dgm:cxn modelId="{3681E4A5-1074-1C42-B810-A390BBAA9CB5}" type="presParOf" srcId="{8B2D63FE-D09A-4171-BA70-3AED5A817AB4}" destId="{6FBFE3AB-733A-46A2-8363-0F4739585156}" srcOrd="2" destOrd="0" presId="urn:microsoft.com/office/officeart/2008/layout/VerticalCurvedList"/>
    <dgm:cxn modelId="{160B9D2C-1322-1D47-87E8-68F6A9683BE6}" type="presParOf" srcId="{6FBFE3AB-733A-46A2-8363-0F4739585156}" destId="{15705C3E-BFA9-4454-9764-A0E55734AE1E}" srcOrd="0" destOrd="0" presId="urn:microsoft.com/office/officeart/2008/layout/VerticalCurvedList"/>
    <dgm:cxn modelId="{81F4A804-3EBB-4F43-A169-0F23FDEE175D}" type="presParOf" srcId="{8B2D63FE-D09A-4171-BA70-3AED5A817AB4}" destId="{B3211A60-5499-4F4F-939E-1B14A66A9E16}" srcOrd="3" destOrd="0" presId="urn:microsoft.com/office/officeart/2008/layout/VerticalCurvedList"/>
    <dgm:cxn modelId="{75B13AC4-324C-2D4A-A4A7-894B33A5ACE2}" type="presParOf" srcId="{8B2D63FE-D09A-4171-BA70-3AED5A817AB4}" destId="{D5DC0363-BDDB-4F96-A271-704B00653DFD}" srcOrd="4" destOrd="0" presId="urn:microsoft.com/office/officeart/2008/layout/VerticalCurvedList"/>
    <dgm:cxn modelId="{B420102E-6890-BD4B-8583-1E17E3CD24F8}" type="presParOf" srcId="{D5DC0363-BDDB-4F96-A271-704B00653DFD}" destId="{5F301A0D-0846-4814-A19A-B949B2A2F702}" srcOrd="0" destOrd="0" presId="urn:microsoft.com/office/officeart/2008/layout/VerticalCurvedList"/>
    <dgm:cxn modelId="{B68BA177-FAF6-B745-B645-EC691CE5AB75}" type="presParOf" srcId="{8B2D63FE-D09A-4171-BA70-3AED5A817AB4}" destId="{49520F6B-9689-45A1-A12F-3300C5433C09}" srcOrd="5" destOrd="0" presId="urn:microsoft.com/office/officeart/2008/layout/VerticalCurvedList"/>
    <dgm:cxn modelId="{34EF70B1-1EF1-0B49-8272-2F7E69FAC736}" type="presParOf" srcId="{8B2D63FE-D09A-4171-BA70-3AED5A817AB4}" destId="{7E728806-DCC5-4165-B30F-298730B53F4D}" srcOrd="6" destOrd="0" presId="urn:microsoft.com/office/officeart/2008/layout/VerticalCurvedList"/>
    <dgm:cxn modelId="{F648FB0F-3B85-1C4E-A3E6-4310081E82FC}" type="presParOf" srcId="{7E728806-DCC5-4165-B30F-298730B53F4D}" destId="{5B94E5DD-3698-49CF-B960-BB5E98C6772C}" srcOrd="0" destOrd="0" presId="urn:microsoft.com/office/officeart/2008/layout/VerticalCurvedList"/>
    <dgm:cxn modelId="{5AFD9C4E-4908-0543-BE05-07015CDBF70B}" type="presParOf" srcId="{8B2D63FE-D09A-4171-BA70-3AED5A817AB4}" destId="{8D49BA11-6BF2-43FA-83B1-682A55E680D8}" srcOrd="7" destOrd="0" presId="urn:microsoft.com/office/officeart/2008/layout/VerticalCurvedList"/>
    <dgm:cxn modelId="{B45EEF94-AB8D-9541-B501-638FDA81DF4D}" type="presParOf" srcId="{8B2D63FE-D09A-4171-BA70-3AED5A817AB4}" destId="{90B3758B-29F4-4AEC-88F1-46919114766D}" srcOrd="8" destOrd="0" presId="urn:microsoft.com/office/officeart/2008/layout/VerticalCurvedList"/>
    <dgm:cxn modelId="{AF7397F5-9A30-824C-BA2A-26F39667A08E}" type="presParOf" srcId="{90B3758B-29F4-4AEC-88F1-46919114766D}" destId="{D44004FA-290C-4C18-A6E2-5BDE51DE701B}"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FF991B6-6B3C-A44A-8155-628E7B927485}" type="doc">
      <dgm:prSet loTypeId="urn:microsoft.com/office/officeart/2008/layout/LinedList" loCatId="" qsTypeId="urn:microsoft.com/office/officeart/2005/8/quickstyle/simple4" qsCatId="simple" csTypeId="urn:microsoft.com/office/officeart/2005/8/colors/accent1_2" csCatId="accent1" phldr="1"/>
      <dgm:spPr/>
      <dgm:t>
        <a:bodyPr/>
        <a:lstStyle/>
        <a:p>
          <a:endParaRPr lang="en-US"/>
        </a:p>
      </dgm:t>
    </dgm:pt>
    <dgm:pt modelId="{AE7A1412-3AA4-4D4D-A964-6DC5D9FB7174}">
      <dgm:prSet phldrT="[Text]" custT="1"/>
      <dgm:spPr/>
      <dgm:t>
        <a:bodyPr/>
        <a:lstStyle/>
        <a:p>
          <a:r>
            <a:rPr lang="en-US" sz="1250" dirty="0">
              <a:latin typeface="Century Gothic" charset="0"/>
              <a:ea typeface="Century Gothic" charset="0"/>
              <a:cs typeface="Century Gothic" charset="0"/>
            </a:rPr>
            <a:t>2013: Rockwell began to outgrow capacity</a:t>
          </a:r>
        </a:p>
      </dgm:t>
    </dgm:pt>
    <dgm:pt modelId="{BCEC2127-F7D0-1544-AD7C-7E989310EBAB}" type="parTrans" cxnId="{BA8C3796-21C1-6447-81B0-C137938BB2BF}">
      <dgm:prSet/>
      <dgm:spPr/>
      <dgm:t>
        <a:bodyPr/>
        <a:lstStyle/>
        <a:p>
          <a:endParaRPr lang="en-US" sz="1250">
            <a:latin typeface="Century Gothic" charset="0"/>
            <a:ea typeface="Century Gothic" charset="0"/>
            <a:cs typeface="Century Gothic" charset="0"/>
          </a:endParaRPr>
        </a:p>
      </dgm:t>
    </dgm:pt>
    <dgm:pt modelId="{A8C5770B-7DE6-6A43-9EF3-C5A665B911B6}" type="sibTrans" cxnId="{BA8C3796-21C1-6447-81B0-C137938BB2BF}">
      <dgm:prSet/>
      <dgm:spPr/>
      <dgm:t>
        <a:bodyPr/>
        <a:lstStyle/>
        <a:p>
          <a:endParaRPr lang="en-US" sz="1250">
            <a:latin typeface="Century Gothic" charset="0"/>
            <a:ea typeface="Century Gothic" charset="0"/>
            <a:cs typeface="Century Gothic" charset="0"/>
          </a:endParaRPr>
        </a:p>
      </dgm:t>
    </dgm:pt>
    <dgm:pt modelId="{A0447D9B-3180-5243-9945-2D1C24B26C8F}">
      <dgm:prSet phldrT="[Text]" custT="1"/>
      <dgm:spPr/>
      <dgm:t>
        <a:bodyPr/>
        <a:lstStyle/>
        <a:p>
          <a:r>
            <a:rPr lang="en-US" sz="1250" dirty="0">
              <a:latin typeface="Century Gothic" charset="0"/>
              <a:ea typeface="Century Gothic" charset="0"/>
              <a:cs typeface="Century Gothic" charset="0"/>
            </a:rPr>
            <a:t>Used Microsoft Azure to manage large data sets</a:t>
          </a:r>
        </a:p>
      </dgm:t>
    </dgm:pt>
    <dgm:pt modelId="{423B2DCB-23B2-B04E-B134-4218A186823F}" type="parTrans" cxnId="{609167C6-D5BA-3441-A55B-ED8B740D4A88}">
      <dgm:prSet/>
      <dgm:spPr/>
      <dgm:t>
        <a:bodyPr/>
        <a:lstStyle/>
        <a:p>
          <a:endParaRPr lang="en-US" sz="1250">
            <a:latin typeface="Century Gothic" charset="0"/>
            <a:ea typeface="Century Gothic" charset="0"/>
            <a:cs typeface="Century Gothic" charset="0"/>
          </a:endParaRPr>
        </a:p>
      </dgm:t>
    </dgm:pt>
    <dgm:pt modelId="{F81EEEB2-CD6D-DC40-982E-E280E3115045}" type="sibTrans" cxnId="{609167C6-D5BA-3441-A55B-ED8B740D4A88}">
      <dgm:prSet/>
      <dgm:spPr/>
      <dgm:t>
        <a:bodyPr/>
        <a:lstStyle/>
        <a:p>
          <a:endParaRPr lang="en-US" sz="1250">
            <a:latin typeface="Century Gothic" charset="0"/>
            <a:ea typeface="Century Gothic" charset="0"/>
            <a:cs typeface="Century Gothic" charset="0"/>
          </a:endParaRPr>
        </a:p>
      </dgm:t>
    </dgm:pt>
    <dgm:pt modelId="{A20DE2F9-71E7-C444-B8C2-7F67FEE74B7E}">
      <dgm:prSet phldrT="[Text]" custT="1"/>
      <dgm:spPr/>
      <dgm:t>
        <a:bodyPr/>
        <a:lstStyle/>
        <a:p>
          <a:r>
            <a:rPr lang="en-US" sz="1250" dirty="0">
              <a:latin typeface="Century Gothic" charset="0"/>
              <a:ea typeface="Century Gothic" charset="0"/>
              <a:cs typeface="Century Gothic" charset="0"/>
            </a:rPr>
            <a:t>Data processed ahead of customer demand instead of on-demand </a:t>
          </a:r>
          <a:r>
            <a:rPr lang="en-US" sz="1250" dirty="0">
              <a:latin typeface="Century Gothic" charset="0"/>
              <a:ea typeface="Century Gothic" charset="0"/>
              <a:cs typeface="Century Gothic" charset="0"/>
              <a:sym typeface="Wingdings"/>
            </a:rPr>
            <a:t> cut costs by 90%</a:t>
          </a:r>
          <a:endParaRPr lang="en-US" sz="1250" dirty="0">
            <a:latin typeface="Century Gothic" charset="0"/>
            <a:ea typeface="Century Gothic" charset="0"/>
            <a:cs typeface="Century Gothic" charset="0"/>
          </a:endParaRPr>
        </a:p>
      </dgm:t>
    </dgm:pt>
    <dgm:pt modelId="{9CDD623B-C9A9-A04A-885B-D8F57D64EE63}" type="parTrans" cxnId="{17E05770-D9DD-E647-A1CD-85A5F0FFA9B8}">
      <dgm:prSet/>
      <dgm:spPr/>
      <dgm:t>
        <a:bodyPr/>
        <a:lstStyle/>
        <a:p>
          <a:endParaRPr lang="en-US" sz="1250">
            <a:latin typeface="Century Gothic" charset="0"/>
            <a:ea typeface="Century Gothic" charset="0"/>
            <a:cs typeface="Century Gothic" charset="0"/>
          </a:endParaRPr>
        </a:p>
      </dgm:t>
    </dgm:pt>
    <dgm:pt modelId="{4F7861FC-137B-FB4D-B8E1-59F1883D10D9}" type="sibTrans" cxnId="{17E05770-D9DD-E647-A1CD-85A5F0FFA9B8}">
      <dgm:prSet/>
      <dgm:spPr/>
      <dgm:t>
        <a:bodyPr/>
        <a:lstStyle/>
        <a:p>
          <a:endParaRPr lang="en-US" sz="1250">
            <a:latin typeface="Century Gothic" charset="0"/>
            <a:ea typeface="Century Gothic" charset="0"/>
            <a:cs typeface="Century Gothic" charset="0"/>
          </a:endParaRPr>
        </a:p>
      </dgm:t>
    </dgm:pt>
    <dgm:pt modelId="{7C469B51-99A9-7049-8E43-E46690D1DA4A}">
      <dgm:prSet custT="1"/>
      <dgm:spPr/>
      <dgm:t>
        <a:bodyPr/>
        <a:lstStyle/>
        <a:p>
          <a:r>
            <a:rPr lang="en-US" sz="1250" dirty="0">
              <a:latin typeface="Century Gothic" charset="0"/>
              <a:ea typeface="Century Gothic" charset="0"/>
              <a:cs typeface="Century Gothic" charset="0"/>
            </a:rPr>
            <a:t>Complex data orchestration with less programming </a:t>
          </a:r>
          <a:r>
            <a:rPr lang="en-US" sz="1250" dirty="0">
              <a:latin typeface="Century Gothic" charset="0"/>
              <a:ea typeface="Century Gothic" charset="0"/>
              <a:cs typeface="Century Gothic" charset="0"/>
              <a:sym typeface="Wingdings"/>
            </a:rPr>
            <a:t> cut development time by 80%</a:t>
          </a:r>
          <a:r>
            <a:rPr lang="en-US" sz="1250" dirty="0">
              <a:latin typeface="Century Gothic" charset="0"/>
              <a:ea typeface="Century Gothic" charset="0"/>
              <a:cs typeface="Century Gothic" charset="0"/>
            </a:rPr>
            <a:t> </a:t>
          </a:r>
        </a:p>
      </dgm:t>
    </dgm:pt>
    <dgm:pt modelId="{F858203A-21D8-A74D-B2EC-AE7653B38366}" type="parTrans" cxnId="{C8A6ABFE-D8FD-5C41-A921-054DEC861A2B}">
      <dgm:prSet/>
      <dgm:spPr/>
      <dgm:t>
        <a:bodyPr/>
        <a:lstStyle/>
        <a:p>
          <a:endParaRPr lang="en-US" sz="1250">
            <a:latin typeface="Century Gothic" charset="0"/>
            <a:ea typeface="Century Gothic" charset="0"/>
            <a:cs typeface="Century Gothic" charset="0"/>
          </a:endParaRPr>
        </a:p>
      </dgm:t>
    </dgm:pt>
    <dgm:pt modelId="{285F66A7-0BBF-4040-9DDE-B7846EE79FD5}" type="sibTrans" cxnId="{C8A6ABFE-D8FD-5C41-A921-054DEC861A2B}">
      <dgm:prSet/>
      <dgm:spPr/>
      <dgm:t>
        <a:bodyPr/>
        <a:lstStyle/>
        <a:p>
          <a:endParaRPr lang="en-US" sz="1250">
            <a:latin typeface="Century Gothic" charset="0"/>
            <a:ea typeface="Century Gothic" charset="0"/>
            <a:cs typeface="Century Gothic" charset="0"/>
          </a:endParaRPr>
        </a:p>
      </dgm:t>
    </dgm:pt>
    <dgm:pt modelId="{7957DE66-8572-8347-9FF6-AC5E47DF2AC0}" type="pres">
      <dgm:prSet presAssocID="{9FF991B6-6B3C-A44A-8155-628E7B927485}" presName="vert0" presStyleCnt="0">
        <dgm:presLayoutVars>
          <dgm:dir/>
          <dgm:animOne val="branch"/>
          <dgm:animLvl val="lvl"/>
        </dgm:presLayoutVars>
      </dgm:prSet>
      <dgm:spPr/>
    </dgm:pt>
    <dgm:pt modelId="{D1BA2092-C715-614E-BB78-1FABE48E031B}" type="pres">
      <dgm:prSet presAssocID="{AE7A1412-3AA4-4D4D-A964-6DC5D9FB7174}" presName="thickLine" presStyleLbl="alignNode1" presStyleIdx="0" presStyleCnt="4" custLinFactNeighborY="-1706"/>
      <dgm:spPr/>
    </dgm:pt>
    <dgm:pt modelId="{FE5ECF5F-7BE8-FC4B-979C-B4C3B2A37D3B}" type="pres">
      <dgm:prSet presAssocID="{AE7A1412-3AA4-4D4D-A964-6DC5D9FB7174}" presName="horz1" presStyleCnt="0"/>
      <dgm:spPr/>
    </dgm:pt>
    <dgm:pt modelId="{BAC7C7E8-E863-2B43-9680-AF35EABB8B1B}" type="pres">
      <dgm:prSet presAssocID="{AE7A1412-3AA4-4D4D-A964-6DC5D9FB7174}" presName="tx1" presStyleLbl="revTx" presStyleIdx="0" presStyleCnt="4"/>
      <dgm:spPr/>
    </dgm:pt>
    <dgm:pt modelId="{1E552E15-B957-694B-9B0C-A6358DB12223}" type="pres">
      <dgm:prSet presAssocID="{AE7A1412-3AA4-4D4D-A964-6DC5D9FB7174}" presName="vert1" presStyleCnt="0"/>
      <dgm:spPr/>
    </dgm:pt>
    <dgm:pt modelId="{FD586D93-9145-2746-9A5C-2AFBF495588D}" type="pres">
      <dgm:prSet presAssocID="{A0447D9B-3180-5243-9945-2D1C24B26C8F}" presName="thickLine" presStyleLbl="alignNode1" presStyleIdx="1" presStyleCnt="4"/>
      <dgm:spPr/>
    </dgm:pt>
    <dgm:pt modelId="{1CCC9D46-8E69-0442-8817-7CCBC85899C2}" type="pres">
      <dgm:prSet presAssocID="{A0447D9B-3180-5243-9945-2D1C24B26C8F}" presName="horz1" presStyleCnt="0"/>
      <dgm:spPr/>
    </dgm:pt>
    <dgm:pt modelId="{CA3E9DEC-B945-3941-90A1-B46976F2E3DD}" type="pres">
      <dgm:prSet presAssocID="{A0447D9B-3180-5243-9945-2D1C24B26C8F}" presName="tx1" presStyleLbl="revTx" presStyleIdx="1" presStyleCnt="4"/>
      <dgm:spPr/>
    </dgm:pt>
    <dgm:pt modelId="{CB91DE10-9BF3-864A-BB33-24AA545EDA1C}" type="pres">
      <dgm:prSet presAssocID="{A0447D9B-3180-5243-9945-2D1C24B26C8F}" presName="vert1" presStyleCnt="0"/>
      <dgm:spPr/>
    </dgm:pt>
    <dgm:pt modelId="{DE265CEA-44F9-F840-9672-08268A6823B1}" type="pres">
      <dgm:prSet presAssocID="{7C469B51-99A9-7049-8E43-E46690D1DA4A}" presName="thickLine" presStyleLbl="alignNode1" presStyleIdx="2" presStyleCnt="4"/>
      <dgm:spPr/>
    </dgm:pt>
    <dgm:pt modelId="{C30EAF83-94DA-4C43-AC12-CA33D7701C60}" type="pres">
      <dgm:prSet presAssocID="{7C469B51-99A9-7049-8E43-E46690D1DA4A}" presName="horz1" presStyleCnt="0"/>
      <dgm:spPr/>
    </dgm:pt>
    <dgm:pt modelId="{E854FB1D-6470-0447-B95E-4C4EEED425A6}" type="pres">
      <dgm:prSet presAssocID="{7C469B51-99A9-7049-8E43-E46690D1DA4A}" presName="tx1" presStyleLbl="revTx" presStyleIdx="2" presStyleCnt="4"/>
      <dgm:spPr/>
    </dgm:pt>
    <dgm:pt modelId="{DBCA198A-3FE1-7D4F-9EEC-461702F1F425}" type="pres">
      <dgm:prSet presAssocID="{7C469B51-99A9-7049-8E43-E46690D1DA4A}" presName="vert1" presStyleCnt="0"/>
      <dgm:spPr/>
    </dgm:pt>
    <dgm:pt modelId="{F986AA15-D112-B64D-AB0D-39373671CB33}" type="pres">
      <dgm:prSet presAssocID="{A20DE2F9-71E7-C444-B8C2-7F67FEE74B7E}" presName="thickLine" presStyleLbl="alignNode1" presStyleIdx="3" presStyleCnt="4"/>
      <dgm:spPr/>
    </dgm:pt>
    <dgm:pt modelId="{15FE9062-04E8-DE4E-8916-8684BC5CA551}" type="pres">
      <dgm:prSet presAssocID="{A20DE2F9-71E7-C444-B8C2-7F67FEE74B7E}" presName="horz1" presStyleCnt="0"/>
      <dgm:spPr/>
    </dgm:pt>
    <dgm:pt modelId="{3AB6D600-6738-E843-9105-D728209922E4}" type="pres">
      <dgm:prSet presAssocID="{A20DE2F9-71E7-C444-B8C2-7F67FEE74B7E}" presName="tx1" presStyleLbl="revTx" presStyleIdx="3" presStyleCnt="4"/>
      <dgm:spPr/>
    </dgm:pt>
    <dgm:pt modelId="{33B8CD89-BBEA-E842-9B6C-A681CCAE6782}" type="pres">
      <dgm:prSet presAssocID="{A20DE2F9-71E7-C444-B8C2-7F67FEE74B7E}" presName="vert1" presStyleCnt="0"/>
      <dgm:spPr/>
    </dgm:pt>
  </dgm:ptLst>
  <dgm:cxnLst>
    <dgm:cxn modelId="{B2208621-C99B-604A-909E-461BB7B8B75B}" type="presOf" srcId="{AE7A1412-3AA4-4D4D-A964-6DC5D9FB7174}" destId="{BAC7C7E8-E863-2B43-9680-AF35EABB8B1B}" srcOrd="0" destOrd="0" presId="urn:microsoft.com/office/officeart/2008/layout/LinedList"/>
    <dgm:cxn modelId="{CEDE3145-7728-8D4E-AC00-3357320675AB}" type="presOf" srcId="{A20DE2F9-71E7-C444-B8C2-7F67FEE74B7E}" destId="{3AB6D600-6738-E843-9105-D728209922E4}" srcOrd="0" destOrd="0" presId="urn:microsoft.com/office/officeart/2008/layout/LinedList"/>
    <dgm:cxn modelId="{70CEFE46-446E-E444-8182-B4322643E477}" type="presOf" srcId="{7C469B51-99A9-7049-8E43-E46690D1DA4A}" destId="{E854FB1D-6470-0447-B95E-4C4EEED425A6}" srcOrd="0" destOrd="0" presId="urn:microsoft.com/office/officeart/2008/layout/LinedList"/>
    <dgm:cxn modelId="{17E05770-D9DD-E647-A1CD-85A5F0FFA9B8}" srcId="{9FF991B6-6B3C-A44A-8155-628E7B927485}" destId="{A20DE2F9-71E7-C444-B8C2-7F67FEE74B7E}" srcOrd="3" destOrd="0" parTransId="{9CDD623B-C9A9-A04A-885B-D8F57D64EE63}" sibTransId="{4F7861FC-137B-FB4D-B8E1-59F1883D10D9}"/>
    <dgm:cxn modelId="{BA8C3796-21C1-6447-81B0-C137938BB2BF}" srcId="{9FF991B6-6B3C-A44A-8155-628E7B927485}" destId="{AE7A1412-3AA4-4D4D-A964-6DC5D9FB7174}" srcOrd="0" destOrd="0" parTransId="{BCEC2127-F7D0-1544-AD7C-7E989310EBAB}" sibTransId="{A8C5770B-7DE6-6A43-9EF3-C5A665B911B6}"/>
    <dgm:cxn modelId="{61C029BB-8370-CE49-AD17-9206D61FEC4B}" type="presOf" srcId="{9FF991B6-6B3C-A44A-8155-628E7B927485}" destId="{7957DE66-8572-8347-9FF6-AC5E47DF2AC0}" srcOrd="0" destOrd="0" presId="urn:microsoft.com/office/officeart/2008/layout/LinedList"/>
    <dgm:cxn modelId="{609167C6-D5BA-3441-A55B-ED8B740D4A88}" srcId="{9FF991B6-6B3C-A44A-8155-628E7B927485}" destId="{A0447D9B-3180-5243-9945-2D1C24B26C8F}" srcOrd="1" destOrd="0" parTransId="{423B2DCB-23B2-B04E-B134-4218A186823F}" sibTransId="{F81EEEB2-CD6D-DC40-982E-E280E3115045}"/>
    <dgm:cxn modelId="{42A289D5-E692-1F45-8571-F5CBDE5FAAA9}" type="presOf" srcId="{A0447D9B-3180-5243-9945-2D1C24B26C8F}" destId="{CA3E9DEC-B945-3941-90A1-B46976F2E3DD}" srcOrd="0" destOrd="0" presId="urn:microsoft.com/office/officeart/2008/layout/LinedList"/>
    <dgm:cxn modelId="{C8A6ABFE-D8FD-5C41-A921-054DEC861A2B}" srcId="{9FF991B6-6B3C-A44A-8155-628E7B927485}" destId="{7C469B51-99A9-7049-8E43-E46690D1DA4A}" srcOrd="2" destOrd="0" parTransId="{F858203A-21D8-A74D-B2EC-AE7653B38366}" sibTransId="{285F66A7-0BBF-4040-9DDE-B7846EE79FD5}"/>
    <dgm:cxn modelId="{129CAC93-F18C-1640-BFF8-E66749CA933A}" type="presParOf" srcId="{7957DE66-8572-8347-9FF6-AC5E47DF2AC0}" destId="{D1BA2092-C715-614E-BB78-1FABE48E031B}" srcOrd="0" destOrd="0" presId="urn:microsoft.com/office/officeart/2008/layout/LinedList"/>
    <dgm:cxn modelId="{088EDE2B-CCA1-7D49-B14D-397A70160C67}" type="presParOf" srcId="{7957DE66-8572-8347-9FF6-AC5E47DF2AC0}" destId="{FE5ECF5F-7BE8-FC4B-979C-B4C3B2A37D3B}" srcOrd="1" destOrd="0" presId="urn:microsoft.com/office/officeart/2008/layout/LinedList"/>
    <dgm:cxn modelId="{C68C3EB7-108C-2341-8A9E-E9A433B5C518}" type="presParOf" srcId="{FE5ECF5F-7BE8-FC4B-979C-B4C3B2A37D3B}" destId="{BAC7C7E8-E863-2B43-9680-AF35EABB8B1B}" srcOrd="0" destOrd="0" presId="urn:microsoft.com/office/officeart/2008/layout/LinedList"/>
    <dgm:cxn modelId="{8DA024FD-2477-964B-9B29-76517E270978}" type="presParOf" srcId="{FE5ECF5F-7BE8-FC4B-979C-B4C3B2A37D3B}" destId="{1E552E15-B957-694B-9B0C-A6358DB12223}" srcOrd="1" destOrd="0" presId="urn:microsoft.com/office/officeart/2008/layout/LinedList"/>
    <dgm:cxn modelId="{71383AF7-D7C7-3949-AC7F-4DCC46E7837B}" type="presParOf" srcId="{7957DE66-8572-8347-9FF6-AC5E47DF2AC0}" destId="{FD586D93-9145-2746-9A5C-2AFBF495588D}" srcOrd="2" destOrd="0" presId="urn:microsoft.com/office/officeart/2008/layout/LinedList"/>
    <dgm:cxn modelId="{6DE95F6B-986B-254A-87A6-065BF816A88A}" type="presParOf" srcId="{7957DE66-8572-8347-9FF6-AC5E47DF2AC0}" destId="{1CCC9D46-8E69-0442-8817-7CCBC85899C2}" srcOrd="3" destOrd="0" presId="urn:microsoft.com/office/officeart/2008/layout/LinedList"/>
    <dgm:cxn modelId="{730089C7-F454-1047-B970-B6BCA8A52087}" type="presParOf" srcId="{1CCC9D46-8E69-0442-8817-7CCBC85899C2}" destId="{CA3E9DEC-B945-3941-90A1-B46976F2E3DD}" srcOrd="0" destOrd="0" presId="urn:microsoft.com/office/officeart/2008/layout/LinedList"/>
    <dgm:cxn modelId="{0063D2AE-5002-0247-B924-240B5732F493}" type="presParOf" srcId="{1CCC9D46-8E69-0442-8817-7CCBC85899C2}" destId="{CB91DE10-9BF3-864A-BB33-24AA545EDA1C}" srcOrd="1" destOrd="0" presId="urn:microsoft.com/office/officeart/2008/layout/LinedList"/>
    <dgm:cxn modelId="{C2295D7F-D056-6044-82C4-6D61C3CDD277}" type="presParOf" srcId="{7957DE66-8572-8347-9FF6-AC5E47DF2AC0}" destId="{DE265CEA-44F9-F840-9672-08268A6823B1}" srcOrd="4" destOrd="0" presId="urn:microsoft.com/office/officeart/2008/layout/LinedList"/>
    <dgm:cxn modelId="{D442B1B0-FA0A-E24C-9EDA-14CF0CC9AB84}" type="presParOf" srcId="{7957DE66-8572-8347-9FF6-AC5E47DF2AC0}" destId="{C30EAF83-94DA-4C43-AC12-CA33D7701C60}" srcOrd="5" destOrd="0" presId="urn:microsoft.com/office/officeart/2008/layout/LinedList"/>
    <dgm:cxn modelId="{847F68DF-8E11-7D4E-89C7-7281BC693731}" type="presParOf" srcId="{C30EAF83-94DA-4C43-AC12-CA33D7701C60}" destId="{E854FB1D-6470-0447-B95E-4C4EEED425A6}" srcOrd="0" destOrd="0" presId="urn:microsoft.com/office/officeart/2008/layout/LinedList"/>
    <dgm:cxn modelId="{EC02C9F9-6369-F64A-8152-5382397C3D76}" type="presParOf" srcId="{C30EAF83-94DA-4C43-AC12-CA33D7701C60}" destId="{DBCA198A-3FE1-7D4F-9EEC-461702F1F425}" srcOrd="1" destOrd="0" presId="urn:microsoft.com/office/officeart/2008/layout/LinedList"/>
    <dgm:cxn modelId="{4AFA5EC2-A91B-374A-86CE-F990280C994D}" type="presParOf" srcId="{7957DE66-8572-8347-9FF6-AC5E47DF2AC0}" destId="{F986AA15-D112-B64D-AB0D-39373671CB33}" srcOrd="6" destOrd="0" presId="urn:microsoft.com/office/officeart/2008/layout/LinedList"/>
    <dgm:cxn modelId="{32201CF6-5D4A-4144-A4E5-2E6F7D930998}" type="presParOf" srcId="{7957DE66-8572-8347-9FF6-AC5E47DF2AC0}" destId="{15FE9062-04E8-DE4E-8916-8684BC5CA551}" srcOrd="7" destOrd="0" presId="urn:microsoft.com/office/officeart/2008/layout/LinedList"/>
    <dgm:cxn modelId="{F128F1BC-A402-AF4A-B6BF-918EE97B6C29}" type="presParOf" srcId="{15FE9062-04E8-DE4E-8916-8684BC5CA551}" destId="{3AB6D600-6738-E843-9105-D728209922E4}" srcOrd="0" destOrd="0" presId="urn:microsoft.com/office/officeart/2008/layout/LinedList"/>
    <dgm:cxn modelId="{9A31F013-7EB2-C642-8A7D-80834F22B739}" type="presParOf" srcId="{15FE9062-04E8-DE4E-8916-8684BC5CA551}" destId="{33B8CD89-BBEA-E842-9B6C-A681CCAE678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DC64D69-9612-3842-AB1B-937CA5328367}" type="doc">
      <dgm:prSet loTypeId="urn:microsoft.com/office/officeart/2005/8/layout/hChevron3" loCatId="" qsTypeId="urn:microsoft.com/office/officeart/2005/8/quickstyle/simple3" qsCatId="simple" csTypeId="urn:microsoft.com/office/officeart/2005/8/colors/accent1_1" csCatId="accent1" phldr="1"/>
      <dgm:spPr/>
      <dgm:t>
        <a:bodyPr/>
        <a:lstStyle/>
        <a:p>
          <a:endParaRPr lang="en-US"/>
        </a:p>
      </dgm:t>
    </dgm:pt>
    <dgm:pt modelId="{070B0D0A-F19A-924D-9959-82C0B3DAAAC2}">
      <dgm:prSet phldrT="[Text]" custT="1"/>
      <dgm:spPr/>
      <dgm:t>
        <a:bodyPr/>
        <a:lstStyle/>
        <a:p>
          <a:pPr>
            <a:lnSpc>
              <a:spcPct val="150000"/>
            </a:lnSpc>
          </a:pPr>
          <a:r>
            <a:rPr lang="en-US" sz="1400" i="1" u="none" dirty="0">
              <a:latin typeface="Century Gothic" charset="0"/>
              <a:ea typeface="Century Gothic" charset="0"/>
              <a:cs typeface="Century Gothic" charset="0"/>
            </a:rPr>
            <a:t>2009: Building</a:t>
          </a:r>
        </a:p>
      </dgm:t>
    </dgm:pt>
    <dgm:pt modelId="{B355C579-31CB-C545-903A-4E7F607CF3B0}" type="parTrans" cxnId="{8B65F409-2AEC-DF49-AF42-517FD8900429}">
      <dgm:prSet/>
      <dgm:spPr/>
      <dgm:t>
        <a:bodyPr/>
        <a:lstStyle/>
        <a:p>
          <a:endParaRPr lang="en-US">
            <a:latin typeface="Century Gothic" charset="0"/>
            <a:ea typeface="Century Gothic" charset="0"/>
            <a:cs typeface="Century Gothic" charset="0"/>
          </a:endParaRPr>
        </a:p>
      </dgm:t>
    </dgm:pt>
    <dgm:pt modelId="{2C5E9FBA-AEA2-DE42-B7E3-45F382C5234E}" type="sibTrans" cxnId="{8B65F409-2AEC-DF49-AF42-517FD8900429}">
      <dgm:prSet/>
      <dgm:spPr/>
      <dgm:t>
        <a:bodyPr/>
        <a:lstStyle/>
        <a:p>
          <a:endParaRPr lang="en-US">
            <a:latin typeface="Century Gothic" charset="0"/>
            <a:ea typeface="Century Gothic" charset="0"/>
            <a:cs typeface="Century Gothic" charset="0"/>
          </a:endParaRPr>
        </a:p>
      </dgm:t>
    </dgm:pt>
    <dgm:pt modelId="{49FAE1D1-F5C4-834C-B45D-D2296380D0EE}">
      <dgm:prSet phldrT="[Text]" custT="1"/>
      <dgm:spPr/>
      <dgm:t>
        <a:bodyPr/>
        <a:lstStyle/>
        <a:p>
          <a:pPr>
            <a:lnSpc>
              <a:spcPct val="150000"/>
            </a:lnSpc>
          </a:pPr>
          <a:r>
            <a:rPr lang="en-US" sz="1400" i="1" u="none" dirty="0">
              <a:latin typeface="Century Gothic" charset="0"/>
              <a:ea typeface="Century Gothic" charset="0"/>
              <a:cs typeface="Century Gothic" charset="0"/>
            </a:rPr>
            <a:t>2015: Initial Release</a:t>
          </a:r>
        </a:p>
      </dgm:t>
    </dgm:pt>
    <dgm:pt modelId="{9D3898A3-549A-BB42-90AC-F95C5B3C3E75}" type="parTrans" cxnId="{D8DFB605-DADC-A24F-B5CB-D2B3BB47DC02}">
      <dgm:prSet/>
      <dgm:spPr/>
      <dgm:t>
        <a:bodyPr/>
        <a:lstStyle/>
        <a:p>
          <a:endParaRPr lang="en-US">
            <a:latin typeface="Century Gothic" charset="0"/>
            <a:ea typeface="Century Gothic" charset="0"/>
            <a:cs typeface="Century Gothic" charset="0"/>
          </a:endParaRPr>
        </a:p>
      </dgm:t>
    </dgm:pt>
    <dgm:pt modelId="{FAF32CD5-F393-1840-8EB3-EEF5EFF569F4}" type="sibTrans" cxnId="{D8DFB605-DADC-A24F-B5CB-D2B3BB47DC02}">
      <dgm:prSet/>
      <dgm:spPr/>
      <dgm:t>
        <a:bodyPr/>
        <a:lstStyle/>
        <a:p>
          <a:endParaRPr lang="en-US">
            <a:latin typeface="Century Gothic" charset="0"/>
            <a:ea typeface="Century Gothic" charset="0"/>
            <a:cs typeface="Century Gothic" charset="0"/>
          </a:endParaRPr>
        </a:p>
      </dgm:t>
    </dgm:pt>
    <dgm:pt modelId="{56DA2F49-003C-D04C-B112-3D0947A9E32E}">
      <dgm:prSet phldrT="[Text]" custT="1"/>
      <dgm:spPr/>
      <dgm:t>
        <a:bodyPr/>
        <a:lstStyle/>
        <a:p>
          <a:pPr>
            <a:lnSpc>
              <a:spcPct val="150000"/>
            </a:lnSpc>
          </a:pPr>
          <a:r>
            <a:rPr lang="en-US" sz="1400" i="1" u="none" dirty="0">
              <a:latin typeface="Century Gothic" charset="0"/>
              <a:ea typeface="Century Gothic" charset="0"/>
              <a:cs typeface="Century Gothic" charset="0"/>
            </a:rPr>
            <a:t>2016: Implementation</a:t>
          </a:r>
        </a:p>
      </dgm:t>
    </dgm:pt>
    <dgm:pt modelId="{C511EF9A-EEAB-5749-9275-11988949B863}" type="parTrans" cxnId="{3309EAF4-8411-5F4A-962F-885956A86765}">
      <dgm:prSet/>
      <dgm:spPr/>
      <dgm:t>
        <a:bodyPr/>
        <a:lstStyle/>
        <a:p>
          <a:endParaRPr lang="en-US">
            <a:latin typeface="Century Gothic" charset="0"/>
            <a:ea typeface="Century Gothic" charset="0"/>
            <a:cs typeface="Century Gothic" charset="0"/>
          </a:endParaRPr>
        </a:p>
      </dgm:t>
    </dgm:pt>
    <dgm:pt modelId="{24099F9C-7B85-314C-99D3-783221824762}" type="sibTrans" cxnId="{3309EAF4-8411-5F4A-962F-885956A86765}">
      <dgm:prSet/>
      <dgm:spPr/>
      <dgm:t>
        <a:bodyPr/>
        <a:lstStyle/>
        <a:p>
          <a:endParaRPr lang="en-US">
            <a:latin typeface="Century Gothic" charset="0"/>
            <a:ea typeface="Century Gothic" charset="0"/>
            <a:cs typeface="Century Gothic" charset="0"/>
          </a:endParaRPr>
        </a:p>
      </dgm:t>
    </dgm:pt>
    <dgm:pt modelId="{D609CD18-5DF0-D34B-9E96-053CA97652E3}">
      <dgm:prSet phldrT="[Text]" custT="1"/>
      <dgm:spPr/>
      <dgm:t>
        <a:bodyPr/>
        <a:lstStyle/>
        <a:p>
          <a:pPr>
            <a:lnSpc>
              <a:spcPct val="90000"/>
            </a:lnSpc>
          </a:pPr>
          <a:r>
            <a:rPr lang="en-US" sz="1200" dirty="0">
              <a:latin typeface="Century Gothic" charset="0"/>
              <a:ea typeface="Century Gothic" charset="0"/>
              <a:cs typeface="Century Gothic" charset="0"/>
            </a:rPr>
            <a:t>Identified in the market</a:t>
          </a:r>
        </a:p>
      </dgm:t>
    </dgm:pt>
    <dgm:pt modelId="{5760BF45-8CDA-7C49-9847-0E3E1D54209D}" type="parTrans" cxnId="{C4075A85-D521-4849-8FAD-A0949D529F15}">
      <dgm:prSet/>
      <dgm:spPr/>
      <dgm:t>
        <a:bodyPr/>
        <a:lstStyle/>
        <a:p>
          <a:endParaRPr lang="en-US">
            <a:latin typeface="Century Gothic" charset="0"/>
            <a:ea typeface="Century Gothic" charset="0"/>
            <a:cs typeface="Century Gothic" charset="0"/>
          </a:endParaRPr>
        </a:p>
      </dgm:t>
    </dgm:pt>
    <dgm:pt modelId="{1B8AED1A-58F1-7D46-AFB3-AC375975C8E9}" type="sibTrans" cxnId="{C4075A85-D521-4849-8FAD-A0949D529F15}">
      <dgm:prSet/>
      <dgm:spPr/>
      <dgm:t>
        <a:bodyPr/>
        <a:lstStyle/>
        <a:p>
          <a:endParaRPr lang="en-US">
            <a:latin typeface="Century Gothic" charset="0"/>
            <a:ea typeface="Century Gothic" charset="0"/>
            <a:cs typeface="Century Gothic" charset="0"/>
          </a:endParaRPr>
        </a:p>
      </dgm:t>
    </dgm:pt>
    <dgm:pt modelId="{A4B6E74A-5CC7-0547-BA6C-2AE6AD89E97F}">
      <dgm:prSet phldrT="[Text]" custT="1"/>
      <dgm:spPr/>
      <dgm:t>
        <a:bodyPr/>
        <a:lstStyle/>
        <a:p>
          <a:pPr>
            <a:lnSpc>
              <a:spcPct val="90000"/>
            </a:lnSpc>
          </a:pPr>
          <a:r>
            <a:rPr lang="en-US" sz="1200" dirty="0">
              <a:latin typeface="Century Gothic" charset="0"/>
              <a:ea typeface="Century Gothic" charset="0"/>
              <a:cs typeface="Century Gothic" charset="0"/>
            </a:rPr>
            <a:t>Launch self driving car program in R&amp;D</a:t>
          </a:r>
          <a:endParaRPr lang="en-US" sz="2000" dirty="0">
            <a:latin typeface="Century Gothic" charset="0"/>
            <a:ea typeface="Century Gothic" charset="0"/>
            <a:cs typeface="Century Gothic" charset="0"/>
          </a:endParaRPr>
        </a:p>
      </dgm:t>
    </dgm:pt>
    <dgm:pt modelId="{C92E2F2F-420B-3441-BC61-279E3A99669F}" type="parTrans" cxnId="{4B71B919-BD61-5441-9323-863E01F7E39E}">
      <dgm:prSet/>
      <dgm:spPr/>
      <dgm:t>
        <a:bodyPr/>
        <a:lstStyle/>
        <a:p>
          <a:endParaRPr lang="en-US"/>
        </a:p>
      </dgm:t>
    </dgm:pt>
    <dgm:pt modelId="{C6B959EB-E86D-9949-893A-ED007AD1FA8D}" type="sibTrans" cxnId="{4B71B919-BD61-5441-9323-863E01F7E39E}">
      <dgm:prSet/>
      <dgm:spPr/>
      <dgm:t>
        <a:bodyPr/>
        <a:lstStyle/>
        <a:p>
          <a:endParaRPr lang="en-US"/>
        </a:p>
      </dgm:t>
    </dgm:pt>
    <dgm:pt modelId="{D77962F2-CEC6-2948-971F-309C088307ED}">
      <dgm:prSet phldrT="[Text]" custT="1"/>
      <dgm:spPr/>
      <dgm:t>
        <a:bodyPr/>
        <a:lstStyle/>
        <a:p>
          <a:pPr>
            <a:lnSpc>
              <a:spcPct val="90000"/>
            </a:lnSpc>
          </a:pPr>
          <a:r>
            <a:rPr lang="en-US" sz="1200" dirty="0">
              <a:latin typeface="Century Gothic" charset="0"/>
              <a:ea typeface="Century Gothic" charset="0"/>
              <a:cs typeface="Century Gothic" charset="0"/>
            </a:rPr>
            <a:t>First ground-up model with no brakes or wheel</a:t>
          </a:r>
        </a:p>
      </dgm:t>
    </dgm:pt>
    <dgm:pt modelId="{7525B451-0078-434F-8C61-6D58BC91EB60}" type="parTrans" cxnId="{D7CD4C81-2362-074F-B96E-F772FB1544FA}">
      <dgm:prSet/>
      <dgm:spPr/>
      <dgm:t>
        <a:bodyPr/>
        <a:lstStyle/>
        <a:p>
          <a:endParaRPr lang="en-US"/>
        </a:p>
      </dgm:t>
    </dgm:pt>
    <dgm:pt modelId="{A8318732-4C19-E449-8A6E-4D973535155F}" type="sibTrans" cxnId="{D7CD4C81-2362-074F-B96E-F772FB1544FA}">
      <dgm:prSet/>
      <dgm:spPr/>
      <dgm:t>
        <a:bodyPr/>
        <a:lstStyle/>
        <a:p>
          <a:endParaRPr lang="en-US"/>
        </a:p>
      </dgm:t>
    </dgm:pt>
    <dgm:pt modelId="{149D496C-BD0D-1F44-8BE6-2E850AAF0672}">
      <dgm:prSet phldrT="[Text]" custT="1"/>
      <dgm:spPr/>
      <dgm:t>
        <a:bodyPr/>
        <a:lstStyle/>
        <a:p>
          <a:pPr>
            <a:lnSpc>
              <a:spcPct val="90000"/>
            </a:lnSpc>
          </a:pPr>
          <a:r>
            <a:rPr lang="en-US" sz="1200" dirty="0">
              <a:latin typeface="Century Gothic" charset="0"/>
              <a:ea typeface="Century Gothic" charset="0"/>
              <a:cs typeface="Century Gothic" charset="0"/>
            </a:rPr>
            <a:t>Released first vehicle built in mass production with ‘fully-integrated hardware suit’</a:t>
          </a:r>
        </a:p>
      </dgm:t>
    </dgm:pt>
    <dgm:pt modelId="{C035DAE9-2D06-FF4F-9FFB-57EB0C6E4742}" type="parTrans" cxnId="{3234763A-5594-6F42-9702-E8D6062165DB}">
      <dgm:prSet/>
      <dgm:spPr/>
      <dgm:t>
        <a:bodyPr/>
        <a:lstStyle/>
        <a:p>
          <a:endParaRPr lang="en-US"/>
        </a:p>
      </dgm:t>
    </dgm:pt>
    <dgm:pt modelId="{C6822203-746E-5545-B879-CB0DE321435F}" type="sibTrans" cxnId="{3234763A-5594-6F42-9702-E8D6062165DB}">
      <dgm:prSet/>
      <dgm:spPr/>
      <dgm:t>
        <a:bodyPr/>
        <a:lstStyle/>
        <a:p>
          <a:endParaRPr lang="en-US"/>
        </a:p>
      </dgm:t>
    </dgm:pt>
    <dgm:pt modelId="{B71FAC61-5764-1C44-A3A4-3D6B44908CC6}">
      <dgm:prSet phldrT="[Text]" custT="1"/>
      <dgm:spPr/>
      <dgm:t>
        <a:bodyPr/>
        <a:lstStyle/>
        <a:p>
          <a:pPr>
            <a:lnSpc>
              <a:spcPct val="90000"/>
            </a:lnSpc>
          </a:pPr>
          <a:r>
            <a:rPr lang="en-US" sz="1200">
              <a:latin typeface="Century Gothic" charset="0"/>
              <a:ea typeface="Century Gothic" charset="0"/>
              <a:cs typeface="Century Gothic" charset="0"/>
            </a:rPr>
            <a:t>Became subsidiary </a:t>
          </a:r>
          <a:r>
            <a:rPr lang="en-US" sz="1200" dirty="0">
              <a:latin typeface="Century Gothic" charset="0"/>
              <a:ea typeface="Century Gothic" charset="0"/>
              <a:cs typeface="Century Gothic" charset="0"/>
            </a:rPr>
            <a:t>company</a:t>
          </a:r>
        </a:p>
      </dgm:t>
    </dgm:pt>
    <dgm:pt modelId="{5C7E28CB-3023-0E4D-91C9-D9C3991EC8B9}" type="parTrans" cxnId="{534E4569-8903-2E4C-ADDE-A2DDDF91747E}">
      <dgm:prSet/>
      <dgm:spPr/>
      <dgm:t>
        <a:bodyPr/>
        <a:lstStyle/>
        <a:p>
          <a:endParaRPr lang="en-US"/>
        </a:p>
      </dgm:t>
    </dgm:pt>
    <dgm:pt modelId="{3C6B4FA8-E569-7745-9924-4C3DA2B97296}" type="sibTrans" cxnId="{534E4569-8903-2E4C-ADDE-A2DDDF91747E}">
      <dgm:prSet/>
      <dgm:spPr/>
      <dgm:t>
        <a:bodyPr/>
        <a:lstStyle/>
        <a:p>
          <a:endParaRPr lang="en-US"/>
        </a:p>
      </dgm:t>
    </dgm:pt>
    <dgm:pt modelId="{7E3018E5-11A3-9245-A74B-BD284C20706B}" type="pres">
      <dgm:prSet presAssocID="{1DC64D69-9612-3842-AB1B-937CA5328367}" presName="Name0" presStyleCnt="0">
        <dgm:presLayoutVars>
          <dgm:dir/>
          <dgm:resizeHandles val="exact"/>
        </dgm:presLayoutVars>
      </dgm:prSet>
      <dgm:spPr/>
    </dgm:pt>
    <dgm:pt modelId="{B8744AF0-96ED-064A-971A-553A7AD61470}" type="pres">
      <dgm:prSet presAssocID="{070B0D0A-F19A-924D-9959-82C0B3DAAAC2}" presName="parAndChTx" presStyleLbl="node1" presStyleIdx="0" presStyleCnt="3" custLinFactNeighborY="-1050">
        <dgm:presLayoutVars>
          <dgm:bulletEnabled val="1"/>
        </dgm:presLayoutVars>
      </dgm:prSet>
      <dgm:spPr/>
    </dgm:pt>
    <dgm:pt modelId="{7E2A899D-DB25-224D-9330-D6E603B2B4EE}" type="pres">
      <dgm:prSet presAssocID="{2C5E9FBA-AEA2-DE42-B7E3-45F382C5234E}" presName="parAndChSpace" presStyleCnt="0"/>
      <dgm:spPr/>
    </dgm:pt>
    <dgm:pt modelId="{19D83047-7AFB-764E-9ADC-6A815F210096}" type="pres">
      <dgm:prSet presAssocID="{49FAE1D1-F5C4-834C-B45D-D2296380D0EE}" presName="parAndChTx" presStyleLbl="node1" presStyleIdx="1" presStyleCnt="3" custScaleX="100549" custLinFactNeighborY="1226">
        <dgm:presLayoutVars>
          <dgm:bulletEnabled val="1"/>
        </dgm:presLayoutVars>
      </dgm:prSet>
      <dgm:spPr/>
    </dgm:pt>
    <dgm:pt modelId="{4957AEA6-0DCC-F444-AC0B-60F9C72DB00E}" type="pres">
      <dgm:prSet presAssocID="{FAF32CD5-F393-1840-8EB3-EEF5EFF569F4}" presName="parAndChSpace" presStyleCnt="0"/>
      <dgm:spPr/>
    </dgm:pt>
    <dgm:pt modelId="{F70EC9A9-4089-B24C-8BAD-34F4A3552C03}" type="pres">
      <dgm:prSet presAssocID="{56DA2F49-003C-D04C-B112-3D0947A9E32E}" presName="parAndChTx" presStyleLbl="node1" presStyleIdx="2" presStyleCnt="3" custLinFactNeighborY="1226">
        <dgm:presLayoutVars>
          <dgm:bulletEnabled val="1"/>
        </dgm:presLayoutVars>
      </dgm:prSet>
      <dgm:spPr/>
    </dgm:pt>
  </dgm:ptLst>
  <dgm:cxnLst>
    <dgm:cxn modelId="{77134505-C435-EF4B-93CF-9DC4AC9A65A8}" type="presOf" srcId="{49FAE1D1-F5C4-834C-B45D-D2296380D0EE}" destId="{19D83047-7AFB-764E-9ADC-6A815F210096}" srcOrd="0" destOrd="0" presId="urn:microsoft.com/office/officeart/2005/8/layout/hChevron3"/>
    <dgm:cxn modelId="{D8DFB605-DADC-A24F-B5CB-D2B3BB47DC02}" srcId="{1DC64D69-9612-3842-AB1B-937CA5328367}" destId="{49FAE1D1-F5C4-834C-B45D-D2296380D0EE}" srcOrd="1" destOrd="0" parTransId="{9D3898A3-549A-BB42-90AC-F95C5B3C3E75}" sibTransId="{FAF32CD5-F393-1840-8EB3-EEF5EFF569F4}"/>
    <dgm:cxn modelId="{8B65F409-2AEC-DF49-AF42-517FD8900429}" srcId="{1DC64D69-9612-3842-AB1B-937CA5328367}" destId="{070B0D0A-F19A-924D-9959-82C0B3DAAAC2}" srcOrd="0" destOrd="0" parTransId="{B355C579-31CB-C545-903A-4E7F607CF3B0}" sibTransId="{2C5E9FBA-AEA2-DE42-B7E3-45F382C5234E}"/>
    <dgm:cxn modelId="{1E599A0A-204A-3A4C-A235-FECFD1545E07}" type="presOf" srcId="{A4B6E74A-5CC7-0547-BA6C-2AE6AD89E97F}" destId="{B8744AF0-96ED-064A-971A-553A7AD61470}" srcOrd="0" destOrd="1" presId="urn:microsoft.com/office/officeart/2005/8/layout/hChevron3"/>
    <dgm:cxn modelId="{4B71B919-BD61-5441-9323-863E01F7E39E}" srcId="{070B0D0A-F19A-924D-9959-82C0B3DAAAC2}" destId="{A4B6E74A-5CC7-0547-BA6C-2AE6AD89E97F}" srcOrd="0" destOrd="0" parTransId="{C92E2F2F-420B-3441-BC61-279E3A99669F}" sibTransId="{C6B959EB-E86D-9949-893A-ED007AD1FA8D}"/>
    <dgm:cxn modelId="{3234763A-5594-6F42-9702-E8D6062165DB}" srcId="{56DA2F49-003C-D04C-B112-3D0947A9E32E}" destId="{149D496C-BD0D-1F44-8BE6-2E850AAF0672}" srcOrd="1" destOrd="0" parTransId="{C035DAE9-2D06-FF4F-9FFB-57EB0C6E4742}" sibTransId="{C6822203-746E-5545-B879-CB0DE321435F}"/>
    <dgm:cxn modelId="{6B02FF3F-8181-CF42-BF18-5C29BAAAD8C0}" type="presOf" srcId="{149D496C-BD0D-1F44-8BE6-2E850AAF0672}" destId="{F70EC9A9-4089-B24C-8BAD-34F4A3552C03}" srcOrd="0" destOrd="2" presId="urn:microsoft.com/office/officeart/2005/8/layout/hChevron3"/>
    <dgm:cxn modelId="{534E4569-8903-2E4C-ADDE-A2DDDF91747E}" srcId="{56DA2F49-003C-D04C-B112-3D0947A9E32E}" destId="{B71FAC61-5764-1C44-A3A4-3D6B44908CC6}" srcOrd="0" destOrd="0" parTransId="{5C7E28CB-3023-0E4D-91C9-D9C3991EC8B9}" sibTransId="{3C6B4FA8-E569-7745-9924-4C3DA2B97296}"/>
    <dgm:cxn modelId="{54A09A4F-BF91-B440-9B1D-4719D489CF03}" type="presOf" srcId="{D609CD18-5DF0-D34B-9E96-053CA97652E3}" destId="{B8744AF0-96ED-064A-971A-553A7AD61470}" srcOrd="0" destOrd="2" presId="urn:microsoft.com/office/officeart/2005/8/layout/hChevron3"/>
    <dgm:cxn modelId="{0B007252-3020-F24E-AE2B-F4983396DADD}" type="presOf" srcId="{B71FAC61-5764-1C44-A3A4-3D6B44908CC6}" destId="{F70EC9A9-4089-B24C-8BAD-34F4A3552C03}" srcOrd="0" destOrd="1" presId="urn:microsoft.com/office/officeart/2005/8/layout/hChevron3"/>
    <dgm:cxn modelId="{D7CD4C81-2362-074F-B96E-F772FB1544FA}" srcId="{49FAE1D1-F5C4-834C-B45D-D2296380D0EE}" destId="{D77962F2-CEC6-2948-971F-309C088307ED}" srcOrd="0" destOrd="0" parTransId="{7525B451-0078-434F-8C61-6D58BC91EB60}" sibTransId="{A8318732-4C19-E449-8A6E-4D973535155F}"/>
    <dgm:cxn modelId="{C4075A85-D521-4849-8FAD-A0949D529F15}" srcId="{070B0D0A-F19A-924D-9959-82C0B3DAAAC2}" destId="{D609CD18-5DF0-D34B-9E96-053CA97652E3}" srcOrd="1" destOrd="0" parTransId="{5760BF45-8CDA-7C49-9847-0E3E1D54209D}" sibTransId="{1B8AED1A-58F1-7D46-AFB3-AC375975C8E9}"/>
    <dgm:cxn modelId="{41D3B49F-39E3-BD47-85C2-CF11B5D69BBE}" type="presOf" srcId="{D77962F2-CEC6-2948-971F-309C088307ED}" destId="{19D83047-7AFB-764E-9ADC-6A815F210096}" srcOrd="0" destOrd="1" presId="urn:microsoft.com/office/officeart/2005/8/layout/hChevron3"/>
    <dgm:cxn modelId="{007344B4-0414-8C46-8A53-1533C249B19D}" type="presOf" srcId="{56DA2F49-003C-D04C-B112-3D0947A9E32E}" destId="{F70EC9A9-4089-B24C-8BAD-34F4A3552C03}" srcOrd="0" destOrd="0" presId="urn:microsoft.com/office/officeart/2005/8/layout/hChevron3"/>
    <dgm:cxn modelId="{6C95CBD9-6AD7-2E4A-B663-51CDF69CD2D7}" type="presOf" srcId="{070B0D0A-F19A-924D-9959-82C0B3DAAAC2}" destId="{B8744AF0-96ED-064A-971A-553A7AD61470}" srcOrd="0" destOrd="0" presId="urn:microsoft.com/office/officeart/2005/8/layout/hChevron3"/>
    <dgm:cxn modelId="{C58A74EA-5B3D-C548-851C-485BEED8407F}" type="presOf" srcId="{1DC64D69-9612-3842-AB1B-937CA5328367}" destId="{7E3018E5-11A3-9245-A74B-BD284C20706B}" srcOrd="0" destOrd="0" presId="urn:microsoft.com/office/officeart/2005/8/layout/hChevron3"/>
    <dgm:cxn modelId="{3309EAF4-8411-5F4A-962F-885956A86765}" srcId="{1DC64D69-9612-3842-AB1B-937CA5328367}" destId="{56DA2F49-003C-D04C-B112-3D0947A9E32E}" srcOrd="2" destOrd="0" parTransId="{C511EF9A-EEAB-5749-9275-11988949B863}" sibTransId="{24099F9C-7B85-314C-99D3-783221824762}"/>
    <dgm:cxn modelId="{468E1C3E-7800-3242-B4D0-5CC63DE3AA95}" type="presParOf" srcId="{7E3018E5-11A3-9245-A74B-BD284C20706B}" destId="{B8744AF0-96ED-064A-971A-553A7AD61470}" srcOrd="0" destOrd="0" presId="urn:microsoft.com/office/officeart/2005/8/layout/hChevron3"/>
    <dgm:cxn modelId="{2AC4F654-6D68-AD45-9F8E-E4A7E9501E5C}" type="presParOf" srcId="{7E3018E5-11A3-9245-A74B-BD284C20706B}" destId="{7E2A899D-DB25-224D-9330-D6E603B2B4EE}" srcOrd="1" destOrd="0" presId="urn:microsoft.com/office/officeart/2005/8/layout/hChevron3"/>
    <dgm:cxn modelId="{112ED6DC-59BC-C543-A8F6-3D5DCEC8FD0D}" type="presParOf" srcId="{7E3018E5-11A3-9245-A74B-BD284C20706B}" destId="{19D83047-7AFB-764E-9ADC-6A815F210096}" srcOrd="2" destOrd="0" presId="urn:microsoft.com/office/officeart/2005/8/layout/hChevron3"/>
    <dgm:cxn modelId="{F96FD39F-55C5-DE44-984A-B35F69909EE2}" type="presParOf" srcId="{7E3018E5-11A3-9245-A74B-BD284C20706B}" destId="{4957AEA6-0DCC-F444-AC0B-60F9C72DB00E}" srcOrd="3" destOrd="0" presId="urn:microsoft.com/office/officeart/2005/8/layout/hChevron3"/>
    <dgm:cxn modelId="{F9BCB238-70B0-E34A-89C0-A546A9CF7072}" type="presParOf" srcId="{7E3018E5-11A3-9245-A74B-BD284C20706B}" destId="{F70EC9A9-4089-B24C-8BAD-34F4A3552C03}"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C4B7686E-C57E-405D-BE54-E83F36FD3507}"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8DF98ADC-73FE-43B4-A131-928B48DB8CA6}">
      <dgm:prSet phldrT="[Text]"/>
      <dgm:spPr/>
      <dgm:t>
        <a:bodyPr/>
        <a:lstStyle/>
        <a:p>
          <a:r>
            <a:rPr lang="en-US" dirty="0"/>
            <a:t>Research and Innovation Center opens in Palo Alto</a:t>
          </a:r>
        </a:p>
      </dgm:t>
    </dgm:pt>
    <dgm:pt modelId="{E5FF4DB4-F777-4574-B0D5-78E747E6A116}" type="parTrans" cxnId="{2DDC779B-4039-4668-A0C7-163F35417C08}">
      <dgm:prSet/>
      <dgm:spPr/>
      <dgm:t>
        <a:bodyPr/>
        <a:lstStyle/>
        <a:p>
          <a:endParaRPr lang="en-US"/>
        </a:p>
      </dgm:t>
    </dgm:pt>
    <dgm:pt modelId="{DD79563B-B931-4E2C-BCC8-364DDEF885CE}" type="sibTrans" cxnId="{2DDC779B-4039-4668-A0C7-163F35417C08}">
      <dgm:prSet/>
      <dgm:spPr/>
      <dgm:t>
        <a:bodyPr/>
        <a:lstStyle/>
        <a:p>
          <a:endParaRPr lang="en-US"/>
        </a:p>
      </dgm:t>
    </dgm:pt>
    <dgm:pt modelId="{C6A5300B-4B6A-401A-B306-762B1172B72D}">
      <dgm:prSet phldrT="[Text]"/>
      <dgm:spPr/>
      <dgm:t>
        <a:bodyPr/>
        <a:lstStyle/>
        <a:p>
          <a:r>
            <a:rPr lang="en-US" dirty="0"/>
            <a:t>40 start-ups in surrounding area </a:t>
          </a:r>
        </a:p>
      </dgm:t>
    </dgm:pt>
    <dgm:pt modelId="{951EED3C-41AA-47E6-9987-D9B7683AA13D}" type="parTrans" cxnId="{BD627E09-5C7B-408E-A9E0-58707D2B2BF8}">
      <dgm:prSet/>
      <dgm:spPr/>
      <dgm:t>
        <a:bodyPr/>
        <a:lstStyle/>
        <a:p>
          <a:endParaRPr lang="en-US"/>
        </a:p>
      </dgm:t>
    </dgm:pt>
    <dgm:pt modelId="{D757EBBF-5DE8-43BA-A141-FB73B41F3DCF}" type="sibTrans" cxnId="{BD627E09-5C7B-408E-A9E0-58707D2B2BF8}">
      <dgm:prSet/>
      <dgm:spPr/>
      <dgm:t>
        <a:bodyPr/>
        <a:lstStyle/>
        <a:p>
          <a:endParaRPr lang="en-US"/>
        </a:p>
      </dgm:t>
    </dgm:pt>
    <dgm:pt modelId="{0C6B6142-2AA0-4D0A-9C81-0B3CC020B783}">
      <dgm:prSet phldrT="[Text]"/>
      <dgm:spPr/>
      <dgm:t>
        <a:bodyPr/>
        <a:lstStyle/>
        <a:p>
          <a:r>
            <a:rPr lang="en-US" dirty="0"/>
            <a:t>260 researchers, engineers, and scientists </a:t>
          </a:r>
        </a:p>
      </dgm:t>
    </dgm:pt>
    <dgm:pt modelId="{840ABFFA-ECC4-4665-BAD0-3204CF78BC53}" type="parTrans" cxnId="{F16F9253-D65B-4E4E-9F13-898AB4CDD2A5}">
      <dgm:prSet/>
      <dgm:spPr/>
      <dgm:t>
        <a:bodyPr/>
        <a:lstStyle/>
        <a:p>
          <a:endParaRPr lang="en-US"/>
        </a:p>
      </dgm:t>
    </dgm:pt>
    <dgm:pt modelId="{27D648FD-D2E0-4964-B85C-52A75675982D}" type="sibTrans" cxnId="{F16F9253-D65B-4E4E-9F13-898AB4CDD2A5}">
      <dgm:prSet/>
      <dgm:spPr/>
      <dgm:t>
        <a:bodyPr/>
        <a:lstStyle/>
        <a:p>
          <a:endParaRPr lang="en-US"/>
        </a:p>
      </dgm:t>
    </dgm:pt>
    <dgm:pt modelId="{E5E8DCB7-D3C0-4688-A211-3BBD4F16D741}">
      <dgm:prSet phldrT="[Text]"/>
      <dgm:spPr/>
      <dgm:t>
        <a:bodyPr/>
        <a:lstStyle/>
        <a:p>
          <a:r>
            <a:rPr lang="en-US" dirty="0"/>
            <a:t>150,000 sq. ft. of work and lab space </a:t>
          </a:r>
        </a:p>
      </dgm:t>
    </dgm:pt>
    <dgm:pt modelId="{234FE6F4-93DD-4459-A969-FF7AA1956F13}" type="parTrans" cxnId="{C05DDFA6-C6E8-4A91-85A9-EDFD262D767E}">
      <dgm:prSet/>
      <dgm:spPr/>
      <dgm:t>
        <a:bodyPr/>
        <a:lstStyle/>
        <a:p>
          <a:endParaRPr lang="en-US"/>
        </a:p>
      </dgm:t>
    </dgm:pt>
    <dgm:pt modelId="{A17F01E4-71E5-4E41-941E-C56FA8D7AB6A}" type="sibTrans" cxnId="{C05DDFA6-C6E8-4A91-85A9-EDFD262D767E}">
      <dgm:prSet/>
      <dgm:spPr/>
      <dgm:t>
        <a:bodyPr/>
        <a:lstStyle/>
        <a:p>
          <a:endParaRPr lang="en-US"/>
        </a:p>
      </dgm:t>
    </dgm:pt>
    <dgm:pt modelId="{09961C74-F129-4F2B-9834-643B804ACB06}" type="pres">
      <dgm:prSet presAssocID="{C4B7686E-C57E-405D-BE54-E83F36FD3507}" presName="Name0" presStyleCnt="0">
        <dgm:presLayoutVars>
          <dgm:chPref val="3"/>
          <dgm:dir/>
          <dgm:animLvl val="lvl"/>
          <dgm:resizeHandles/>
        </dgm:presLayoutVars>
      </dgm:prSet>
      <dgm:spPr/>
    </dgm:pt>
    <dgm:pt modelId="{4CBE685E-CF7B-4A04-AB11-585CD051926D}" type="pres">
      <dgm:prSet presAssocID="{8DF98ADC-73FE-43B4-A131-928B48DB8CA6}" presName="horFlow" presStyleCnt="0"/>
      <dgm:spPr/>
    </dgm:pt>
    <dgm:pt modelId="{D8C17E97-278B-41BC-B572-BE234700287D}" type="pres">
      <dgm:prSet presAssocID="{8DF98ADC-73FE-43B4-A131-928B48DB8CA6}" presName="bigChev" presStyleLbl="node1" presStyleIdx="0" presStyleCnt="4"/>
      <dgm:spPr/>
    </dgm:pt>
    <dgm:pt modelId="{D898B564-6A89-4889-BA1C-6A3D9635989B}" type="pres">
      <dgm:prSet presAssocID="{8DF98ADC-73FE-43B4-A131-928B48DB8CA6}" presName="vSp" presStyleCnt="0"/>
      <dgm:spPr/>
    </dgm:pt>
    <dgm:pt modelId="{A20B9273-AA31-46B1-BCD1-286AFB010883}" type="pres">
      <dgm:prSet presAssocID="{E5E8DCB7-D3C0-4688-A211-3BBD4F16D741}" presName="horFlow" presStyleCnt="0"/>
      <dgm:spPr/>
    </dgm:pt>
    <dgm:pt modelId="{9E29563C-8FCB-4290-9FEB-43610AECBAE0}" type="pres">
      <dgm:prSet presAssocID="{E5E8DCB7-D3C0-4688-A211-3BBD4F16D741}" presName="bigChev" presStyleLbl="node1" presStyleIdx="1" presStyleCnt="4"/>
      <dgm:spPr/>
    </dgm:pt>
    <dgm:pt modelId="{799270A0-4C0E-4AE2-956E-222D7F87D8B2}" type="pres">
      <dgm:prSet presAssocID="{E5E8DCB7-D3C0-4688-A211-3BBD4F16D741}" presName="vSp" presStyleCnt="0"/>
      <dgm:spPr/>
    </dgm:pt>
    <dgm:pt modelId="{3E01174D-F980-4597-83BE-9ED6EE6C8617}" type="pres">
      <dgm:prSet presAssocID="{C6A5300B-4B6A-401A-B306-762B1172B72D}" presName="horFlow" presStyleCnt="0"/>
      <dgm:spPr/>
    </dgm:pt>
    <dgm:pt modelId="{2595C71F-074A-45CE-A8E3-8E84D7824397}" type="pres">
      <dgm:prSet presAssocID="{C6A5300B-4B6A-401A-B306-762B1172B72D}" presName="bigChev" presStyleLbl="node1" presStyleIdx="2" presStyleCnt="4" custLinFactY="17196" custLinFactNeighborX="302" custLinFactNeighborY="100000"/>
      <dgm:spPr/>
    </dgm:pt>
    <dgm:pt modelId="{A09FD85A-CBC0-45A1-9029-C9BFE6C36987}" type="pres">
      <dgm:prSet presAssocID="{C6A5300B-4B6A-401A-B306-762B1172B72D}" presName="vSp" presStyleCnt="0"/>
      <dgm:spPr/>
    </dgm:pt>
    <dgm:pt modelId="{4CC8DBA4-6215-4D1D-8657-E7C49F828AFA}" type="pres">
      <dgm:prSet presAssocID="{0C6B6142-2AA0-4D0A-9C81-0B3CC020B783}" presName="horFlow" presStyleCnt="0"/>
      <dgm:spPr/>
    </dgm:pt>
    <dgm:pt modelId="{378A9FEA-C56F-43BE-A459-302699427B77}" type="pres">
      <dgm:prSet presAssocID="{0C6B6142-2AA0-4D0A-9C81-0B3CC020B783}" presName="bigChev" presStyleLbl="node1" presStyleIdx="3" presStyleCnt="4" custLinFactY="-12527" custLinFactNeighborX="112" custLinFactNeighborY="-100000"/>
      <dgm:spPr/>
    </dgm:pt>
  </dgm:ptLst>
  <dgm:cxnLst>
    <dgm:cxn modelId="{BD627E09-5C7B-408E-A9E0-58707D2B2BF8}" srcId="{C4B7686E-C57E-405D-BE54-E83F36FD3507}" destId="{C6A5300B-4B6A-401A-B306-762B1172B72D}" srcOrd="2" destOrd="0" parTransId="{951EED3C-41AA-47E6-9987-D9B7683AA13D}" sibTransId="{D757EBBF-5DE8-43BA-A141-FB73B41F3DCF}"/>
    <dgm:cxn modelId="{5EC54E2D-836A-B84F-961C-9BBAB62EE09A}" type="presOf" srcId="{E5E8DCB7-D3C0-4688-A211-3BBD4F16D741}" destId="{9E29563C-8FCB-4290-9FEB-43610AECBAE0}" srcOrd="0" destOrd="0" presId="urn:microsoft.com/office/officeart/2005/8/layout/lProcess3"/>
    <dgm:cxn modelId="{F16F9253-D65B-4E4E-9F13-898AB4CDD2A5}" srcId="{C4B7686E-C57E-405D-BE54-E83F36FD3507}" destId="{0C6B6142-2AA0-4D0A-9C81-0B3CC020B783}" srcOrd="3" destOrd="0" parTransId="{840ABFFA-ECC4-4665-BAD0-3204CF78BC53}" sibTransId="{27D648FD-D2E0-4964-B85C-52A75675982D}"/>
    <dgm:cxn modelId="{2DDC779B-4039-4668-A0C7-163F35417C08}" srcId="{C4B7686E-C57E-405D-BE54-E83F36FD3507}" destId="{8DF98ADC-73FE-43B4-A131-928B48DB8CA6}" srcOrd="0" destOrd="0" parTransId="{E5FF4DB4-F777-4574-B0D5-78E747E6A116}" sibTransId="{DD79563B-B931-4E2C-BCC8-364DDEF885CE}"/>
    <dgm:cxn modelId="{C05DDFA6-C6E8-4A91-85A9-EDFD262D767E}" srcId="{C4B7686E-C57E-405D-BE54-E83F36FD3507}" destId="{E5E8DCB7-D3C0-4688-A211-3BBD4F16D741}" srcOrd="1" destOrd="0" parTransId="{234FE6F4-93DD-4459-A969-FF7AA1956F13}" sibTransId="{A17F01E4-71E5-4E41-941E-C56FA8D7AB6A}"/>
    <dgm:cxn modelId="{E59EDDAC-C7D1-2A48-86C5-74BCD918A834}" type="presOf" srcId="{8DF98ADC-73FE-43B4-A131-928B48DB8CA6}" destId="{D8C17E97-278B-41BC-B572-BE234700287D}" srcOrd="0" destOrd="0" presId="urn:microsoft.com/office/officeart/2005/8/layout/lProcess3"/>
    <dgm:cxn modelId="{59DB46D5-DDA8-3749-8C8A-FADA32EC2C08}" type="presOf" srcId="{C4B7686E-C57E-405D-BE54-E83F36FD3507}" destId="{09961C74-F129-4F2B-9834-643B804ACB06}" srcOrd="0" destOrd="0" presId="urn:microsoft.com/office/officeart/2005/8/layout/lProcess3"/>
    <dgm:cxn modelId="{5F3AC6F1-27D8-6645-A0F6-2A8C65EB4F4A}" type="presOf" srcId="{0C6B6142-2AA0-4D0A-9C81-0B3CC020B783}" destId="{378A9FEA-C56F-43BE-A459-302699427B77}" srcOrd="0" destOrd="0" presId="urn:microsoft.com/office/officeart/2005/8/layout/lProcess3"/>
    <dgm:cxn modelId="{686652FD-F781-E94E-9135-C1220594E27F}" type="presOf" srcId="{C6A5300B-4B6A-401A-B306-762B1172B72D}" destId="{2595C71F-074A-45CE-A8E3-8E84D7824397}" srcOrd="0" destOrd="0" presId="urn:microsoft.com/office/officeart/2005/8/layout/lProcess3"/>
    <dgm:cxn modelId="{C29D63B8-3B59-2D41-8C2D-BBFA429F35B8}" type="presParOf" srcId="{09961C74-F129-4F2B-9834-643B804ACB06}" destId="{4CBE685E-CF7B-4A04-AB11-585CD051926D}" srcOrd="0" destOrd="0" presId="urn:microsoft.com/office/officeart/2005/8/layout/lProcess3"/>
    <dgm:cxn modelId="{AA31FFF5-87C1-5D46-A55A-EC2F508B6730}" type="presParOf" srcId="{4CBE685E-CF7B-4A04-AB11-585CD051926D}" destId="{D8C17E97-278B-41BC-B572-BE234700287D}" srcOrd="0" destOrd="0" presId="urn:microsoft.com/office/officeart/2005/8/layout/lProcess3"/>
    <dgm:cxn modelId="{63EA6959-E043-3247-91C2-ADC4AFFC5680}" type="presParOf" srcId="{09961C74-F129-4F2B-9834-643B804ACB06}" destId="{D898B564-6A89-4889-BA1C-6A3D9635989B}" srcOrd="1" destOrd="0" presId="urn:microsoft.com/office/officeart/2005/8/layout/lProcess3"/>
    <dgm:cxn modelId="{21899943-7BA0-C340-A49E-B9A6A81CBE3A}" type="presParOf" srcId="{09961C74-F129-4F2B-9834-643B804ACB06}" destId="{A20B9273-AA31-46B1-BCD1-286AFB010883}" srcOrd="2" destOrd="0" presId="urn:microsoft.com/office/officeart/2005/8/layout/lProcess3"/>
    <dgm:cxn modelId="{DC475266-4D6B-6643-BCFA-4607660E58FB}" type="presParOf" srcId="{A20B9273-AA31-46B1-BCD1-286AFB010883}" destId="{9E29563C-8FCB-4290-9FEB-43610AECBAE0}" srcOrd="0" destOrd="0" presId="urn:microsoft.com/office/officeart/2005/8/layout/lProcess3"/>
    <dgm:cxn modelId="{B4C4AF35-3C17-D34D-B861-0E52C81ECCB4}" type="presParOf" srcId="{09961C74-F129-4F2B-9834-643B804ACB06}" destId="{799270A0-4C0E-4AE2-956E-222D7F87D8B2}" srcOrd="3" destOrd="0" presId="urn:microsoft.com/office/officeart/2005/8/layout/lProcess3"/>
    <dgm:cxn modelId="{F95EAC5C-EEF4-AF49-B3B7-BB42599E1218}" type="presParOf" srcId="{09961C74-F129-4F2B-9834-643B804ACB06}" destId="{3E01174D-F980-4597-83BE-9ED6EE6C8617}" srcOrd="4" destOrd="0" presId="urn:microsoft.com/office/officeart/2005/8/layout/lProcess3"/>
    <dgm:cxn modelId="{670246E3-64AA-C145-9892-D29441C645B3}" type="presParOf" srcId="{3E01174D-F980-4597-83BE-9ED6EE6C8617}" destId="{2595C71F-074A-45CE-A8E3-8E84D7824397}" srcOrd="0" destOrd="0" presId="urn:microsoft.com/office/officeart/2005/8/layout/lProcess3"/>
    <dgm:cxn modelId="{0D659638-FBA8-5B4B-9484-177426DD3909}" type="presParOf" srcId="{09961C74-F129-4F2B-9834-643B804ACB06}" destId="{A09FD85A-CBC0-45A1-9029-C9BFE6C36987}" srcOrd="5" destOrd="0" presId="urn:microsoft.com/office/officeart/2005/8/layout/lProcess3"/>
    <dgm:cxn modelId="{28C5E139-9F10-1D43-A5BF-20B49965D945}" type="presParOf" srcId="{09961C74-F129-4F2B-9834-643B804ACB06}" destId="{4CC8DBA4-6215-4D1D-8657-E7C49F828AFA}" srcOrd="6" destOrd="0" presId="urn:microsoft.com/office/officeart/2005/8/layout/lProcess3"/>
    <dgm:cxn modelId="{7566A1D8-05D6-C641-8449-BAA9066E930C}" type="presParOf" srcId="{4CC8DBA4-6215-4D1D-8657-E7C49F828AFA}" destId="{378A9FEA-C56F-43BE-A459-302699427B77}" srcOrd="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7D6D2FB-2CE3-9C44-B71E-975A2EE99371}" type="doc">
      <dgm:prSet loTypeId="urn:microsoft.com/office/officeart/2005/8/layout/lProcess2" loCatId="list" qsTypeId="urn:microsoft.com/office/officeart/2005/8/quickstyle/simple4" qsCatId="simple" csTypeId="urn:microsoft.com/office/officeart/2005/8/colors/accent1_2" csCatId="accent1" phldr="1"/>
      <dgm:spPr/>
      <dgm:t>
        <a:bodyPr/>
        <a:lstStyle/>
        <a:p>
          <a:endParaRPr lang="en-US"/>
        </a:p>
      </dgm:t>
    </dgm:pt>
    <dgm:pt modelId="{87EBE28F-F35A-DB46-9974-569967903FD4}">
      <dgm:prSet phldrT="[Text]" custT="1"/>
      <dgm:spPr/>
      <dgm:t>
        <a:bodyPr/>
        <a:lstStyle/>
        <a:p>
          <a:r>
            <a:rPr lang="en-US" sz="2800" dirty="0"/>
            <a:t>Priorities</a:t>
          </a:r>
        </a:p>
      </dgm:t>
    </dgm:pt>
    <dgm:pt modelId="{BA0C381C-D98B-2142-ADD5-AFF1A2653AF8}" type="parTrans" cxnId="{FD33323B-5B48-994F-A799-CD52FD627B36}">
      <dgm:prSet/>
      <dgm:spPr/>
      <dgm:t>
        <a:bodyPr/>
        <a:lstStyle/>
        <a:p>
          <a:endParaRPr lang="en-US"/>
        </a:p>
      </dgm:t>
    </dgm:pt>
    <dgm:pt modelId="{1A92A89B-E223-494A-B249-F14070D34384}" type="sibTrans" cxnId="{FD33323B-5B48-994F-A799-CD52FD627B36}">
      <dgm:prSet/>
      <dgm:spPr/>
      <dgm:t>
        <a:bodyPr/>
        <a:lstStyle/>
        <a:p>
          <a:endParaRPr lang="en-US"/>
        </a:p>
      </dgm:t>
    </dgm:pt>
    <dgm:pt modelId="{A68F4CA3-1F06-9E4D-857A-936A03D955C9}">
      <dgm:prSet phldrT="[Text]" custT="1"/>
      <dgm:spPr/>
      <dgm:t>
        <a:bodyPr/>
        <a:lstStyle/>
        <a:p>
          <a:r>
            <a:rPr lang="en-US" sz="1200" dirty="0"/>
            <a:t>Lower cost, release capital, financially grow</a:t>
          </a:r>
        </a:p>
      </dgm:t>
    </dgm:pt>
    <dgm:pt modelId="{BDB687F7-4ACB-C14B-9BEB-8E99CA441335}" type="parTrans" cxnId="{89A435C0-4AEC-BC48-B819-BB3A17E99425}">
      <dgm:prSet/>
      <dgm:spPr/>
      <dgm:t>
        <a:bodyPr/>
        <a:lstStyle/>
        <a:p>
          <a:endParaRPr lang="en-US"/>
        </a:p>
      </dgm:t>
    </dgm:pt>
    <dgm:pt modelId="{E69A2CF6-BFB7-584F-9F7D-63579F6CC1EF}" type="sibTrans" cxnId="{89A435C0-4AEC-BC48-B819-BB3A17E99425}">
      <dgm:prSet/>
      <dgm:spPr/>
      <dgm:t>
        <a:bodyPr/>
        <a:lstStyle/>
        <a:p>
          <a:endParaRPr lang="en-US"/>
        </a:p>
      </dgm:t>
    </dgm:pt>
    <dgm:pt modelId="{40640EF1-43B0-FF4D-8AC6-27725D3CEBEE}">
      <dgm:prSet phldrT="[Text]" custT="1"/>
      <dgm:spPr/>
      <dgm:t>
        <a:bodyPr/>
        <a:lstStyle/>
        <a:p>
          <a:r>
            <a:rPr lang="en-US" sz="1200" dirty="0"/>
            <a:t>Connected, smart vehicles and services</a:t>
          </a:r>
        </a:p>
      </dgm:t>
    </dgm:pt>
    <dgm:pt modelId="{4497B6DA-FF08-0443-96DB-370A889A7965}" type="parTrans" cxnId="{D01CF969-5073-D54F-A697-C47C22080208}">
      <dgm:prSet/>
      <dgm:spPr/>
      <dgm:t>
        <a:bodyPr/>
        <a:lstStyle/>
        <a:p>
          <a:endParaRPr lang="en-US"/>
        </a:p>
      </dgm:t>
    </dgm:pt>
    <dgm:pt modelId="{B0645799-AF31-3E4C-AF72-842F2C25A6BA}" type="sibTrans" cxnId="{D01CF969-5073-D54F-A697-C47C22080208}">
      <dgm:prSet/>
      <dgm:spPr/>
      <dgm:t>
        <a:bodyPr/>
        <a:lstStyle/>
        <a:p>
          <a:endParaRPr lang="en-US"/>
        </a:p>
      </dgm:t>
    </dgm:pt>
    <dgm:pt modelId="{317965EC-A498-8E40-8984-463828935CA7}">
      <dgm:prSet phldrT="[Text]" custT="1"/>
      <dgm:spPr/>
      <dgm:t>
        <a:bodyPr/>
        <a:lstStyle/>
        <a:p>
          <a:r>
            <a:rPr lang="en-US" sz="1200" dirty="0"/>
            <a:t>Re-allocated capital for the future</a:t>
          </a:r>
        </a:p>
      </dgm:t>
    </dgm:pt>
    <dgm:pt modelId="{74AA6C56-C30F-544F-AEBD-8FD06D76DA80}" type="parTrans" cxnId="{AEFC6755-A17B-F841-8777-27350CC84C8E}">
      <dgm:prSet/>
      <dgm:spPr/>
      <dgm:t>
        <a:bodyPr/>
        <a:lstStyle/>
        <a:p>
          <a:endParaRPr lang="en-US"/>
        </a:p>
      </dgm:t>
    </dgm:pt>
    <dgm:pt modelId="{894192E3-21C5-6346-9BE5-8E2CA4EB4694}" type="sibTrans" cxnId="{AEFC6755-A17B-F841-8777-27350CC84C8E}">
      <dgm:prSet/>
      <dgm:spPr/>
      <dgm:t>
        <a:bodyPr/>
        <a:lstStyle/>
        <a:p>
          <a:endParaRPr lang="en-US"/>
        </a:p>
      </dgm:t>
    </dgm:pt>
    <dgm:pt modelId="{3912E739-58FD-EA43-8BB9-E1E69C6B5A9D}">
      <dgm:prSet phldrT="[Text]" custT="1"/>
      <dgm:spPr/>
      <dgm:t>
        <a:bodyPr/>
        <a:lstStyle/>
        <a:p>
          <a:r>
            <a:rPr lang="en-US" sz="2800" dirty="0"/>
            <a:t>Actions </a:t>
          </a:r>
          <a:endParaRPr lang="en-US" sz="3300" dirty="0"/>
        </a:p>
      </dgm:t>
    </dgm:pt>
    <dgm:pt modelId="{99A72F30-9A65-C64F-A0B9-A8E987DFD815}" type="parTrans" cxnId="{FDCBA889-434A-D04C-AB16-4289F40B5AB0}">
      <dgm:prSet/>
      <dgm:spPr/>
      <dgm:t>
        <a:bodyPr/>
        <a:lstStyle/>
        <a:p>
          <a:endParaRPr lang="en-US"/>
        </a:p>
      </dgm:t>
    </dgm:pt>
    <dgm:pt modelId="{D3E339CA-61EA-4D4E-8C63-C2CAEDC79867}" type="sibTrans" cxnId="{FDCBA889-434A-D04C-AB16-4289F40B5AB0}">
      <dgm:prSet/>
      <dgm:spPr/>
      <dgm:t>
        <a:bodyPr/>
        <a:lstStyle/>
        <a:p>
          <a:endParaRPr lang="en-US"/>
        </a:p>
      </dgm:t>
    </dgm:pt>
    <dgm:pt modelId="{27CBC625-16A6-C14B-ABDB-3045302F6322}">
      <dgm:prSet phldrT="[Text]" custT="1"/>
      <dgm:spPr/>
      <dgm:t>
        <a:bodyPr/>
        <a:lstStyle/>
        <a:p>
          <a:r>
            <a:rPr lang="en-US" sz="1200" dirty="0"/>
            <a:t>Redesign focused on customers </a:t>
          </a:r>
        </a:p>
      </dgm:t>
    </dgm:pt>
    <dgm:pt modelId="{11EB882C-D02E-754E-A208-044B9AF53D30}" type="parTrans" cxnId="{120CF94A-A9BF-2C42-AD54-96DEDEE26B58}">
      <dgm:prSet/>
      <dgm:spPr/>
      <dgm:t>
        <a:bodyPr/>
        <a:lstStyle/>
        <a:p>
          <a:endParaRPr lang="en-US"/>
        </a:p>
      </dgm:t>
    </dgm:pt>
    <dgm:pt modelId="{4065613C-E323-FA49-9ADD-6828EBFE7F8D}" type="sibTrans" cxnId="{120CF94A-A9BF-2C42-AD54-96DEDEE26B58}">
      <dgm:prSet/>
      <dgm:spPr/>
      <dgm:t>
        <a:bodyPr/>
        <a:lstStyle/>
        <a:p>
          <a:endParaRPr lang="en-US"/>
        </a:p>
      </dgm:t>
    </dgm:pt>
    <dgm:pt modelId="{BB9BCAB7-5E29-764A-9DA2-1DE5DBE7FB92}">
      <dgm:prSet phldrT="[Text]" custT="1"/>
      <dgm:spPr/>
      <dgm:t>
        <a:bodyPr/>
        <a:lstStyle/>
        <a:p>
          <a:r>
            <a:rPr lang="en-US" sz="1200" dirty="0"/>
            <a:t>Collaborations</a:t>
          </a:r>
        </a:p>
      </dgm:t>
    </dgm:pt>
    <dgm:pt modelId="{6C933394-CDC3-154B-A73E-4E03375E2987}" type="parTrans" cxnId="{78F9F820-54F3-6D4B-991B-9FA3EA54B16F}">
      <dgm:prSet/>
      <dgm:spPr/>
      <dgm:t>
        <a:bodyPr/>
        <a:lstStyle/>
        <a:p>
          <a:endParaRPr lang="en-US"/>
        </a:p>
      </dgm:t>
    </dgm:pt>
    <dgm:pt modelId="{B200B2F3-6876-DC4F-A8BB-E6DF5ADFEBB0}" type="sibTrans" cxnId="{78F9F820-54F3-6D4B-991B-9FA3EA54B16F}">
      <dgm:prSet/>
      <dgm:spPr/>
      <dgm:t>
        <a:bodyPr/>
        <a:lstStyle/>
        <a:p>
          <a:endParaRPr lang="en-US"/>
        </a:p>
      </dgm:t>
    </dgm:pt>
    <dgm:pt modelId="{523DE3FD-00EA-2147-980A-483989D2DAA9}">
      <dgm:prSet phldrT="[Text]" custT="1"/>
      <dgm:spPr/>
      <dgm:t>
        <a:bodyPr/>
        <a:lstStyle/>
        <a:p>
          <a:r>
            <a:rPr lang="en-US" sz="1200" dirty="0"/>
            <a:t>100% connectivity by 2019</a:t>
          </a:r>
        </a:p>
      </dgm:t>
    </dgm:pt>
    <dgm:pt modelId="{4B6CF0AE-77C1-384D-9D5A-AB88A93C2632}" type="parTrans" cxnId="{DFC13889-1557-8342-BC30-137FC8030A5F}">
      <dgm:prSet/>
      <dgm:spPr/>
      <dgm:t>
        <a:bodyPr/>
        <a:lstStyle/>
        <a:p>
          <a:endParaRPr lang="en-US"/>
        </a:p>
      </dgm:t>
    </dgm:pt>
    <dgm:pt modelId="{93F44477-D9A3-694A-8235-318437C0CBE3}" type="sibTrans" cxnId="{DFC13889-1557-8342-BC30-137FC8030A5F}">
      <dgm:prSet/>
      <dgm:spPr/>
      <dgm:t>
        <a:bodyPr/>
        <a:lstStyle/>
        <a:p>
          <a:endParaRPr lang="en-US"/>
        </a:p>
      </dgm:t>
    </dgm:pt>
    <dgm:pt modelId="{76A394E5-C23C-0043-9F0D-09C6C03FD5F2}">
      <dgm:prSet phldrT="[Text]" custT="1"/>
      <dgm:spPr/>
      <dgm:t>
        <a:bodyPr/>
        <a:lstStyle/>
        <a:p>
          <a:pPr algn="ctr"/>
          <a:r>
            <a:rPr lang="en-US" sz="1200" dirty="0"/>
            <a:t>Lower volume passenger car lineup</a:t>
          </a:r>
        </a:p>
      </dgm:t>
    </dgm:pt>
    <dgm:pt modelId="{CB8DD6E0-6D02-4040-948B-624B4D07C00B}" type="parTrans" cxnId="{7091C731-A23D-D744-B3E7-273F6BCD16DC}">
      <dgm:prSet/>
      <dgm:spPr/>
      <dgm:t>
        <a:bodyPr/>
        <a:lstStyle/>
        <a:p>
          <a:endParaRPr lang="en-US"/>
        </a:p>
      </dgm:t>
    </dgm:pt>
    <dgm:pt modelId="{15170E29-9B10-8645-9435-20AF21EDCB5F}" type="sibTrans" cxnId="{7091C731-A23D-D744-B3E7-273F6BCD16DC}">
      <dgm:prSet/>
      <dgm:spPr/>
      <dgm:t>
        <a:bodyPr/>
        <a:lstStyle/>
        <a:p>
          <a:endParaRPr lang="en-US"/>
        </a:p>
      </dgm:t>
    </dgm:pt>
    <dgm:pt modelId="{B5535983-D8F1-4E70-B528-F2CD0CCD2E76}">
      <dgm:prSet phldrT="[Text]" custT="1"/>
      <dgm:spPr/>
      <dgm:t>
        <a:bodyPr/>
        <a:lstStyle/>
        <a:p>
          <a:pPr algn="ctr"/>
          <a:r>
            <a:rPr lang="en-US" sz="1200" dirty="0"/>
            <a:t>Increase investment in electrification</a:t>
          </a:r>
        </a:p>
      </dgm:t>
    </dgm:pt>
    <dgm:pt modelId="{110E3702-0C53-49CD-A3CF-AFDA8EC06C82}" type="parTrans" cxnId="{CBB10AD7-2B09-4690-AC34-5D9664A5AE20}">
      <dgm:prSet/>
      <dgm:spPr/>
      <dgm:t>
        <a:bodyPr/>
        <a:lstStyle/>
        <a:p>
          <a:endParaRPr lang="en-US"/>
        </a:p>
      </dgm:t>
    </dgm:pt>
    <dgm:pt modelId="{02667C6C-EA2B-477B-B079-EE43C8D4EEAB}" type="sibTrans" cxnId="{CBB10AD7-2B09-4690-AC34-5D9664A5AE20}">
      <dgm:prSet/>
      <dgm:spPr/>
      <dgm:t>
        <a:bodyPr/>
        <a:lstStyle/>
        <a:p>
          <a:endParaRPr lang="en-US"/>
        </a:p>
      </dgm:t>
    </dgm:pt>
    <dgm:pt modelId="{02501ADE-4407-417D-A066-457F9A31116B}" type="pres">
      <dgm:prSet presAssocID="{67D6D2FB-2CE3-9C44-B71E-975A2EE99371}" presName="theList" presStyleCnt="0">
        <dgm:presLayoutVars>
          <dgm:dir/>
          <dgm:animLvl val="lvl"/>
          <dgm:resizeHandles val="exact"/>
        </dgm:presLayoutVars>
      </dgm:prSet>
      <dgm:spPr/>
    </dgm:pt>
    <dgm:pt modelId="{CA228EAE-713F-4A68-90DF-DF031C7B7FB2}" type="pres">
      <dgm:prSet presAssocID="{87EBE28F-F35A-DB46-9974-569967903FD4}" presName="compNode" presStyleCnt="0"/>
      <dgm:spPr/>
    </dgm:pt>
    <dgm:pt modelId="{1BF746E0-8C26-49ED-A6E7-8E29A38571CB}" type="pres">
      <dgm:prSet presAssocID="{87EBE28F-F35A-DB46-9974-569967903FD4}" presName="aNode" presStyleLbl="bgShp" presStyleIdx="0" presStyleCnt="2"/>
      <dgm:spPr/>
    </dgm:pt>
    <dgm:pt modelId="{D05F990C-BC52-4B2C-93C4-D50952A80718}" type="pres">
      <dgm:prSet presAssocID="{87EBE28F-F35A-DB46-9974-569967903FD4}" presName="textNode" presStyleLbl="bgShp" presStyleIdx="0" presStyleCnt="2"/>
      <dgm:spPr/>
    </dgm:pt>
    <dgm:pt modelId="{05D03DE1-2072-4D51-A6BE-20428FA83165}" type="pres">
      <dgm:prSet presAssocID="{87EBE28F-F35A-DB46-9974-569967903FD4}" presName="compChildNode" presStyleCnt="0"/>
      <dgm:spPr/>
    </dgm:pt>
    <dgm:pt modelId="{B84A2F64-9CCD-4169-ADFF-D293927F2A56}" type="pres">
      <dgm:prSet presAssocID="{87EBE28F-F35A-DB46-9974-569967903FD4}" presName="theInnerList" presStyleCnt="0"/>
      <dgm:spPr/>
    </dgm:pt>
    <dgm:pt modelId="{9C60AD0D-8484-4665-BF3D-E03982291D0E}" type="pres">
      <dgm:prSet presAssocID="{A68F4CA3-1F06-9E4D-857A-936A03D955C9}" presName="childNode" presStyleLbl="node1" presStyleIdx="0" presStyleCnt="8" custScaleX="121000" custScaleY="121000">
        <dgm:presLayoutVars>
          <dgm:bulletEnabled val="1"/>
        </dgm:presLayoutVars>
      </dgm:prSet>
      <dgm:spPr/>
    </dgm:pt>
    <dgm:pt modelId="{050238E0-E7AA-416F-84DF-1C42C0B02A71}" type="pres">
      <dgm:prSet presAssocID="{A68F4CA3-1F06-9E4D-857A-936A03D955C9}" presName="aSpace2" presStyleCnt="0"/>
      <dgm:spPr/>
    </dgm:pt>
    <dgm:pt modelId="{58CE21A3-8F4C-49D3-8535-590D0427E25D}" type="pres">
      <dgm:prSet presAssocID="{40640EF1-43B0-FF4D-8AC6-27725D3CEBEE}" presName="childNode" presStyleLbl="node1" presStyleIdx="1" presStyleCnt="8" custScaleX="121000" custScaleY="121000">
        <dgm:presLayoutVars>
          <dgm:bulletEnabled val="1"/>
        </dgm:presLayoutVars>
      </dgm:prSet>
      <dgm:spPr/>
    </dgm:pt>
    <dgm:pt modelId="{E2836E18-3744-48BC-9781-5E47FD109D10}" type="pres">
      <dgm:prSet presAssocID="{40640EF1-43B0-FF4D-8AC6-27725D3CEBEE}" presName="aSpace2" presStyleCnt="0"/>
      <dgm:spPr/>
    </dgm:pt>
    <dgm:pt modelId="{3DF8D9BE-BF60-4D26-95F4-43852ED92A5F}" type="pres">
      <dgm:prSet presAssocID="{317965EC-A498-8E40-8984-463828935CA7}" presName="childNode" presStyleLbl="node1" presStyleIdx="2" presStyleCnt="8" custScaleX="121000" custScaleY="121000">
        <dgm:presLayoutVars>
          <dgm:bulletEnabled val="1"/>
        </dgm:presLayoutVars>
      </dgm:prSet>
      <dgm:spPr/>
    </dgm:pt>
    <dgm:pt modelId="{3D8026F6-440A-4E6C-80DD-CEDC2E7A493D}" type="pres">
      <dgm:prSet presAssocID="{87EBE28F-F35A-DB46-9974-569967903FD4}" presName="aSpace" presStyleCnt="0"/>
      <dgm:spPr/>
    </dgm:pt>
    <dgm:pt modelId="{E1EAC9AC-B69A-4EBE-A367-CA91A80A9C2D}" type="pres">
      <dgm:prSet presAssocID="{3912E739-58FD-EA43-8BB9-E1E69C6B5A9D}" presName="compNode" presStyleCnt="0"/>
      <dgm:spPr/>
    </dgm:pt>
    <dgm:pt modelId="{2AEBA4D7-D8A4-4F74-9FC3-15CAD41250A9}" type="pres">
      <dgm:prSet presAssocID="{3912E739-58FD-EA43-8BB9-E1E69C6B5A9D}" presName="aNode" presStyleLbl="bgShp" presStyleIdx="1" presStyleCnt="2"/>
      <dgm:spPr/>
    </dgm:pt>
    <dgm:pt modelId="{3601D899-4E34-4605-96A1-BE72061789AE}" type="pres">
      <dgm:prSet presAssocID="{3912E739-58FD-EA43-8BB9-E1E69C6B5A9D}" presName="textNode" presStyleLbl="bgShp" presStyleIdx="1" presStyleCnt="2"/>
      <dgm:spPr/>
    </dgm:pt>
    <dgm:pt modelId="{CF03FCD0-AFEB-4074-96DD-F2F64D0FA408}" type="pres">
      <dgm:prSet presAssocID="{3912E739-58FD-EA43-8BB9-E1E69C6B5A9D}" presName="compChildNode" presStyleCnt="0"/>
      <dgm:spPr/>
    </dgm:pt>
    <dgm:pt modelId="{8540150F-A3D5-4A58-9BE8-9769D2AE7BB6}" type="pres">
      <dgm:prSet presAssocID="{3912E739-58FD-EA43-8BB9-E1E69C6B5A9D}" presName="theInnerList" presStyleCnt="0"/>
      <dgm:spPr/>
    </dgm:pt>
    <dgm:pt modelId="{B34CF7A8-2B2F-46F0-A206-4EAFDE2819F9}" type="pres">
      <dgm:prSet presAssocID="{27CBC625-16A6-C14B-ABDB-3045302F6322}" presName="childNode" presStyleLbl="node1" presStyleIdx="3" presStyleCnt="8" custScaleX="121000" custScaleY="121000">
        <dgm:presLayoutVars>
          <dgm:bulletEnabled val="1"/>
        </dgm:presLayoutVars>
      </dgm:prSet>
      <dgm:spPr/>
    </dgm:pt>
    <dgm:pt modelId="{412FC9A1-0AD9-4FFA-9D02-BAFB920F09AA}" type="pres">
      <dgm:prSet presAssocID="{27CBC625-16A6-C14B-ABDB-3045302F6322}" presName="aSpace2" presStyleCnt="0"/>
      <dgm:spPr/>
    </dgm:pt>
    <dgm:pt modelId="{82936D4C-617F-4740-BB81-76FD834E2F16}" type="pres">
      <dgm:prSet presAssocID="{BB9BCAB7-5E29-764A-9DA2-1DE5DBE7FB92}" presName="childNode" presStyleLbl="node1" presStyleIdx="4" presStyleCnt="8" custScaleX="121000" custScaleY="121000">
        <dgm:presLayoutVars>
          <dgm:bulletEnabled val="1"/>
        </dgm:presLayoutVars>
      </dgm:prSet>
      <dgm:spPr/>
    </dgm:pt>
    <dgm:pt modelId="{B0A87917-A126-406D-B6DC-4DFD4C214116}" type="pres">
      <dgm:prSet presAssocID="{BB9BCAB7-5E29-764A-9DA2-1DE5DBE7FB92}" presName="aSpace2" presStyleCnt="0"/>
      <dgm:spPr/>
    </dgm:pt>
    <dgm:pt modelId="{5846796E-C8CC-4518-A2DA-D873B0E2B799}" type="pres">
      <dgm:prSet presAssocID="{523DE3FD-00EA-2147-980A-483989D2DAA9}" presName="childNode" presStyleLbl="node1" presStyleIdx="5" presStyleCnt="8" custScaleX="121000" custScaleY="121000">
        <dgm:presLayoutVars>
          <dgm:bulletEnabled val="1"/>
        </dgm:presLayoutVars>
      </dgm:prSet>
      <dgm:spPr/>
    </dgm:pt>
    <dgm:pt modelId="{CE05DB7E-80FC-4999-95F6-7406E44E6B55}" type="pres">
      <dgm:prSet presAssocID="{523DE3FD-00EA-2147-980A-483989D2DAA9}" presName="aSpace2" presStyleCnt="0"/>
      <dgm:spPr/>
    </dgm:pt>
    <dgm:pt modelId="{E31FC63D-2C8A-440B-8F21-00F93BDC2442}" type="pres">
      <dgm:prSet presAssocID="{76A394E5-C23C-0043-9F0D-09C6C03FD5F2}" presName="childNode" presStyleLbl="node1" presStyleIdx="6" presStyleCnt="8" custScaleX="121000" custScaleY="121000">
        <dgm:presLayoutVars>
          <dgm:bulletEnabled val="1"/>
        </dgm:presLayoutVars>
      </dgm:prSet>
      <dgm:spPr/>
    </dgm:pt>
    <dgm:pt modelId="{0BC4EA0F-90C4-44DD-8C1D-DC285C75F9E8}" type="pres">
      <dgm:prSet presAssocID="{76A394E5-C23C-0043-9F0D-09C6C03FD5F2}" presName="aSpace2" presStyleCnt="0"/>
      <dgm:spPr/>
    </dgm:pt>
    <dgm:pt modelId="{C1DB9BC2-6E67-4DCB-9AC2-005D6B1843E5}" type="pres">
      <dgm:prSet presAssocID="{B5535983-D8F1-4E70-B528-F2CD0CCD2E76}" presName="childNode" presStyleLbl="node1" presStyleIdx="7" presStyleCnt="8" custScaleX="121000" custScaleY="121000">
        <dgm:presLayoutVars>
          <dgm:bulletEnabled val="1"/>
        </dgm:presLayoutVars>
      </dgm:prSet>
      <dgm:spPr/>
    </dgm:pt>
  </dgm:ptLst>
  <dgm:cxnLst>
    <dgm:cxn modelId="{78F9F820-54F3-6D4B-991B-9FA3EA54B16F}" srcId="{3912E739-58FD-EA43-8BB9-E1E69C6B5A9D}" destId="{BB9BCAB7-5E29-764A-9DA2-1DE5DBE7FB92}" srcOrd="1" destOrd="0" parTransId="{6C933394-CDC3-154B-A73E-4E03375E2987}" sibTransId="{B200B2F3-6876-DC4F-A8BB-E6DF5ADFEBB0}"/>
    <dgm:cxn modelId="{B973352F-4D85-4BE9-93CC-AB1066EC5388}" type="presOf" srcId="{B5535983-D8F1-4E70-B528-F2CD0CCD2E76}" destId="{C1DB9BC2-6E67-4DCB-9AC2-005D6B1843E5}" srcOrd="0" destOrd="0" presId="urn:microsoft.com/office/officeart/2005/8/layout/lProcess2"/>
    <dgm:cxn modelId="{7091C731-A23D-D744-B3E7-273F6BCD16DC}" srcId="{3912E739-58FD-EA43-8BB9-E1E69C6B5A9D}" destId="{76A394E5-C23C-0043-9F0D-09C6C03FD5F2}" srcOrd="3" destOrd="0" parTransId="{CB8DD6E0-6D02-4040-948B-624B4D07C00B}" sibTransId="{15170E29-9B10-8645-9435-20AF21EDCB5F}"/>
    <dgm:cxn modelId="{FD33323B-5B48-994F-A799-CD52FD627B36}" srcId="{67D6D2FB-2CE3-9C44-B71E-975A2EE99371}" destId="{87EBE28F-F35A-DB46-9974-569967903FD4}" srcOrd="0" destOrd="0" parTransId="{BA0C381C-D98B-2142-ADD5-AFF1A2653AF8}" sibTransId="{1A92A89B-E223-494A-B249-F14070D34384}"/>
    <dgm:cxn modelId="{FD84B93D-5F46-41E9-B019-708CE7D42BBA}" type="presOf" srcId="{523DE3FD-00EA-2147-980A-483989D2DAA9}" destId="{5846796E-C8CC-4518-A2DA-D873B0E2B799}" srcOrd="0" destOrd="0" presId="urn:microsoft.com/office/officeart/2005/8/layout/lProcess2"/>
    <dgm:cxn modelId="{4A1CDA42-C214-4667-99BA-5B41936E168D}" type="presOf" srcId="{A68F4CA3-1F06-9E4D-857A-936A03D955C9}" destId="{9C60AD0D-8484-4665-BF3D-E03982291D0E}" srcOrd="0" destOrd="0" presId="urn:microsoft.com/office/officeart/2005/8/layout/lProcess2"/>
    <dgm:cxn modelId="{D01CF969-5073-D54F-A697-C47C22080208}" srcId="{87EBE28F-F35A-DB46-9974-569967903FD4}" destId="{40640EF1-43B0-FF4D-8AC6-27725D3CEBEE}" srcOrd="1" destOrd="0" parTransId="{4497B6DA-FF08-0443-96DB-370A889A7965}" sibTransId="{B0645799-AF31-3E4C-AF72-842F2C25A6BA}"/>
    <dgm:cxn modelId="{120CF94A-A9BF-2C42-AD54-96DEDEE26B58}" srcId="{3912E739-58FD-EA43-8BB9-E1E69C6B5A9D}" destId="{27CBC625-16A6-C14B-ABDB-3045302F6322}" srcOrd="0" destOrd="0" parTransId="{11EB882C-D02E-754E-A208-044B9AF53D30}" sibTransId="{4065613C-E323-FA49-9ADD-6828EBFE7F8D}"/>
    <dgm:cxn modelId="{B6AADC6C-5D7A-48EF-B1D1-44E5A2CD3F0B}" type="presOf" srcId="{87EBE28F-F35A-DB46-9974-569967903FD4}" destId="{1BF746E0-8C26-49ED-A6E7-8E29A38571CB}" srcOrd="0" destOrd="0" presId="urn:microsoft.com/office/officeart/2005/8/layout/lProcess2"/>
    <dgm:cxn modelId="{AEFC6755-A17B-F841-8777-27350CC84C8E}" srcId="{87EBE28F-F35A-DB46-9974-569967903FD4}" destId="{317965EC-A498-8E40-8984-463828935CA7}" srcOrd="2" destOrd="0" parTransId="{74AA6C56-C30F-544F-AEBD-8FD06D76DA80}" sibTransId="{894192E3-21C5-6346-9BE5-8E2CA4EB4694}"/>
    <dgm:cxn modelId="{CC4C7C56-A32F-49FE-97CB-15C2894923BD}" type="presOf" srcId="{3912E739-58FD-EA43-8BB9-E1E69C6B5A9D}" destId="{3601D899-4E34-4605-96A1-BE72061789AE}" srcOrd="1" destOrd="0" presId="urn:microsoft.com/office/officeart/2005/8/layout/lProcess2"/>
    <dgm:cxn modelId="{D7E14F7A-22C0-4D3D-8681-82C9D4CD4063}" type="presOf" srcId="{76A394E5-C23C-0043-9F0D-09C6C03FD5F2}" destId="{E31FC63D-2C8A-440B-8F21-00F93BDC2442}" srcOrd="0" destOrd="0" presId="urn:microsoft.com/office/officeart/2005/8/layout/lProcess2"/>
    <dgm:cxn modelId="{EC542984-2039-4935-BE26-A890036F5522}" type="presOf" srcId="{87EBE28F-F35A-DB46-9974-569967903FD4}" destId="{D05F990C-BC52-4B2C-93C4-D50952A80718}" srcOrd="1" destOrd="0" presId="urn:microsoft.com/office/officeart/2005/8/layout/lProcess2"/>
    <dgm:cxn modelId="{DFC13889-1557-8342-BC30-137FC8030A5F}" srcId="{3912E739-58FD-EA43-8BB9-E1E69C6B5A9D}" destId="{523DE3FD-00EA-2147-980A-483989D2DAA9}" srcOrd="2" destOrd="0" parTransId="{4B6CF0AE-77C1-384D-9D5A-AB88A93C2632}" sibTransId="{93F44477-D9A3-694A-8235-318437C0CBE3}"/>
    <dgm:cxn modelId="{FDCBA889-434A-D04C-AB16-4289F40B5AB0}" srcId="{67D6D2FB-2CE3-9C44-B71E-975A2EE99371}" destId="{3912E739-58FD-EA43-8BB9-E1E69C6B5A9D}" srcOrd="1" destOrd="0" parTransId="{99A72F30-9A65-C64F-A0B9-A8E987DFD815}" sibTransId="{D3E339CA-61EA-4D4E-8C63-C2CAEDC79867}"/>
    <dgm:cxn modelId="{E823F0A1-1631-4F55-B32D-5BAEEB26119C}" type="presOf" srcId="{27CBC625-16A6-C14B-ABDB-3045302F6322}" destId="{B34CF7A8-2B2F-46F0-A206-4EAFDE2819F9}" srcOrd="0" destOrd="0" presId="urn:microsoft.com/office/officeart/2005/8/layout/lProcess2"/>
    <dgm:cxn modelId="{E254B2A8-7FEB-4EE6-84DC-6474CA6DB3EF}" type="presOf" srcId="{3912E739-58FD-EA43-8BB9-E1E69C6B5A9D}" destId="{2AEBA4D7-D8A4-4F74-9FC3-15CAD41250A9}" srcOrd="0" destOrd="0" presId="urn:microsoft.com/office/officeart/2005/8/layout/lProcess2"/>
    <dgm:cxn modelId="{D01CC2AF-C7AC-4929-B6DC-2293F5FA751F}" type="presOf" srcId="{40640EF1-43B0-FF4D-8AC6-27725D3CEBEE}" destId="{58CE21A3-8F4C-49D3-8535-590D0427E25D}" srcOrd="0" destOrd="0" presId="urn:microsoft.com/office/officeart/2005/8/layout/lProcess2"/>
    <dgm:cxn modelId="{636ADCBB-0519-4756-85E2-E513472E659C}" type="presOf" srcId="{317965EC-A498-8E40-8984-463828935CA7}" destId="{3DF8D9BE-BF60-4D26-95F4-43852ED92A5F}" srcOrd="0" destOrd="0" presId="urn:microsoft.com/office/officeart/2005/8/layout/lProcess2"/>
    <dgm:cxn modelId="{89A435C0-4AEC-BC48-B819-BB3A17E99425}" srcId="{87EBE28F-F35A-DB46-9974-569967903FD4}" destId="{A68F4CA3-1F06-9E4D-857A-936A03D955C9}" srcOrd="0" destOrd="0" parTransId="{BDB687F7-4ACB-C14B-9BEB-8E99CA441335}" sibTransId="{E69A2CF6-BFB7-584F-9F7D-63579F6CC1EF}"/>
    <dgm:cxn modelId="{CBB10AD7-2B09-4690-AC34-5D9664A5AE20}" srcId="{3912E739-58FD-EA43-8BB9-E1E69C6B5A9D}" destId="{B5535983-D8F1-4E70-B528-F2CD0CCD2E76}" srcOrd="4" destOrd="0" parTransId="{110E3702-0C53-49CD-A3CF-AFDA8EC06C82}" sibTransId="{02667C6C-EA2B-477B-B079-EE43C8D4EEAB}"/>
    <dgm:cxn modelId="{A804D5E0-F613-4326-BA1C-7159CBA4AE8E}" type="presOf" srcId="{67D6D2FB-2CE3-9C44-B71E-975A2EE99371}" destId="{02501ADE-4407-417D-A066-457F9A31116B}" srcOrd="0" destOrd="0" presId="urn:microsoft.com/office/officeart/2005/8/layout/lProcess2"/>
    <dgm:cxn modelId="{0465BDF8-7309-4F39-A658-5115DCE69518}" type="presOf" srcId="{BB9BCAB7-5E29-764A-9DA2-1DE5DBE7FB92}" destId="{82936D4C-617F-4740-BB81-76FD834E2F16}" srcOrd="0" destOrd="0" presId="urn:microsoft.com/office/officeart/2005/8/layout/lProcess2"/>
    <dgm:cxn modelId="{B2E13CA1-81E2-43DC-91CA-60C15C12AE61}" type="presParOf" srcId="{02501ADE-4407-417D-A066-457F9A31116B}" destId="{CA228EAE-713F-4A68-90DF-DF031C7B7FB2}" srcOrd="0" destOrd="0" presId="urn:microsoft.com/office/officeart/2005/8/layout/lProcess2"/>
    <dgm:cxn modelId="{972870C4-435A-4CDF-877F-7B3C86C394B5}" type="presParOf" srcId="{CA228EAE-713F-4A68-90DF-DF031C7B7FB2}" destId="{1BF746E0-8C26-49ED-A6E7-8E29A38571CB}" srcOrd="0" destOrd="0" presId="urn:microsoft.com/office/officeart/2005/8/layout/lProcess2"/>
    <dgm:cxn modelId="{8F9000B3-4704-49A1-962B-CE417F258F79}" type="presParOf" srcId="{CA228EAE-713F-4A68-90DF-DF031C7B7FB2}" destId="{D05F990C-BC52-4B2C-93C4-D50952A80718}" srcOrd="1" destOrd="0" presId="urn:microsoft.com/office/officeart/2005/8/layout/lProcess2"/>
    <dgm:cxn modelId="{99DF4341-A0CF-4FE2-B31E-EEDBB85FB34B}" type="presParOf" srcId="{CA228EAE-713F-4A68-90DF-DF031C7B7FB2}" destId="{05D03DE1-2072-4D51-A6BE-20428FA83165}" srcOrd="2" destOrd="0" presId="urn:microsoft.com/office/officeart/2005/8/layout/lProcess2"/>
    <dgm:cxn modelId="{2D5613DC-D1FC-47C0-9AC8-E6DA01E19F99}" type="presParOf" srcId="{05D03DE1-2072-4D51-A6BE-20428FA83165}" destId="{B84A2F64-9CCD-4169-ADFF-D293927F2A56}" srcOrd="0" destOrd="0" presId="urn:microsoft.com/office/officeart/2005/8/layout/lProcess2"/>
    <dgm:cxn modelId="{FD2946D3-C4E9-4E64-9516-7D8A6CFD935C}" type="presParOf" srcId="{B84A2F64-9CCD-4169-ADFF-D293927F2A56}" destId="{9C60AD0D-8484-4665-BF3D-E03982291D0E}" srcOrd="0" destOrd="0" presId="urn:microsoft.com/office/officeart/2005/8/layout/lProcess2"/>
    <dgm:cxn modelId="{D0AAB4E3-D89B-4101-9652-8E70944022B2}" type="presParOf" srcId="{B84A2F64-9CCD-4169-ADFF-D293927F2A56}" destId="{050238E0-E7AA-416F-84DF-1C42C0B02A71}" srcOrd="1" destOrd="0" presId="urn:microsoft.com/office/officeart/2005/8/layout/lProcess2"/>
    <dgm:cxn modelId="{0182B17B-FFDA-4FA6-822F-237545C462E3}" type="presParOf" srcId="{B84A2F64-9CCD-4169-ADFF-D293927F2A56}" destId="{58CE21A3-8F4C-49D3-8535-590D0427E25D}" srcOrd="2" destOrd="0" presId="urn:microsoft.com/office/officeart/2005/8/layout/lProcess2"/>
    <dgm:cxn modelId="{0820F779-BD4F-42B1-ACF4-5E166AFE32B0}" type="presParOf" srcId="{B84A2F64-9CCD-4169-ADFF-D293927F2A56}" destId="{E2836E18-3744-48BC-9781-5E47FD109D10}" srcOrd="3" destOrd="0" presId="urn:microsoft.com/office/officeart/2005/8/layout/lProcess2"/>
    <dgm:cxn modelId="{0D8D5EA8-9C5E-45E6-BF8F-5ED787DC33A3}" type="presParOf" srcId="{B84A2F64-9CCD-4169-ADFF-D293927F2A56}" destId="{3DF8D9BE-BF60-4D26-95F4-43852ED92A5F}" srcOrd="4" destOrd="0" presId="urn:microsoft.com/office/officeart/2005/8/layout/lProcess2"/>
    <dgm:cxn modelId="{35CECA85-4728-4BD5-A98C-577DC52FFCEC}" type="presParOf" srcId="{02501ADE-4407-417D-A066-457F9A31116B}" destId="{3D8026F6-440A-4E6C-80DD-CEDC2E7A493D}" srcOrd="1" destOrd="0" presId="urn:microsoft.com/office/officeart/2005/8/layout/lProcess2"/>
    <dgm:cxn modelId="{6FAA7228-DF19-4B15-B9C3-4ADC358AB1B8}" type="presParOf" srcId="{02501ADE-4407-417D-A066-457F9A31116B}" destId="{E1EAC9AC-B69A-4EBE-A367-CA91A80A9C2D}" srcOrd="2" destOrd="0" presId="urn:microsoft.com/office/officeart/2005/8/layout/lProcess2"/>
    <dgm:cxn modelId="{9150F200-F82C-44F1-8C29-FCB128577E9D}" type="presParOf" srcId="{E1EAC9AC-B69A-4EBE-A367-CA91A80A9C2D}" destId="{2AEBA4D7-D8A4-4F74-9FC3-15CAD41250A9}" srcOrd="0" destOrd="0" presId="urn:microsoft.com/office/officeart/2005/8/layout/lProcess2"/>
    <dgm:cxn modelId="{D8C35812-73EA-4514-8076-DE8A07D6C226}" type="presParOf" srcId="{E1EAC9AC-B69A-4EBE-A367-CA91A80A9C2D}" destId="{3601D899-4E34-4605-96A1-BE72061789AE}" srcOrd="1" destOrd="0" presId="urn:microsoft.com/office/officeart/2005/8/layout/lProcess2"/>
    <dgm:cxn modelId="{76E17EAC-70AC-49C3-9A7B-1C27358FA24A}" type="presParOf" srcId="{E1EAC9AC-B69A-4EBE-A367-CA91A80A9C2D}" destId="{CF03FCD0-AFEB-4074-96DD-F2F64D0FA408}" srcOrd="2" destOrd="0" presId="urn:microsoft.com/office/officeart/2005/8/layout/lProcess2"/>
    <dgm:cxn modelId="{6E7D7211-F3A9-425F-962D-A25360AE7D0C}" type="presParOf" srcId="{CF03FCD0-AFEB-4074-96DD-F2F64D0FA408}" destId="{8540150F-A3D5-4A58-9BE8-9769D2AE7BB6}" srcOrd="0" destOrd="0" presId="urn:microsoft.com/office/officeart/2005/8/layout/lProcess2"/>
    <dgm:cxn modelId="{CDE1716B-E434-4485-BD41-BC2E1CE60E42}" type="presParOf" srcId="{8540150F-A3D5-4A58-9BE8-9769D2AE7BB6}" destId="{B34CF7A8-2B2F-46F0-A206-4EAFDE2819F9}" srcOrd="0" destOrd="0" presId="urn:microsoft.com/office/officeart/2005/8/layout/lProcess2"/>
    <dgm:cxn modelId="{BDACA20F-CA71-49B2-82CC-54F2C0D5126A}" type="presParOf" srcId="{8540150F-A3D5-4A58-9BE8-9769D2AE7BB6}" destId="{412FC9A1-0AD9-4FFA-9D02-BAFB920F09AA}" srcOrd="1" destOrd="0" presId="urn:microsoft.com/office/officeart/2005/8/layout/lProcess2"/>
    <dgm:cxn modelId="{F51719FF-19D3-411C-8A26-862EDBF798DA}" type="presParOf" srcId="{8540150F-A3D5-4A58-9BE8-9769D2AE7BB6}" destId="{82936D4C-617F-4740-BB81-76FD834E2F16}" srcOrd="2" destOrd="0" presId="urn:microsoft.com/office/officeart/2005/8/layout/lProcess2"/>
    <dgm:cxn modelId="{FAA6190D-50D7-4A2A-9961-EA28E2A05459}" type="presParOf" srcId="{8540150F-A3D5-4A58-9BE8-9769D2AE7BB6}" destId="{B0A87917-A126-406D-B6DC-4DFD4C214116}" srcOrd="3" destOrd="0" presId="urn:microsoft.com/office/officeart/2005/8/layout/lProcess2"/>
    <dgm:cxn modelId="{F929060F-0F61-4CF3-AAAD-2E13F81A0C20}" type="presParOf" srcId="{8540150F-A3D5-4A58-9BE8-9769D2AE7BB6}" destId="{5846796E-C8CC-4518-A2DA-D873B0E2B799}" srcOrd="4" destOrd="0" presId="urn:microsoft.com/office/officeart/2005/8/layout/lProcess2"/>
    <dgm:cxn modelId="{0931A0DE-3F55-4B90-9320-BDED2A05DF57}" type="presParOf" srcId="{8540150F-A3D5-4A58-9BE8-9769D2AE7BB6}" destId="{CE05DB7E-80FC-4999-95F6-7406E44E6B55}" srcOrd="5" destOrd="0" presId="urn:microsoft.com/office/officeart/2005/8/layout/lProcess2"/>
    <dgm:cxn modelId="{18C94874-346B-418D-B75E-28AE320B65F5}" type="presParOf" srcId="{8540150F-A3D5-4A58-9BE8-9769D2AE7BB6}" destId="{E31FC63D-2C8A-440B-8F21-00F93BDC2442}" srcOrd="6" destOrd="0" presId="urn:microsoft.com/office/officeart/2005/8/layout/lProcess2"/>
    <dgm:cxn modelId="{3DC8111D-7D57-4FCA-B6EA-15C9383CA190}" type="presParOf" srcId="{8540150F-A3D5-4A58-9BE8-9769D2AE7BB6}" destId="{0BC4EA0F-90C4-44DD-8C1D-DC285C75F9E8}" srcOrd="7" destOrd="0" presId="urn:microsoft.com/office/officeart/2005/8/layout/lProcess2"/>
    <dgm:cxn modelId="{17025D6E-CA72-49DE-A832-B772D44AA81F}" type="presParOf" srcId="{8540150F-A3D5-4A58-9BE8-9769D2AE7BB6}" destId="{C1DB9BC2-6E67-4DCB-9AC2-005D6B1843E5}" srcOrd="8"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8C49336-2857-124F-81DC-50929B81D5A1}" type="doc">
      <dgm:prSet loTypeId="urn:microsoft.com/office/officeart/2005/8/layout/list1" loCatId="" qsTypeId="urn:microsoft.com/office/officeart/2005/8/quickstyle/simple4" qsCatId="simple" csTypeId="urn:microsoft.com/office/officeart/2005/8/colors/accent1_2" csCatId="accent1" phldr="1"/>
      <dgm:spPr/>
      <dgm:t>
        <a:bodyPr/>
        <a:lstStyle/>
        <a:p>
          <a:endParaRPr lang="en-US"/>
        </a:p>
      </dgm:t>
    </dgm:pt>
    <dgm:pt modelId="{64D9674E-CEA0-EC46-826A-C2C548BA4552}">
      <dgm:prSet phldrT="[Text]"/>
      <dgm:spPr/>
      <dgm:t>
        <a:bodyPr/>
        <a:lstStyle/>
        <a:p>
          <a:pPr algn="ctr"/>
          <a:r>
            <a:rPr lang="en-US" b="0" dirty="0"/>
            <a:t>RISKS</a:t>
          </a:r>
        </a:p>
      </dgm:t>
    </dgm:pt>
    <dgm:pt modelId="{010C0781-1051-AF47-914B-8AF51165C0BF}" type="parTrans" cxnId="{C5B4424D-42E1-0E4D-B002-ACE8C6432C38}">
      <dgm:prSet/>
      <dgm:spPr/>
      <dgm:t>
        <a:bodyPr/>
        <a:lstStyle/>
        <a:p>
          <a:endParaRPr lang="en-US"/>
        </a:p>
      </dgm:t>
    </dgm:pt>
    <dgm:pt modelId="{90E3973B-B84A-1642-8E3C-C868F1E63444}" type="sibTrans" cxnId="{C5B4424D-42E1-0E4D-B002-ACE8C6432C38}">
      <dgm:prSet/>
      <dgm:spPr/>
      <dgm:t>
        <a:bodyPr/>
        <a:lstStyle/>
        <a:p>
          <a:endParaRPr lang="en-US"/>
        </a:p>
      </dgm:t>
    </dgm:pt>
    <dgm:pt modelId="{8B3536E0-C868-0F47-93B1-774AF5828C96}">
      <dgm:prSet phldrT="[Text]"/>
      <dgm:spPr/>
      <dgm:t>
        <a:bodyPr/>
        <a:lstStyle/>
        <a:p>
          <a:r>
            <a:rPr lang="en-US" dirty="0"/>
            <a:t>Low Market Acceptance </a:t>
          </a:r>
        </a:p>
      </dgm:t>
    </dgm:pt>
    <dgm:pt modelId="{1369822F-A68F-EE4F-9195-BCDDE02C72A4}" type="parTrans" cxnId="{2EEFE3B0-A74D-724E-B008-A52B859960E3}">
      <dgm:prSet/>
      <dgm:spPr/>
      <dgm:t>
        <a:bodyPr/>
        <a:lstStyle/>
        <a:p>
          <a:endParaRPr lang="en-US"/>
        </a:p>
      </dgm:t>
    </dgm:pt>
    <dgm:pt modelId="{D2FF3AEB-16CF-0249-AFC9-0C13DB214255}" type="sibTrans" cxnId="{2EEFE3B0-A74D-724E-B008-A52B859960E3}">
      <dgm:prSet/>
      <dgm:spPr/>
      <dgm:t>
        <a:bodyPr/>
        <a:lstStyle/>
        <a:p>
          <a:endParaRPr lang="en-US"/>
        </a:p>
      </dgm:t>
    </dgm:pt>
    <dgm:pt modelId="{E7F0E692-F36C-2647-8F8C-735980F4CBD5}">
      <dgm:prSet phldrT="[Text]"/>
      <dgm:spPr/>
      <dgm:t>
        <a:bodyPr/>
        <a:lstStyle/>
        <a:p>
          <a:r>
            <a:rPr lang="en-US" dirty="0"/>
            <a:t>Defects &amp; Recall Campaigns </a:t>
          </a:r>
        </a:p>
      </dgm:t>
    </dgm:pt>
    <dgm:pt modelId="{80FC76AF-5157-BB47-BA64-57787B287685}" type="parTrans" cxnId="{1EED3E64-201C-414B-8715-1FE9B4097BAB}">
      <dgm:prSet/>
      <dgm:spPr/>
      <dgm:t>
        <a:bodyPr/>
        <a:lstStyle/>
        <a:p>
          <a:endParaRPr lang="en-US"/>
        </a:p>
      </dgm:t>
    </dgm:pt>
    <dgm:pt modelId="{DBED9FC3-EFDE-9A47-BA74-035CF0E08BC3}" type="sibTrans" cxnId="{1EED3E64-201C-414B-8715-1FE9B4097BAB}">
      <dgm:prSet/>
      <dgm:spPr/>
      <dgm:t>
        <a:bodyPr/>
        <a:lstStyle/>
        <a:p>
          <a:endParaRPr lang="en-US"/>
        </a:p>
      </dgm:t>
    </dgm:pt>
    <dgm:pt modelId="{6D3E26C3-B539-5147-A0F2-CEEF450AD201}">
      <dgm:prSet phldrT="[Text]"/>
      <dgm:spPr/>
      <dgm:t>
        <a:bodyPr/>
        <a:lstStyle/>
        <a:p>
          <a:r>
            <a:rPr lang="en-US" dirty="0"/>
            <a:t>Increased Regulations </a:t>
          </a:r>
        </a:p>
      </dgm:t>
    </dgm:pt>
    <dgm:pt modelId="{471F3FA4-9A53-CF4B-A80F-26F19392265D}" type="parTrans" cxnId="{8660D282-54EA-3A4D-A7EE-66BD0922982D}">
      <dgm:prSet/>
      <dgm:spPr/>
      <dgm:t>
        <a:bodyPr/>
        <a:lstStyle/>
        <a:p>
          <a:endParaRPr lang="en-US"/>
        </a:p>
      </dgm:t>
    </dgm:pt>
    <dgm:pt modelId="{E8F252D3-5373-184E-9E68-10B3BEB170FC}" type="sibTrans" cxnId="{8660D282-54EA-3A4D-A7EE-66BD0922982D}">
      <dgm:prSet/>
      <dgm:spPr/>
      <dgm:t>
        <a:bodyPr/>
        <a:lstStyle/>
        <a:p>
          <a:endParaRPr lang="en-US"/>
        </a:p>
      </dgm:t>
    </dgm:pt>
    <dgm:pt modelId="{F8BAAA10-0C9B-1F4B-9CAD-E216354D9443}">
      <dgm:prSet phldrT="[Text]"/>
      <dgm:spPr/>
      <dgm:t>
        <a:bodyPr/>
        <a:lstStyle/>
        <a:p>
          <a:r>
            <a:rPr lang="en-US" dirty="0"/>
            <a:t>Cybersecurity Risks</a:t>
          </a:r>
        </a:p>
      </dgm:t>
    </dgm:pt>
    <dgm:pt modelId="{1604F9AB-DF1A-1E49-9F95-FEB49C5D2169}" type="parTrans" cxnId="{91F910F5-191C-9F41-AF7E-C2C233A6202E}">
      <dgm:prSet/>
      <dgm:spPr/>
      <dgm:t>
        <a:bodyPr/>
        <a:lstStyle/>
        <a:p>
          <a:endParaRPr lang="en-US"/>
        </a:p>
      </dgm:t>
    </dgm:pt>
    <dgm:pt modelId="{5B156E99-B38D-B945-A2C0-2F9247D7ED8D}" type="sibTrans" cxnId="{91F910F5-191C-9F41-AF7E-C2C233A6202E}">
      <dgm:prSet/>
      <dgm:spPr/>
      <dgm:t>
        <a:bodyPr/>
        <a:lstStyle/>
        <a:p>
          <a:endParaRPr lang="en-US"/>
        </a:p>
      </dgm:t>
    </dgm:pt>
    <dgm:pt modelId="{7F45D402-1D81-8340-AA56-0F0F1D7652A9}" type="pres">
      <dgm:prSet presAssocID="{38C49336-2857-124F-81DC-50929B81D5A1}" presName="linear" presStyleCnt="0">
        <dgm:presLayoutVars>
          <dgm:dir/>
          <dgm:animLvl val="lvl"/>
          <dgm:resizeHandles val="exact"/>
        </dgm:presLayoutVars>
      </dgm:prSet>
      <dgm:spPr/>
    </dgm:pt>
    <dgm:pt modelId="{06CB6BBE-1B1C-2F44-9A1A-8371D158F393}" type="pres">
      <dgm:prSet presAssocID="{64D9674E-CEA0-EC46-826A-C2C548BA4552}" presName="parentLin" presStyleCnt="0"/>
      <dgm:spPr/>
    </dgm:pt>
    <dgm:pt modelId="{7D341E07-3159-2C47-BC9D-44CC717AE982}" type="pres">
      <dgm:prSet presAssocID="{64D9674E-CEA0-EC46-826A-C2C548BA4552}" presName="parentLeftMargin" presStyleLbl="node1" presStyleIdx="0" presStyleCnt="1"/>
      <dgm:spPr/>
    </dgm:pt>
    <dgm:pt modelId="{C4516884-C6BC-3147-8355-BA031332B36E}" type="pres">
      <dgm:prSet presAssocID="{64D9674E-CEA0-EC46-826A-C2C548BA4552}" presName="parentText" presStyleLbl="node1" presStyleIdx="0" presStyleCnt="1" custLinFactNeighborX="60011" custLinFactNeighborY="-9933">
        <dgm:presLayoutVars>
          <dgm:chMax val="0"/>
          <dgm:bulletEnabled val="1"/>
        </dgm:presLayoutVars>
      </dgm:prSet>
      <dgm:spPr/>
    </dgm:pt>
    <dgm:pt modelId="{5A723F28-48F4-7843-A8C5-3CF73CC0AB22}" type="pres">
      <dgm:prSet presAssocID="{64D9674E-CEA0-EC46-826A-C2C548BA4552}" presName="negativeSpace" presStyleCnt="0"/>
      <dgm:spPr/>
    </dgm:pt>
    <dgm:pt modelId="{267B12D1-42DC-D44F-9D88-BB2136528B77}" type="pres">
      <dgm:prSet presAssocID="{64D9674E-CEA0-EC46-826A-C2C548BA4552}" presName="childText" presStyleLbl="conFgAcc1" presStyleIdx="0" presStyleCnt="1" custLinFactNeighborX="-31982" custLinFactNeighborY="-61433">
        <dgm:presLayoutVars>
          <dgm:bulletEnabled val="1"/>
        </dgm:presLayoutVars>
      </dgm:prSet>
      <dgm:spPr/>
    </dgm:pt>
  </dgm:ptLst>
  <dgm:cxnLst>
    <dgm:cxn modelId="{5744160C-FD7E-9B4C-9268-A9963FF56B8F}" type="presOf" srcId="{8B3536E0-C868-0F47-93B1-774AF5828C96}" destId="{267B12D1-42DC-D44F-9D88-BB2136528B77}" srcOrd="0" destOrd="0" presId="urn:microsoft.com/office/officeart/2005/8/layout/list1"/>
    <dgm:cxn modelId="{4545C512-45C9-2A43-81C8-B4ABF55A202B}" type="presOf" srcId="{64D9674E-CEA0-EC46-826A-C2C548BA4552}" destId="{7D341E07-3159-2C47-BC9D-44CC717AE982}" srcOrd="0" destOrd="0" presId="urn:microsoft.com/office/officeart/2005/8/layout/list1"/>
    <dgm:cxn modelId="{6A416A2F-C1FD-F543-B14D-C5E92D3F384F}" type="presOf" srcId="{38C49336-2857-124F-81DC-50929B81D5A1}" destId="{7F45D402-1D81-8340-AA56-0F0F1D7652A9}" srcOrd="0" destOrd="0" presId="urn:microsoft.com/office/officeart/2005/8/layout/list1"/>
    <dgm:cxn modelId="{816FA637-E4E3-6348-A2A6-81F1CF81B48F}" type="presOf" srcId="{E7F0E692-F36C-2647-8F8C-735980F4CBD5}" destId="{267B12D1-42DC-D44F-9D88-BB2136528B77}" srcOrd="0" destOrd="1" presId="urn:microsoft.com/office/officeart/2005/8/layout/list1"/>
    <dgm:cxn modelId="{1EED3E64-201C-414B-8715-1FE9B4097BAB}" srcId="{64D9674E-CEA0-EC46-826A-C2C548BA4552}" destId="{E7F0E692-F36C-2647-8F8C-735980F4CBD5}" srcOrd="1" destOrd="0" parTransId="{80FC76AF-5157-BB47-BA64-57787B287685}" sibTransId="{DBED9FC3-EFDE-9A47-BA74-035CF0E08BC3}"/>
    <dgm:cxn modelId="{C5B4424D-42E1-0E4D-B002-ACE8C6432C38}" srcId="{38C49336-2857-124F-81DC-50929B81D5A1}" destId="{64D9674E-CEA0-EC46-826A-C2C548BA4552}" srcOrd="0" destOrd="0" parTransId="{010C0781-1051-AF47-914B-8AF51165C0BF}" sibTransId="{90E3973B-B84A-1642-8E3C-C868F1E63444}"/>
    <dgm:cxn modelId="{440D3F6F-8CB7-CA49-9E3E-C39B4E88B316}" type="presOf" srcId="{F8BAAA10-0C9B-1F4B-9CAD-E216354D9443}" destId="{267B12D1-42DC-D44F-9D88-BB2136528B77}" srcOrd="0" destOrd="3" presId="urn:microsoft.com/office/officeart/2005/8/layout/list1"/>
    <dgm:cxn modelId="{8660D282-54EA-3A4D-A7EE-66BD0922982D}" srcId="{64D9674E-CEA0-EC46-826A-C2C548BA4552}" destId="{6D3E26C3-B539-5147-A0F2-CEEF450AD201}" srcOrd="2" destOrd="0" parTransId="{471F3FA4-9A53-CF4B-A80F-26F19392265D}" sibTransId="{E8F252D3-5373-184E-9E68-10B3BEB170FC}"/>
    <dgm:cxn modelId="{2EEFE3B0-A74D-724E-B008-A52B859960E3}" srcId="{64D9674E-CEA0-EC46-826A-C2C548BA4552}" destId="{8B3536E0-C868-0F47-93B1-774AF5828C96}" srcOrd="0" destOrd="0" parTransId="{1369822F-A68F-EE4F-9195-BCDDE02C72A4}" sibTransId="{D2FF3AEB-16CF-0249-AFC9-0C13DB214255}"/>
    <dgm:cxn modelId="{5C464FBE-6AD4-8A4B-9EBC-567E513A1DAE}" type="presOf" srcId="{64D9674E-CEA0-EC46-826A-C2C548BA4552}" destId="{C4516884-C6BC-3147-8355-BA031332B36E}" srcOrd="1" destOrd="0" presId="urn:microsoft.com/office/officeart/2005/8/layout/list1"/>
    <dgm:cxn modelId="{BC48FAC8-8E88-9542-A6B8-044019F34094}" type="presOf" srcId="{6D3E26C3-B539-5147-A0F2-CEEF450AD201}" destId="{267B12D1-42DC-D44F-9D88-BB2136528B77}" srcOrd="0" destOrd="2" presId="urn:microsoft.com/office/officeart/2005/8/layout/list1"/>
    <dgm:cxn modelId="{91F910F5-191C-9F41-AF7E-C2C233A6202E}" srcId="{64D9674E-CEA0-EC46-826A-C2C548BA4552}" destId="{F8BAAA10-0C9B-1F4B-9CAD-E216354D9443}" srcOrd="3" destOrd="0" parTransId="{1604F9AB-DF1A-1E49-9F95-FEB49C5D2169}" sibTransId="{5B156E99-B38D-B945-A2C0-2F9247D7ED8D}"/>
    <dgm:cxn modelId="{6EE95400-3268-B34A-ADC8-0211F1B90513}" type="presParOf" srcId="{7F45D402-1D81-8340-AA56-0F0F1D7652A9}" destId="{06CB6BBE-1B1C-2F44-9A1A-8371D158F393}" srcOrd="0" destOrd="0" presId="urn:microsoft.com/office/officeart/2005/8/layout/list1"/>
    <dgm:cxn modelId="{2FDA8D71-EE03-BD4E-A49E-83D2A256268F}" type="presParOf" srcId="{06CB6BBE-1B1C-2F44-9A1A-8371D158F393}" destId="{7D341E07-3159-2C47-BC9D-44CC717AE982}" srcOrd="0" destOrd="0" presId="urn:microsoft.com/office/officeart/2005/8/layout/list1"/>
    <dgm:cxn modelId="{11595E2D-8621-2648-87FA-D2DCEC682E63}" type="presParOf" srcId="{06CB6BBE-1B1C-2F44-9A1A-8371D158F393}" destId="{C4516884-C6BC-3147-8355-BA031332B36E}" srcOrd="1" destOrd="0" presId="urn:microsoft.com/office/officeart/2005/8/layout/list1"/>
    <dgm:cxn modelId="{2439DF26-631A-1B44-A011-029152493027}" type="presParOf" srcId="{7F45D402-1D81-8340-AA56-0F0F1D7652A9}" destId="{5A723F28-48F4-7843-A8C5-3CF73CC0AB22}" srcOrd="1" destOrd="0" presId="urn:microsoft.com/office/officeart/2005/8/layout/list1"/>
    <dgm:cxn modelId="{9056F787-9FC7-D04C-A585-9491D45DAA08}" type="presParOf" srcId="{7F45D402-1D81-8340-AA56-0F0F1D7652A9}" destId="{267B12D1-42DC-D44F-9D88-BB2136528B77}"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1F78B0B-D772-9C42-830B-B71C58D57789}" type="doc">
      <dgm:prSet loTypeId="urn:microsoft.com/office/officeart/2005/8/layout/arrow3" loCatId="" qsTypeId="urn:microsoft.com/office/officeart/2005/8/quickstyle/simple4" qsCatId="simple" csTypeId="urn:microsoft.com/office/officeart/2005/8/colors/accent1_2" csCatId="accent1" phldr="1"/>
      <dgm:spPr/>
      <dgm:t>
        <a:bodyPr/>
        <a:lstStyle/>
        <a:p>
          <a:endParaRPr lang="en-US"/>
        </a:p>
      </dgm:t>
    </dgm:pt>
    <dgm:pt modelId="{4A3DAC41-E42B-254C-8146-FA185780F010}">
      <dgm:prSet phldrT="[Text]" custT="1"/>
      <dgm:spPr/>
      <dgm:t>
        <a:bodyPr/>
        <a:lstStyle/>
        <a:p>
          <a:r>
            <a:rPr lang="en-US" sz="1600" dirty="0"/>
            <a:t>Ford auto sales drop 6.1% with 25% drop in passenger vehicle sales</a:t>
          </a:r>
        </a:p>
      </dgm:t>
    </dgm:pt>
    <dgm:pt modelId="{468EA618-3FCA-ED4D-AFAA-93141F7D2E05}" type="parTrans" cxnId="{607D2D8B-6A3C-4D48-B7C0-E13A2A3644D0}">
      <dgm:prSet/>
      <dgm:spPr/>
      <dgm:t>
        <a:bodyPr/>
        <a:lstStyle/>
        <a:p>
          <a:endParaRPr lang="en-US"/>
        </a:p>
      </dgm:t>
    </dgm:pt>
    <dgm:pt modelId="{1350B146-5A78-0D44-9A9C-D131C5DFCCFF}" type="sibTrans" cxnId="{607D2D8B-6A3C-4D48-B7C0-E13A2A3644D0}">
      <dgm:prSet/>
      <dgm:spPr/>
      <dgm:t>
        <a:bodyPr/>
        <a:lstStyle/>
        <a:p>
          <a:endParaRPr lang="en-US"/>
        </a:p>
      </dgm:t>
    </dgm:pt>
    <dgm:pt modelId="{FD98E814-6D4B-EA4E-BE7E-3E818345833B}">
      <dgm:prSet phldrT="[Text]" custT="1"/>
      <dgm:spPr/>
      <dgm:t>
        <a:bodyPr/>
        <a:lstStyle/>
        <a:p>
          <a:r>
            <a:rPr lang="en-US" sz="1600" dirty="0"/>
            <a:t>Short Term: reset revenue and attack costs </a:t>
          </a:r>
        </a:p>
        <a:p>
          <a:r>
            <a:rPr lang="en-US" sz="1600" dirty="0"/>
            <a:t>Long Term: redesign to compete in future</a:t>
          </a:r>
        </a:p>
        <a:p>
          <a:r>
            <a:rPr lang="en-US" sz="1600" dirty="0">
              <a:sym typeface="Wingdings"/>
            </a:rPr>
            <a:t> Hired Dragos </a:t>
          </a:r>
          <a:r>
            <a:rPr lang="en-US" sz="1600" dirty="0" err="1">
              <a:sym typeface="Wingdings"/>
            </a:rPr>
            <a:t>Maciuca</a:t>
          </a:r>
          <a:r>
            <a:rPr lang="en-US" sz="1600" dirty="0">
              <a:sym typeface="Wingdings"/>
            </a:rPr>
            <a:t> </a:t>
          </a:r>
          <a:endParaRPr lang="en-US" sz="1600" dirty="0"/>
        </a:p>
      </dgm:t>
    </dgm:pt>
    <dgm:pt modelId="{19B60555-CE5E-C74A-92D2-1283E1ABC162}" type="parTrans" cxnId="{3BC02BCF-56F7-9E4D-AA42-EA56470E071B}">
      <dgm:prSet/>
      <dgm:spPr/>
      <dgm:t>
        <a:bodyPr/>
        <a:lstStyle/>
        <a:p>
          <a:endParaRPr lang="en-US"/>
        </a:p>
      </dgm:t>
    </dgm:pt>
    <dgm:pt modelId="{056716E0-5C4C-C647-A7F3-A7CA3A37F4D2}" type="sibTrans" cxnId="{3BC02BCF-56F7-9E4D-AA42-EA56470E071B}">
      <dgm:prSet/>
      <dgm:spPr/>
      <dgm:t>
        <a:bodyPr/>
        <a:lstStyle/>
        <a:p>
          <a:endParaRPr lang="en-US"/>
        </a:p>
      </dgm:t>
    </dgm:pt>
    <dgm:pt modelId="{9F2A6468-505C-4141-BC49-C0FBAEB0F7BE}" type="pres">
      <dgm:prSet presAssocID="{01F78B0B-D772-9C42-830B-B71C58D57789}" presName="compositeShape" presStyleCnt="0">
        <dgm:presLayoutVars>
          <dgm:chMax val="2"/>
          <dgm:dir/>
          <dgm:resizeHandles val="exact"/>
        </dgm:presLayoutVars>
      </dgm:prSet>
      <dgm:spPr/>
    </dgm:pt>
    <dgm:pt modelId="{B27BB071-5DD5-9940-9849-F918D6DC121A}" type="pres">
      <dgm:prSet presAssocID="{01F78B0B-D772-9C42-830B-B71C58D57789}" presName="divider" presStyleLbl="fgShp" presStyleIdx="0" presStyleCnt="1" custLinFactNeighborX="0" custLinFactNeighborY="-46618"/>
      <dgm:spPr/>
    </dgm:pt>
    <dgm:pt modelId="{DF5C7BB8-6FA5-C34E-8AF7-79BFE8ADF23A}" type="pres">
      <dgm:prSet presAssocID="{4A3DAC41-E42B-254C-8146-FA185780F010}" presName="downArrow" presStyleLbl="node1" presStyleIdx="0" presStyleCnt="2" custScaleX="53156" custScaleY="79118" custLinFactNeighborX="-2410" custLinFactNeighborY="-17852"/>
      <dgm:spPr/>
    </dgm:pt>
    <dgm:pt modelId="{9D206ACB-E7BA-7E47-9246-F5E6BC71A09D}" type="pres">
      <dgm:prSet presAssocID="{4A3DAC41-E42B-254C-8146-FA185780F010}" presName="downArrowText" presStyleLbl="revTx" presStyleIdx="0" presStyleCnt="2" custScaleX="160232" custScaleY="77267" custLinFactNeighborX="-18332" custLinFactNeighborY="-6612">
        <dgm:presLayoutVars>
          <dgm:bulletEnabled val="1"/>
        </dgm:presLayoutVars>
      </dgm:prSet>
      <dgm:spPr/>
    </dgm:pt>
    <dgm:pt modelId="{FB74E925-2A0A-8341-817C-D9DEECC835B2}" type="pres">
      <dgm:prSet presAssocID="{FD98E814-6D4B-EA4E-BE7E-3E818345833B}" presName="upArrow" presStyleLbl="node1" presStyleIdx="1" presStyleCnt="2" custScaleX="50088"/>
      <dgm:spPr/>
    </dgm:pt>
    <dgm:pt modelId="{824F88F4-0655-8945-9A48-380596543CC8}" type="pres">
      <dgm:prSet presAssocID="{FD98E814-6D4B-EA4E-BE7E-3E818345833B}" presName="upArrowText" presStyleLbl="revTx" presStyleIdx="1" presStyleCnt="2" custScaleX="187625" custScaleY="179156" custLinFactNeighborX="2765" custLinFactNeighborY="-18097">
        <dgm:presLayoutVars>
          <dgm:bulletEnabled val="1"/>
        </dgm:presLayoutVars>
      </dgm:prSet>
      <dgm:spPr/>
    </dgm:pt>
  </dgm:ptLst>
  <dgm:cxnLst>
    <dgm:cxn modelId="{ED261307-44A3-524A-82CA-454CDD3E8F0C}" type="presOf" srcId="{01F78B0B-D772-9C42-830B-B71C58D57789}" destId="{9F2A6468-505C-4141-BC49-C0FBAEB0F7BE}" srcOrd="0" destOrd="0" presId="urn:microsoft.com/office/officeart/2005/8/layout/arrow3"/>
    <dgm:cxn modelId="{DE08FA57-2FFE-D24D-B980-A4072D37CE8E}" type="presOf" srcId="{4A3DAC41-E42B-254C-8146-FA185780F010}" destId="{9D206ACB-E7BA-7E47-9246-F5E6BC71A09D}" srcOrd="0" destOrd="0" presId="urn:microsoft.com/office/officeart/2005/8/layout/arrow3"/>
    <dgm:cxn modelId="{356DD888-5D16-FD4A-A5D6-8013E28DBC3F}" type="presOf" srcId="{FD98E814-6D4B-EA4E-BE7E-3E818345833B}" destId="{824F88F4-0655-8945-9A48-380596543CC8}" srcOrd="0" destOrd="0" presId="urn:microsoft.com/office/officeart/2005/8/layout/arrow3"/>
    <dgm:cxn modelId="{607D2D8B-6A3C-4D48-B7C0-E13A2A3644D0}" srcId="{01F78B0B-D772-9C42-830B-B71C58D57789}" destId="{4A3DAC41-E42B-254C-8146-FA185780F010}" srcOrd="0" destOrd="0" parTransId="{468EA618-3FCA-ED4D-AFAA-93141F7D2E05}" sibTransId="{1350B146-5A78-0D44-9A9C-D131C5DFCCFF}"/>
    <dgm:cxn modelId="{3BC02BCF-56F7-9E4D-AA42-EA56470E071B}" srcId="{01F78B0B-D772-9C42-830B-B71C58D57789}" destId="{FD98E814-6D4B-EA4E-BE7E-3E818345833B}" srcOrd="1" destOrd="0" parTransId="{19B60555-CE5E-C74A-92D2-1283E1ABC162}" sibTransId="{056716E0-5C4C-C647-A7F3-A7CA3A37F4D2}"/>
    <dgm:cxn modelId="{FAB40556-D28E-6240-BDC2-158F206CE5BD}" type="presParOf" srcId="{9F2A6468-505C-4141-BC49-C0FBAEB0F7BE}" destId="{B27BB071-5DD5-9940-9849-F918D6DC121A}" srcOrd="0" destOrd="0" presId="urn:microsoft.com/office/officeart/2005/8/layout/arrow3"/>
    <dgm:cxn modelId="{A63CAB8C-7575-4246-B1AC-FFEEDF72E737}" type="presParOf" srcId="{9F2A6468-505C-4141-BC49-C0FBAEB0F7BE}" destId="{DF5C7BB8-6FA5-C34E-8AF7-79BFE8ADF23A}" srcOrd="1" destOrd="0" presId="urn:microsoft.com/office/officeart/2005/8/layout/arrow3"/>
    <dgm:cxn modelId="{3FE28865-492F-7A4C-9007-3E510C7C668E}" type="presParOf" srcId="{9F2A6468-505C-4141-BC49-C0FBAEB0F7BE}" destId="{9D206ACB-E7BA-7E47-9246-F5E6BC71A09D}" srcOrd="2" destOrd="0" presId="urn:microsoft.com/office/officeart/2005/8/layout/arrow3"/>
    <dgm:cxn modelId="{1BE77242-BD84-DA46-B376-7AB4E24E0CF6}" type="presParOf" srcId="{9F2A6468-505C-4141-BC49-C0FBAEB0F7BE}" destId="{FB74E925-2A0A-8341-817C-D9DEECC835B2}" srcOrd="3" destOrd="0" presId="urn:microsoft.com/office/officeart/2005/8/layout/arrow3"/>
    <dgm:cxn modelId="{9D0C5200-E659-6C43-9AD3-698B9437C246}" type="presParOf" srcId="{9F2A6468-505C-4141-BC49-C0FBAEB0F7BE}" destId="{824F88F4-0655-8945-9A48-380596543CC8}" srcOrd="4" destOrd="0" presId="urn:microsoft.com/office/officeart/2005/8/layout/arrow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F67649A-6152-6B4D-B47D-8E6D8AACECE7}"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US"/>
        </a:p>
      </dgm:t>
    </dgm:pt>
    <dgm:pt modelId="{FE591BAC-7B2F-AC4D-AF1B-F9F47BD2C8D0}">
      <dgm:prSet phldrT="[Text]"/>
      <dgm:spPr/>
      <dgm:t>
        <a:bodyPr/>
        <a:lstStyle/>
        <a:p>
          <a:r>
            <a:rPr lang="en-US" b="0" dirty="0"/>
            <a:t>Silicon Valley</a:t>
          </a:r>
        </a:p>
      </dgm:t>
    </dgm:pt>
    <dgm:pt modelId="{0CC7CD8B-7E30-D149-9786-DD5301F112AE}" type="parTrans" cxnId="{A9AC134F-3020-0F40-88C8-79A224430C95}">
      <dgm:prSet/>
      <dgm:spPr/>
      <dgm:t>
        <a:bodyPr/>
        <a:lstStyle/>
        <a:p>
          <a:endParaRPr lang="en-US"/>
        </a:p>
      </dgm:t>
    </dgm:pt>
    <dgm:pt modelId="{32501FF4-1A84-4740-8616-EBCEA794F3C3}" type="sibTrans" cxnId="{A9AC134F-3020-0F40-88C8-79A224430C95}">
      <dgm:prSet/>
      <dgm:spPr/>
      <dgm:t>
        <a:bodyPr/>
        <a:lstStyle/>
        <a:p>
          <a:endParaRPr lang="en-US"/>
        </a:p>
      </dgm:t>
    </dgm:pt>
    <dgm:pt modelId="{4EC5C524-D4C5-CC42-831C-B6B2216E0149}">
      <dgm:prSet phldrT="[Text]"/>
      <dgm:spPr/>
      <dgm:t>
        <a:bodyPr/>
        <a:lstStyle/>
        <a:p>
          <a:r>
            <a:rPr lang="en-US" dirty="0"/>
            <a:t>Advanced Algorithms</a:t>
          </a:r>
        </a:p>
      </dgm:t>
    </dgm:pt>
    <dgm:pt modelId="{56FF3AE7-C318-F94B-A4BF-20D65B09612C}" type="parTrans" cxnId="{2041D229-0063-F142-86AC-55C9A8FE25C0}">
      <dgm:prSet/>
      <dgm:spPr/>
      <dgm:t>
        <a:bodyPr/>
        <a:lstStyle/>
        <a:p>
          <a:endParaRPr lang="en-US"/>
        </a:p>
      </dgm:t>
    </dgm:pt>
    <dgm:pt modelId="{94861E12-78A7-504F-8CA6-5E9762C812A9}" type="sibTrans" cxnId="{2041D229-0063-F142-86AC-55C9A8FE25C0}">
      <dgm:prSet/>
      <dgm:spPr/>
      <dgm:t>
        <a:bodyPr/>
        <a:lstStyle/>
        <a:p>
          <a:endParaRPr lang="en-US"/>
        </a:p>
      </dgm:t>
    </dgm:pt>
    <dgm:pt modelId="{BA5A1979-8391-D24E-83E1-FEE7D0E73030}">
      <dgm:prSet phldrT="[Text]"/>
      <dgm:spPr/>
      <dgm:t>
        <a:bodyPr/>
        <a:lstStyle/>
        <a:p>
          <a:r>
            <a:rPr lang="en-US" dirty="0"/>
            <a:t>3-D Mapping </a:t>
          </a:r>
        </a:p>
      </dgm:t>
    </dgm:pt>
    <dgm:pt modelId="{788998FC-B12F-0646-8983-EAF0BCEEFC3F}" type="parTrans" cxnId="{B1FE62B6-4349-F54B-B5E9-9D0062507253}">
      <dgm:prSet/>
      <dgm:spPr/>
      <dgm:t>
        <a:bodyPr/>
        <a:lstStyle/>
        <a:p>
          <a:endParaRPr lang="en-US"/>
        </a:p>
      </dgm:t>
    </dgm:pt>
    <dgm:pt modelId="{8F63951A-0229-9A4A-9B14-3F668072248C}" type="sibTrans" cxnId="{B1FE62B6-4349-F54B-B5E9-9D0062507253}">
      <dgm:prSet/>
      <dgm:spPr/>
      <dgm:t>
        <a:bodyPr/>
        <a:lstStyle/>
        <a:p>
          <a:endParaRPr lang="en-US"/>
        </a:p>
      </dgm:t>
    </dgm:pt>
    <dgm:pt modelId="{B8114162-3D98-4D49-8FF5-8CC791D36D17}">
      <dgm:prSet phldrT="[Text]"/>
      <dgm:spPr/>
      <dgm:t>
        <a:bodyPr/>
        <a:lstStyle/>
        <a:p>
          <a:r>
            <a:rPr lang="en-US" dirty="0"/>
            <a:t>Radar Technology </a:t>
          </a:r>
        </a:p>
      </dgm:t>
    </dgm:pt>
    <dgm:pt modelId="{949FA579-9FC8-CF45-BB29-56732D7453C5}" type="parTrans" cxnId="{C11A18E4-57CF-BF42-9628-11E8A395F7C7}">
      <dgm:prSet/>
      <dgm:spPr/>
      <dgm:t>
        <a:bodyPr/>
        <a:lstStyle/>
        <a:p>
          <a:endParaRPr lang="en-US"/>
        </a:p>
      </dgm:t>
    </dgm:pt>
    <dgm:pt modelId="{06BDA233-444E-E54F-9FF3-BCA50C235F2F}" type="sibTrans" cxnId="{C11A18E4-57CF-BF42-9628-11E8A395F7C7}">
      <dgm:prSet/>
      <dgm:spPr/>
      <dgm:t>
        <a:bodyPr/>
        <a:lstStyle/>
        <a:p>
          <a:endParaRPr lang="en-US"/>
        </a:p>
      </dgm:t>
    </dgm:pt>
    <dgm:pt modelId="{7B43DC41-48A5-8D45-8FDB-25F1EDB1B7AD}">
      <dgm:prSet phldrT="[Text]"/>
      <dgm:spPr/>
      <dgm:t>
        <a:bodyPr/>
        <a:lstStyle/>
        <a:p>
          <a:r>
            <a:rPr lang="en-US" dirty="0"/>
            <a:t>Camera Sensors </a:t>
          </a:r>
        </a:p>
      </dgm:t>
    </dgm:pt>
    <dgm:pt modelId="{42C81245-5D32-BB4A-99D4-807EC50B93DA}" type="parTrans" cxnId="{37E8C7A7-E7F4-1F45-B888-0900C37B0AA7}">
      <dgm:prSet/>
      <dgm:spPr/>
      <dgm:t>
        <a:bodyPr/>
        <a:lstStyle/>
        <a:p>
          <a:endParaRPr lang="en-US"/>
        </a:p>
      </dgm:t>
    </dgm:pt>
    <dgm:pt modelId="{6E502D12-F08C-C447-9CA2-C8C379FD16E9}" type="sibTrans" cxnId="{37E8C7A7-E7F4-1F45-B888-0900C37B0AA7}">
      <dgm:prSet/>
      <dgm:spPr/>
      <dgm:t>
        <a:bodyPr/>
        <a:lstStyle/>
        <a:p>
          <a:endParaRPr lang="en-US"/>
        </a:p>
      </dgm:t>
    </dgm:pt>
    <dgm:pt modelId="{058D7B5B-0E19-D94A-9CBC-67C9F1844AFD}" type="pres">
      <dgm:prSet presAssocID="{1F67649A-6152-6B4D-B47D-8E6D8AACECE7}" presName="diagram" presStyleCnt="0">
        <dgm:presLayoutVars>
          <dgm:chMax val="1"/>
          <dgm:dir/>
          <dgm:animLvl val="ctr"/>
          <dgm:resizeHandles val="exact"/>
        </dgm:presLayoutVars>
      </dgm:prSet>
      <dgm:spPr/>
    </dgm:pt>
    <dgm:pt modelId="{7F93320D-09A6-D64F-B4D1-E471C8D7B196}" type="pres">
      <dgm:prSet presAssocID="{1F67649A-6152-6B4D-B47D-8E6D8AACECE7}" presName="matrix" presStyleCnt="0"/>
      <dgm:spPr/>
    </dgm:pt>
    <dgm:pt modelId="{52C4CBDC-A62F-404C-AC07-F6E88A007FD5}" type="pres">
      <dgm:prSet presAssocID="{1F67649A-6152-6B4D-B47D-8E6D8AACECE7}" presName="tile1" presStyleLbl="node1" presStyleIdx="0" presStyleCnt="4"/>
      <dgm:spPr/>
    </dgm:pt>
    <dgm:pt modelId="{EB954796-AB27-BC43-A999-080FF7D82E29}" type="pres">
      <dgm:prSet presAssocID="{1F67649A-6152-6B4D-B47D-8E6D8AACECE7}" presName="tile1text" presStyleLbl="node1" presStyleIdx="0" presStyleCnt="4">
        <dgm:presLayoutVars>
          <dgm:chMax val="0"/>
          <dgm:chPref val="0"/>
          <dgm:bulletEnabled val="1"/>
        </dgm:presLayoutVars>
      </dgm:prSet>
      <dgm:spPr/>
    </dgm:pt>
    <dgm:pt modelId="{151155E2-36E2-3442-86DC-2DE5C3E5B9DF}" type="pres">
      <dgm:prSet presAssocID="{1F67649A-6152-6B4D-B47D-8E6D8AACECE7}" presName="tile2" presStyleLbl="node1" presStyleIdx="1" presStyleCnt="4"/>
      <dgm:spPr/>
    </dgm:pt>
    <dgm:pt modelId="{BD24E5E3-FF70-824C-B086-6FF9ACF784EF}" type="pres">
      <dgm:prSet presAssocID="{1F67649A-6152-6B4D-B47D-8E6D8AACECE7}" presName="tile2text" presStyleLbl="node1" presStyleIdx="1" presStyleCnt="4">
        <dgm:presLayoutVars>
          <dgm:chMax val="0"/>
          <dgm:chPref val="0"/>
          <dgm:bulletEnabled val="1"/>
        </dgm:presLayoutVars>
      </dgm:prSet>
      <dgm:spPr/>
    </dgm:pt>
    <dgm:pt modelId="{C31D8460-D66A-114B-8A7B-A790B554DE83}" type="pres">
      <dgm:prSet presAssocID="{1F67649A-6152-6B4D-B47D-8E6D8AACECE7}" presName="tile3" presStyleLbl="node1" presStyleIdx="2" presStyleCnt="4"/>
      <dgm:spPr/>
    </dgm:pt>
    <dgm:pt modelId="{85EA8361-0941-C443-8EF7-040E0560411E}" type="pres">
      <dgm:prSet presAssocID="{1F67649A-6152-6B4D-B47D-8E6D8AACECE7}" presName="tile3text" presStyleLbl="node1" presStyleIdx="2" presStyleCnt="4">
        <dgm:presLayoutVars>
          <dgm:chMax val="0"/>
          <dgm:chPref val="0"/>
          <dgm:bulletEnabled val="1"/>
        </dgm:presLayoutVars>
      </dgm:prSet>
      <dgm:spPr/>
    </dgm:pt>
    <dgm:pt modelId="{53EEF536-B73B-8742-AA98-90ADEA7F4BC6}" type="pres">
      <dgm:prSet presAssocID="{1F67649A-6152-6B4D-B47D-8E6D8AACECE7}" presName="tile4" presStyleLbl="node1" presStyleIdx="3" presStyleCnt="4"/>
      <dgm:spPr/>
    </dgm:pt>
    <dgm:pt modelId="{AD4B5413-3323-994D-AA0A-DFE60914B191}" type="pres">
      <dgm:prSet presAssocID="{1F67649A-6152-6B4D-B47D-8E6D8AACECE7}" presName="tile4text" presStyleLbl="node1" presStyleIdx="3" presStyleCnt="4">
        <dgm:presLayoutVars>
          <dgm:chMax val="0"/>
          <dgm:chPref val="0"/>
          <dgm:bulletEnabled val="1"/>
        </dgm:presLayoutVars>
      </dgm:prSet>
      <dgm:spPr/>
    </dgm:pt>
    <dgm:pt modelId="{D08BA522-D140-8D47-83FB-5A3FFF208767}" type="pres">
      <dgm:prSet presAssocID="{1F67649A-6152-6B4D-B47D-8E6D8AACECE7}" presName="centerTile" presStyleLbl="fgShp" presStyleIdx="0" presStyleCnt="1" custScaleX="141667" custLinFactNeighborX="-4136" custLinFactNeighborY="-2183">
        <dgm:presLayoutVars>
          <dgm:chMax val="0"/>
          <dgm:chPref val="0"/>
        </dgm:presLayoutVars>
      </dgm:prSet>
      <dgm:spPr/>
    </dgm:pt>
  </dgm:ptLst>
  <dgm:cxnLst>
    <dgm:cxn modelId="{CC8DD500-32AB-6140-86F3-C268DE4EEB3C}" type="presOf" srcId="{BA5A1979-8391-D24E-83E1-FEE7D0E73030}" destId="{151155E2-36E2-3442-86DC-2DE5C3E5B9DF}" srcOrd="0" destOrd="0" presId="urn:microsoft.com/office/officeart/2005/8/layout/matrix1"/>
    <dgm:cxn modelId="{35421F03-8036-FC4A-8C74-C116171F3B3F}" type="presOf" srcId="{B8114162-3D98-4D49-8FF5-8CC791D36D17}" destId="{85EA8361-0941-C443-8EF7-040E0560411E}" srcOrd="1" destOrd="0" presId="urn:microsoft.com/office/officeart/2005/8/layout/matrix1"/>
    <dgm:cxn modelId="{82E9471E-5B07-7E41-A876-788E409933E1}" type="presOf" srcId="{1F67649A-6152-6B4D-B47D-8E6D8AACECE7}" destId="{058D7B5B-0E19-D94A-9CBC-67C9F1844AFD}" srcOrd="0" destOrd="0" presId="urn:microsoft.com/office/officeart/2005/8/layout/matrix1"/>
    <dgm:cxn modelId="{2041D229-0063-F142-86AC-55C9A8FE25C0}" srcId="{FE591BAC-7B2F-AC4D-AF1B-F9F47BD2C8D0}" destId="{4EC5C524-D4C5-CC42-831C-B6B2216E0149}" srcOrd="0" destOrd="0" parTransId="{56FF3AE7-C318-F94B-A4BF-20D65B09612C}" sibTransId="{94861E12-78A7-504F-8CA6-5E9762C812A9}"/>
    <dgm:cxn modelId="{8A15C04E-ED36-0D42-9CD5-255384297704}" type="presOf" srcId="{FE591BAC-7B2F-AC4D-AF1B-F9F47BD2C8D0}" destId="{D08BA522-D140-8D47-83FB-5A3FFF208767}" srcOrd="0" destOrd="0" presId="urn:microsoft.com/office/officeart/2005/8/layout/matrix1"/>
    <dgm:cxn modelId="{A9AC134F-3020-0F40-88C8-79A224430C95}" srcId="{1F67649A-6152-6B4D-B47D-8E6D8AACECE7}" destId="{FE591BAC-7B2F-AC4D-AF1B-F9F47BD2C8D0}" srcOrd="0" destOrd="0" parTransId="{0CC7CD8B-7E30-D149-9786-DD5301F112AE}" sibTransId="{32501FF4-1A84-4740-8616-EBCEA794F3C3}"/>
    <dgm:cxn modelId="{BD1A3A6F-B9B3-D54B-89B1-6DF47227516E}" type="presOf" srcId="{7B43DC41-48A5-8D45-8FDB-25F1EDB1B7AD}" destId="{AD4B5413-3323-994D-AA0A-DFE60914B191}" srcOrd="1" destOrd="0" presId="urn:microsoft.com/office/officeart/2005/8/layout/matrix1"/>
    <dgm:cxn modelId="{18297554-CA29-564E-8EB6-50AF97158412}" type="presOf" srcId="{4EC5C524-D4C5-CC42-831C-B6B2216E0149}" destId="{EB954796-AB27-BC43-A999-080FF7D82E29}" srcOrd="1" destOrd="0" presId="urn:microsoft.com/office/officeart/2005/8/layout/matrix1"/>
    <dgm:cxn modelId="{B3407B8E-F125-A94B-ACA3-BB278176E519}" type="presOf" srcId="{7B43DC41-48A5-8D45-8FDB-25F1EDB1B7AD}" destId="{53EEF536-B73B-8742-AA98-90ADEA7F4BC6}" srcOrd="0" destOrd="0" presId="urn:microsoft.com/office/officeart/2005/8/layout/matrix1"/>
    <dgm:cxn modelId="{59778695-A2BF-4F49-B166-52C1C8121FBE}" type="presOf" srcId="{B8114162-3D98-4D49-8FF5-8CC791D36D17}" destId="{C31D8460-D66A-114B-8A7B-A790B554DE83}" srcOrd="0" destOrd="0" presId="urn:microsoft.com/office/officeart/2005/8/layout/matrix1"/>
    <dgm:cxn modelId="{D960B19B-4CDE-6E4C-A903-AE453DA42D9C}" type="presOf" srcId="{BA5A1979-8391-D24E-83E1-FEE7D0E73030}" destId="{BD24E5E3-FF70-824C-B086-6FF9ACF784EF}" srcOrd="1" destOrd="0" presId="urn:microsoft.com/office/officeart/2005/8/layout/matrix1"/>
    <dgm:cxn modelId="{37E8C7A7-E7F4-1F45-B888-0900C37B0AA7}" srcId="{FE591BAC-7B2F-AC4D-AF1B-F9F47BD2C8D0}" destId="{7B43DC41-48A5-8D45-8FDB-25F1EDB1B7AD}" srcOrd="3" destOrd="0" parTransId="{42C81245-5D32-BB4A-99D4-807EC50B93DA}" sibTransId="{6E502D12-F08C-C447-9CA2-C8C379FD16E9}"/>
    <dgm:cxn modelId="{B1FE62B6-4349-F54B-B5E9-9D0062507253}" srcId="{FE591BAC-7B2F-AC4D-AF1B-F9F47BD2C8D0}" destId="{BA5A1979-8391-D24E-83E1-FEE7D0E73030}" srcOrd="1" destOrd="0" parTransId="{788998FC-B12F-0646-8983-EAF0BCEEFC3F}" sibTransId="{8F63951A-0229-9A4A-9B14-3F668072248C}"/>
    <dgm:cxn modelId="{29CC95B8-176E-A14F-87F3-7C628FBA590B}" type="presOf" srcId="{4EC5C524-D4C5-CC42-831C-B6B2216E0149}" destId="{52C4CBDC-A62F-404C-AC07-F6E88A007FD5}" srcOrd="0" destOrd="0" presId="urn:microsoft.com/office/officeart/2005/8/layout/matrix1"/>
    <dgm:cxn modelId="{C11A18E4-57CF-BF42-9628-11E8A395F7C7}" srcId="{FE591BAC-7B2F-AC4D-AF1B-F9F47BD2C8D0}" destId="{B8114162-3D98-4D49-8FF5-8CC791D36D17}" srcOrd="2" destOrd="0" parTransId="{949FA579-9FC8-CF45-BB29-56732D7453C5}" sibTransId="{06BDA233-444E-E54F-9FF3-BCA50C235F2F}"/>
    <dgm:cxn modelId="{859DC99F-FD91-744D-8626-F2CC05F294A3}" type="presParOf" srcId="{058D7B5B-0E19-D94A-9CBC-67C9F1844AFD}" destId="{7F93320D-09A6-D64F-B4D1-E471C8D7B196}" srcOrd="0" destOrd="0" presId="urn:microsoft.com/office/officeart/2005/8/layout/matrix1"/>
    <dgm:cxn modelId="{0513F03B-6C42-364E-8428-4BB5AAA82F0A}" type="presParOf" srcId="{7F93320D-09A6-D64F-B4D1-E471C8D7B196}" destId="{52C4CBDC-A62F-404C-AC07-F6E88A007FD5}" srcOrd="0" destOrd="0" presId="urn:microsoft.com/office/officeart/2005/8/layout/matrix1"/>
    <dgm:cxn modelId="{F3AD6FC6-4E66-A240-922F-2D5E90C5425D}" type="presParOf" srcId="{7F93320D-09A6-D64F-B4D1-E471C8D7B196}" destId="{EB954796-AB27-BC43-A999-080FF7D82E29}" srcOrd="1" destOrd="0" presId="urn:microsoft.com/office/officeart/2005/8/layout/matrix1"/>
    <dgm:cxn modelId="{4639CC10-44A7-DF43-A73A-F92F3138937E}" type="presParOf" srcId="{7F93320D-09A6-D64F-B4D1-E471C8D7B196}" destId="{151155E2-36E2-3442-86DC-2DE5C3E5B9DF}" srcOrd="2" destOrd="0" presId="urn:microsoft.com/office/officeart/2005/8/layout/matrix1"/>
    <dgm:cxn modelId="{0D928968-1362-5E4C-B460-9239372F2A23}" type="presParOf" srcId="{7F93320D-09A6-D64F-B4D1-E471C8D7B196}" destId="{BD24E5E3-FF70-824C-B086-6FF9ACF784EF}" srcOrd="3" destOrd="0" presId="urn:microsoft.com/office/officeart/2005/8/layout/matrix1"/>
    <dgm:cxn modelId="{DD4F9547-88A5-9D4D-9D4E-E177B0CD27C6}" type="presParOf" srcId="{7F93320D-09A6-D64F-B4D1-E471C8D7B196}" destId="{C31D8460-D66A-114B-8A7B-A790B554DE83}" srcOrd="4" destOrd="0" presId="urn:microsoft.com/office/officeart/2005/8/layout/matrix1"/>
    <dgm:cxn modelId="{824C36B4-5E0A-2B42-9DFA-97CBD2387278}" type="presParOf" srcId="{7F93320D-09A6-D64F-B4D1-E471C8D7B196}" destId="{85EA8361-0941-C443-8EF7-040E0560411E}" srcOrd="5" destOrd="0" presId="urn:microsoft.com/office/officeart/2005/8/layout/matrix1"/>
    <dgm:cxn modelId="{0454CEB4-B3A3-4F45-8A72-14D5E2A1FE48}" type="presParOf" srcId="{7F93320D-09A6-D64F-B4D1-E471C8D7B196}" destId="{53EEF536-B73B-8742-AA98-90ADEA7F4BC6}" srcOrd="6" destOrd="0" presId="urn:microsoft.com/office/officeart/2005/8/layout/matrix1"/>
    <dgm:cxn modelId="{36D96292-9FC7-604F-800B-ECA02CAE83CF}" type="presParOf" srcId="{7F93320D-09A6-D64F-B4D1-E471C8D7B196}" destId="{AD4B5413-3323-994D-AA0A-DFE60914B191}" srcOrd="7" destOrd="0" presId="urn:microsoft.com/office/officeart/2005/8/layout/matrix1"/>
    <dgm:cxn modelId="{EF5FEF64-CEB4-9245-B44D-D122C78D76AB}" type="presParOf" srcId="{058D7B5B-0E19-D94A-9CBC-67C9F1844AFD}" destId="{D08BA522-D140-8D47-83FB-5A3FFF208767}" srcOrd="1" destOrd="0" presId="urn:microsoft.com/office/officeart/2005/8/layout/matrix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D6A2582-B6B7-4D38-BB40-6B4E5B029DC5}" type="doc">
      <dgm:prSet loTypeId="urn:microsoft.com/office/officeart/2005/8/layout/process2" loCatId="process" qsTypeId="urn:microsoft.com/office/officeart/2005/8/quickstyle/simple1" qsCatId="simple" csTypeId="urn:microsoft.com/office/officeart/2005/8/colors/accent1_2" csCatId="accent1" phldr="1"/>
      <dgm:spPr/>
    </dgm:pt>
    <dgm:pt modelId="{A65448C6-CB9A-48C9-B7D0-23EE99156BAE}">
      <dgm:prSet phldrT="[Text]" custT="1"/>
      <dgm:spPr/>
      <dgm:t>
        <a:bodyPr/>
        <a:lstStyle/>
        <a:p>
          <a:r>
            <a:rPr lang="en-US" sz="1400" b="0" i="0" dirty="0"/>
            <a:t>One of the fastest growing and most innovative e-commerce startups in the US</a:t>
          </a:r>
          <a:endParaRPr lang="en-US" sz="1400" dirty="0"/>
        </a:p>
      </dgm:t>
    </dgm:pt>
    <dgm:pt modelId="{45CDBC37-860D-40BF-A38E-401DE1A224B5}" type="parTrans" cxnId="{4635C757-D77F-48E3-8E6A-293D8DA85253}">
      <dgm:prSet/>
      <dgm:spPr/>
      <dgm:t>
        <a:bodyPr/>
        <a:lstStyle/>
        <a:p>
          <a:endParaRPr lang="en-US"/>
        </a:p>
      </dgm:t>
    </dgm:pt>
    <dgm:pt modelId="{D7FB910C-9FA8-4713-9DCA-3684390F3846}" type="sibTrans" cxnId="{4635C757-D77F-48E3-8E6A-293D8DA85253}">
      <dgm:prSet/>
      <dgm:spPr/>
      <dgm:t>
        <a:bodyPr/>
        <a:lstStyle/>
        <a:p>
          <a:endParaRPr lang="en-US"/>
        </a:p>
      </dgm:t>
    </dgm:pt>
    <dgm:pt modelId="{E70CB570-8473-4266-BDD4-CF284DDEDD22}">
      <dgm:prSet phldrT="[Text]" custT="1"/>
      <dgm:spPr/>
      <dgm:t>
        <a:bodyPr/>
        <a:lstStyle/>
        <a:p>
          <a:r>
            <a:rPr lang="en-US" sz="1400" dirty="0"/>
            <a:t>Acquired by Walmart for $3.3 billion in 2016</a:t>
          </a:r>
        </a:p>
      </dgm:t>
    </dgm:pt>
    <dgm:pt modelId="{20BF484A-60A2-4AC0-8851-D79195457D14}" type="parTrans" cxnId="{B8D7473D-A907-4ADE-A65D-4A21F7B2E5C3}">
      <dgm:prSet/>
      <dgm:spPr/>
      <dgm:t>
        <a:bodyPr/>
        <a:lstStyle/>
        <a:p>
          <a:endParaRPr lang="en-US"/>
        </a:p>
      </dgm:t>
    </dgm:pt>
    <dgm:pt modelId="{A9B46236-CA49-4CE1-B4C5-0CD9D897E14D}" type="sibTrans" cxnId="{B8D7473D-A907-4ADE-A65D-4A21F7B2E5C3}">
      <dgm:prSet/>
      <dgm:spPr/>
      <dgm:t>
        <a:bodyPr/>
        <a:lstStyle/>
        <a:p>
          <a:endParaRPr lang="en-US"/>
        </a:p>
      </dgm:t>
    </dgm:pt>
    <dgm:pt modelId="{60668307-1CFD-4158-98E3-C3B98AA702EE}">
      <dgm:prSet phldrT="[Text]" custT="1"/>
      <dgm:spPr/>
      <dgm:t>
        <a:bodyPr/>
        <a:lstStyle/>
        <a:p>
          <a:r>
            <a:rPr lang="en-US" sz="1400" dirty="0"/>
            <a:t>Uses smart-cart technology to let customers see how they can save money on shipping and other costs as they build bigger baskets</a:t>
          </a:r>
        </a:p>
      </dgm:t>
    </dgm:pt>
    <dgm:pt modelId="{DB07E8F9-DB5E-4864-B3D8-C6DF4666BB47}" type="parTrans" cxnId="{2EA91496-ADA1-4D94-AE8A-A73281A0FBA7}">
      <dgm:prSet/>
      <dgm:spPr/>
      <dgm:t>
        <a:bodyPr/>
        <a:lstStyle/>
        <a:p>
          <a:endParaRPr lang="en-US"/>
        </a:p>
      </dgm:t>
    </dgm:pt>
    <dgm:pt modelId="{C08E60EA-AAF9-49B9-A651-4F05E970567C}" type="sibTrans" cxnId="{2EA91496-ADA1-4D94-AE8A-A73281A0FBA7}">
      <dgm:prSet/>
      <dgm:spPr/>
      <dgm:t>
        <a:bodyPr/>
        <a:lstStyle/>
        <a:p>
          <a:endParaRPr lang="en-US"/>
        </a:p>
      </dgm:t>
    </dgm:pt>
    <dgm:pt modelId="{3266896A-DAF1-40B2-9910-F4AA190D2D7D}" type="pres">
      <dgm:prSet presAssocID="{1D6A2582-B6B7-4D38-BB40-6B4E5B029DC5}" presName="linearFlow" presStyleCnt="0">
        <dgm:presLayoutVars>
          <dgm:resizeHandles val="exact"/>
        </dgm:presLayoutVars>
      </dgm:prSet>
      <dgm:spPr/>
    </dgm:pt>
    <dgm:pt modelId="{6FC730C8-C077-428E-ADCB-41A06F0B2658}" type="pres">
      <dgm:prSet presAssocID="{A65448C6-CB9A-48C9-B7D0-23EE99156BAE}" presName="node" presStyleLbl="node1" presStyleIdx="0" presStyleCnt="3" custScaleX="137625">
        <dgm:presLayoutVars>
          <dgm:bulletEnabled val="1"/>
        </dgm:presLayoutVars>
      </dgm:prSet>
      <dgm:spPr/>
    </dgm:pt>
    <dgm:pt modelId="{6FBC64AB-7C69-449B-98E3-FBC00C83ECB9}" type="pres">
      <dgm:prSet presAssocID="{D7FB910C-9FA8-4713-9DCA-3684390F3846}" presName="sibTrans" presStyleLbl="sibTrans2D1" presStyleIdx="0" presStyleCnt="2"/>
      <dgm:spPr/>
    </dgm:pt>
    <dgm:pt modelId="{6CCDA5DD-4C5C-4300-8B30-91F763B6A913}" type="pres">
      <dgm:prSet presAssocID="{D7FB910C-9FA8-4713-9DCA-3684390F3846}" presName="connectorText" presStyleLbl="sibTrans2D1" presStyleIdx="0" presStyleCnt="2"/>
      <dgm:spPr/>
    </dgm:pt>
    <dgm:pt modelId="{7D096091-FCAF-4BCF-9DEC-BA19C7588E16}" type="pres">
      <dgm:prSet presAssocID="{E70CB570-8473-4266-BDD4-CF284DDEDD22}" presName="node" presStyleLbl="node1" presStyleIdx="1" presStyleCnt="3" custScaleX="140450">
        <dgm:presLayoutVars>
          <dgm:bulletEnabled val="1"/>
        </dgm:presLayoutVars>
      </dgm:prSet>
      <dgm:spPr/>
    </dgm:pt>
    <dgm:pt modelId="{8B6F863D-A093-47B5-9173-7F489FBBE9FC}" type="pres">
      <dgm:prSet presAssocID="{A9B46236-CA49-4CE1-B4C5-0CD9D897E14D}" presName="sibTrans" presStyleLbl="sibTrans2D1" presStyleIdx="1" presStyleCnt="2"/>
      <dgm:spPr/>
    </dgm:pt>
    <dgm:pt modelId="{BFE91E29-3B65-429C-BFB8-EF2299BC20E8}" type="pres">
      <dgm:prSet presAssocID="{A9B46236-CA49-4CE1-B4C5-0CD9D897E14D}" presName="connectorText" presStyleLbl="sibTrans2D1" presStyleIdx="1" presStyleCnt="2"/>
      <dgm:spPr/>
    </dgm:pt>
    <dgm:pt modelId="{51C820F0-A39C-44EE-9918-8152A0C06089}" type="pres">
      <dgm:prSet presAssocID="{60668307-1CFD-4158-98E3-C3B98AA702EE}" presName="node" presStyleLbl="node1" presStyleIdx="2" presStyleCnt="3" custScaleX="140450">
        <dgm:presLayoutVars>
          <dgm:bulletEnabled val="1"/>
        </dgm:presLayoutVars>
      </dgm:prSet>
      <dgm:spPr/>
    </dgm:pt>
  </dgm:ptLst>
  <dgm:cxnLst>
    <dgm:cxn modelId="{B8D7473D-A907-4ADE-A65D-4A21F7B2E5C3}" srcId="{1D6A2582-B6B7-4D38-BB40-6B4E5B029DC5}" destId="{E70CB570-8473-4266-BDD4-CF284DDEDD22}" srcOrd="1" destOrd="0" parTransId="{20BF484A-60A2-4AC0-8851-D79195457D14}" sibTransId="{A9B46236-CA49-4CE1-B4C5-0CD9D897E14D}"/>
    <dgm:cxn modelId="{B3B97640-71DB-4EA9-A61F-5BC3C72A91CD}" type="presOf" srcId="{A65448C6-CB9A-48C9-B7D0-23EE99156BAE}" destId="{6FC730C8-C077-428E-ADCB-41A06F0B2658}" srcOrd="0" destOrd="0" presId="urn:microsoft.com/office/officeart/2005/8/layout/process2"/>
    <dgm:cxn modelId="{4635C757-D77F-48E3-8E6A-293D8DA85253}" srcId="{1D6A2582-B6B7-4D38-BB40-6B4E5B029DC5}" destId="{A65448C6-CB9A-48C9-B7D0-23EE99156BAE}" srcOrd="0" destOrd="0" parTransId="{45CDBC37-860D-40BF-A38E-401DE1A224B5}" sibTransId="{D7FB910C-9FA8-4713-9DCA-3684390F3846}"/>
    <dgm:cxn modelId="{ADDE4088-89C5-4B84-868B-A38742BD1674}" type="presOf" srcId="{A9B46236-CA49-4CE1-B4C5-0CD9D897E14D}" destId="{BFE91E29-3B65-429C-BFB8-EF2299BC20E8}" srcOrd="1" destOrd="0" presId="urn:microsoft.com/office/officeart/2005/8/layout/process2"/>
    <dgm:cxn modelId="{BD58648A-5FFD-4087-90D6-E99305C3108A}" type="presOf" srcId="{A9B46236-CA49-4CE1-B4C5-0CD9D897E14D}" destId="{8B6F863D-A093-47B5-9173-7F489FBBE9FC}" srcOrd="0" destOrd="0" presId="urn:microsoft.com/office/officeart/2005/8/layout/process2"/>
    <dgm:cxn modelId="{FB732394-111A-4FBD-8012-7E2F3E7340F3}" type="presOf" srcId="{D7FB910C-9FA8-4713-9DCA-3684390F3846}" destId="{6CCDA5DD-4C5C-4300-8B30-91F763B6A913}" srcOrd="1" destOrd="0" presId="urn:microsoft.com/office/officeart/2005/8/layout/process2"/>
    <dgm:cxn modelId="{2EA91496-ADA1-4D94-AE8A-A73281A0FBA7}" srcId="{1D6A2582-B6B7-4D38-BB40-6B4E5B029DC5}" destId="{60668307-1CFD-4158-98E3-C3B98AA702EE}" srcOrd="2" destOrd="0" parTransId="{DB07E8F9-DB5E-4864-B3D8-C6DF4666BB47}" sibTransId="{C08E60EA-AAF9-49B9-A651-4F05E970567C}"/>
    <dgm:cxn modelId="{CA86BFAC-2FF8-446C-AA7C-A618B39AF7CB}" type="presOf" srcId="{1D6A2582-B6B7-4D38-BB40-6B4E5B029DC5}" destId="{3266896A-DAF1-40B2-9910-F4AA190D2D7D}" srcOrd="0" destOrd="0" presId="urn:microsoft.com/office/officeart/2005/8/layout/process2"/>
    <dgm:cxn modelId="{DD84B6CF-2AA6-4CB8-A497-6447899C10B6}" type="presOf" srcId="{60668307-1CFD-4158-98E3-C3B98AA702EE}" destId="{51C820F0-A39C-44EE-9918-8152A0C06089}" srcOrd="0" destOrd="0" presId="urn:microsoft.com/office/officeart/2005/8/layout/process2"/>
    <dgm:cxn modelId="{3F9D9AD9-7100-44D9-8C87-A10AF0CDD0D6}" type="presOf" srcId="{E70CB570-8473-4266-BDD4-CF284DDEDD22}" destId="{7D096091-FCAF-4BCF-9DEC-BA19C7588E16}" srcOrd="0" destOrd="0" presId="urn:microsoft.com/office/officeart/2005/8/layout/process2"/>
    <dgm:cxn modelId="{500C15E6-4317-473F-A29E-30A1421896E7}" type="presOf" srcId="{D7FB910C-9FA8-4713-9DCA-3684390F3846}" destId="{6FBC64AB-7C69-449B-98E3-FBC00C83ECB9}" srcOrd="0" destOrd="0" presId="urn:microsoft.com/office/officeart/2005/8/layout/process2"/>
    <dgm:cxn modelId="{46A59499-BD27-45E9-AA91-1A0F513B64EA}" type="presParOf" srcId="{3266896A-DAF1-40B2-9910-F4AA190D2D7D}" destId="{6FC730C8-C077-428E-ADCB-41A06F0B2658}" srcOrd="0" destOrd="0" presId="urn:microsoft.com/office/officeart/2005/8/layout/process2"/>
    <dgm:cxn modelId="{D1DFE8C2-0F2B-4274-BC52-F7CB967BDB76}" type="presParOf" srcId="{3266896A-DAF1-40B2-9910-F4AA190D2D7D}" destId="{6FBC64AB-7C69-449B-98E3-FBC00C83ECB9}" srcOrd="1" destOrd="0" presId="urn:microsoft.com/office/officeart/2005/8/layout/process2"/>
    <dgm:cxn modelId="{8012516E-0E42-45DD-9D12-B9DF54D8C4AB}" type="presParOf" srcId="{6FBC64AB-7C69-449B-98E3-FBC00C83ECB9}" destId="{6CCDA5DD-4C5C-4300-8B30-91F763B6A913}" srcOrd="0" destOrd="0" presId="urn:microsoft.com/office/officeart/2005/8/layout/process2"/>
    <dgm:cxn modelId="{C226BE50-CC64-4C05-B81D-CD44BC4A9325}" type="presParOf" srcId="{3266896A-DAF1-40B2-9910-F4AA190D2D7D}" destId="{7D096091-FCAF-4BCF-9DEC-BA19C7588E16}" srcOrd="2" destOrd="0" presId="urn:microsoft.com/office/officeart/2005/8/layout/process2"/>
    <dgm:cxn modelId="{0B235C05-0E76-43E9-90EA-31BB0064B951}" type="presParOf" srcId="{3266896A-DAF1-40B2-9910-F4AA190D2D7D}" destId="{8B6F863D-A093-47B5-9173-7F489FBBE9FC}" srcOrd="3" destOrd="0" presId="urn:microsoft.com/office/officeart/2005/8/layout/process2"/>
    <dgm:cxn modelId="{91E3885F-84AC-4339-84BB-81C2E32DD322}" type="presParOf" srcId="{8B6F863D-A093-47B5-9173-7F489FBBE9FC}" destId="{BFE91E29-3B65-429C-BFB8-EF2299BC20E8}" srcOrd="0" destOrd="0" presId="urn:microsoft.com/office/officeart/2005/8/layout/process2"/>
    <dgm:cxn modelId="{4C765B32-1665-4050-8988-47906CD7204F}" type="presParOf" srcId="{3266896A-DAF1-40B2-9910-F4AA190D2D7D}" destId="{51C820F0-A39C-44EE-9918-8152A0C06089}"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68FA83B-8BAF-9249-BE37-31A7E015EAFE}" type="doc">
      <dgm:prSet loTypeId="urn:microsoft.com/office/officeart/2005/8/layout/arrow1" loCatId="" qsTypeId="urn:microsoft.com/office/officeart/2005/8/quickstyle/simple4" qsCatId="simple" csTypeId="urn:microsoft.com/office/officeart/2005/8/colors/accent1_2" csCatId="accent1" phldr="1"/>
      <dgm:spPr/>
      <dgm:t>
        <a:bodyPr/>
        <a:lstStyle/>
        <a:p>
          <a:endParaRPr lang="en-US"/>
        </a:p>
      </dgm:t>
    </dgm:pt>
    <dgm:pt modelId="{94848902-0063-F549-89ED-3F67BD35FB7F}">
      <dgm:prSet phldrT="[Text]"/>
      <dgm:spPr>
        <a:ln w="31750">
          <a:solidFill>
            <a:schemeClr val="accent2"/>
          </a:solidFill>
        </a:ln>
      </dgm:spPr>
      <dgm:t>
        <a:bodyPr/>
        <a:lstStyle/>
        <a:p>
          <a:r>
            <a:rPr lang="en-US" dirty="0"/>
            <a:t>Implementing digital into each business unit</a:t>
          </a:r>
        </a:p>
      </dgm:t>
    </dgm:pt>
    <dgm:pt modelId="{4AAF949F-80CC-A449-ABDD-0443E37C65EA}" type="parTrans" cxnId="{E5EFCC5A-11A8-C248-8D52-E3D466DCD13D}">
      <dgm:prSet/>
      <dgm:spPr/>
      <dgm:t>
        <a:bodyPr/>
        <a:lstStyle/>
        <a:p>
          <a:endParaRPr lang="en-US"/>
        </a:p>
      </dgm:t>
    </dgm:pt>
    <dgm:pt modelId="{5447226C-B4E5-7C4B-A971-167ABCD1489F}" type="sibTrans" cxnId="{E5EFCC5A-11A8-C248-8D52-E3D466DCD13D}">
      <dgm:prSet/>
      <dgm:spPr/>
      <dgm:t>
        <a:bodyPr/>
        <a:lstStyle/>
        <a:p>
          <a:endParaRPr lang="en-US"/>
        </a:p>
      </dgm:t>
    </dgm:pt>
    <dgm:pt modelId="{95B684A7-7CC7-AA45-A6C7-D3B44BE22259}">
      <dgm:prSet phldrT="[Text]"/>
      <dgm:spPr>
        <a:ln w="31750">
          <a:solidFill>
            <a:schemeClr val="accent2"/>
          </a:solidFill>
        </a:ln>
      </dgm:spPr>
      <dgm:t>
        <a:bodyPr/>
        <a:lstStyle/>
        <a:p>
          <a:r>
            <a:rPr lang="en-US" dirty="0"/>
            <a:t>Introducing a separate business unit that specifically tackles the digital transformation process</a:t>
          </a:r>
        </a:p>
      </dgm:t>
    </dgm:pt>
    <dgm:pt modelId="{2A33C8CD-1C1A-DC4F-A83E-245323E4ED5D}" type="parTrans" cxnId="{6D0E5FDD-D248-5249-8F92-53AB551AC410}">
      <dgm:prSet/>
      <dgm:spPr/>
      <dgm:t>
        <a:bodyPr/>
        <a:lstStyle/>
        <a:p>
          <a:endParaRPr lang="en-US"/>
        </a:p>
      </dgm:t>
    </dgm:pt>
    <dgm:pt modelId="{D33BCA9C-E9B1-3342-8374-EE85FCFBCA64}" type="sibTrans" cxnId="{6D0E5FDD-D248-5249-8F92-53AB551AC410}">
      <dgm:prSet/>
      <dgm:spPr/>
      <dgm:t>
        <a:bodyPr/>
        <a:lstStyle/>
        <a:p>
          <a:endParaRPr lang="en-US"/>
        </a:p>
      </dgm:t>
    </dgm:pt>
    <dgm:pt modelId="{C4D1CBEB-8111-0D4B-9148-D6CE979327F7}" type="pres">
      <dgm:prSet presAssocID="{A68FA83B-8BAF-9249-BE37-31A7E015EAFE}" presName="cycle" presStyleCnt="0">
        <dgm:presLayoutVars>
          <dgm:dir/>
          <dgm:resizeHandles val="exact"/>
        </dgm:presLayoutVars>
      </dgm:prSet>
      <dgm:spPr/>
    </dgm:pt>
    <dgm:pt modelId="{FB881687-0FC9-814B-AE58-1B0DBE97DA03}" type="pres">
      <dgm:prSet presAssocID="{94848902-0063-F549-89ED-3F67BD35FB7F}" presName="arrow" presStyleLbl="node1" presStyleIdx="0" presStyleCnt="2">
        <dgm:presLayoutVars>
          <dgm:bulletEnabled val="1"/>
        </dgm:presLayoutVars>
      </dgm:prSet>
      <dgm:spPr/>
    </dgm:pt>
    <dgm:pt modelId="{43D8D860-5B5A-3F40-87B2-508D10E73FFD}" type="pres">
      <dgm:prSet presAssocID="{95B684A7-7CC7-AA45-A6C7-D3B44BE22259}" presName="arrow" presStyleLbl="node1" presStyleIdx="1" presStyleCnt="2">
        <dgm:presLayoutVars>
          <dgm:bulletEnabled val="1"/>
        </dgm:presLayoutVars>
      </dgm:prSet>
      <dgm:spPr/>
    </dgm:pt>
  </dgm:ptLst>
  <dgm:cxnLst>
    <dgm:cxn modelId="{8A9C4526-3C11-884B-AA4A-81B24EA228A2}" type="presOf" srcId="{A68FA83B-8BAF-9249-BE37-31A7E015EAFE}" destId="{C4D1CBEB-8111-0D4B-9148-D6CE979327F7}" srcOrd="0" destOrd="0" presId="urn:microsoft.com/office/officeart/2005/8/layout/arrow1"/>
    <dgm:cxn modelId="{E5EFCC5A-11A8-C248-8D52-E3D466DCD13D}" srcId="{A68FA83B-8BAF-9249-BE37-31A7E015EAFE}" destId="{94848902-0063-F549-89ED-3F67BD35FB7F}" srcOrd="0" destOrd="0" parTransId="{4AAF949F-80CC-A449-ABDD-0443E37C65EA}" sibTransId="{5447226C-B4E5-7C4B-A971-167ABCD1489F}"/>
    <dgm:cxn modelId="{80F6CB9C-2246-C24B-B3C8-16A7547D481D}" type="presOf" srcId="{94848902-0063-F549-89ED-3F67BD35FB7F}" destId="{FB881687-0FC9-814B-AE58-1B0DBE97DA03}" srcOrd="0" destOrd="0" presId="urn:microsoft.com/office/officeart/2005/8/layout/arrow1"/>
    <dgm:cxn modelId="{FAED44C2-B10F-3440-BF31-E77119D3C2A8}" type="presOf" srcId="{95B684A7-7CC7-AA45-A6C7-D3B44BE22259}" destId="{43D8D860-5B5A-3F40-87B2-508D10E73FFD}" srcOrd="0" destOrd="0" presId="urn:microsoft.com/office/officeart/2005/8/layout/arrow1"/>
    <dgm:cxn modelId="{6D0E5FDD-D248-5249-8F92-53AB551AC410}" srcId="{A68FA83B-8BAF-9249-BE37-31A7E015EAFE}" destId="{95B684A7-7CC7-AA45-A6C7-D3B44BE22259}" srcOrd="1" destOrd="0" parTransId="{2A33C8CD-1C1A-DC4F-A83E-245323E4ED5D}" sibTransId="{D33BCA9C-E9B1-3342-8374-EE85FCFBCA64}"/>
    <dgm:cxn modelId="{84F007A8-47E5-724C-BE59-02E1B6E0E12E}" type="presParOf" srcId="{C4D1CBEB-8111-0D4B-9148-D6CE979327F7}" destId="{FB881687-0FC9-814B-AE58-1B0DBE97DA03}" srcOrd="0" destOrd="0" presId="urn:microsoft.com/office/officeart/2005/8/layout/arrow1"/>
    <dgm:cxn modelId="{E0E52D09-CB97-B645-9D34-B27CEA421BAC}" type="presParOf" srcId="{C4D1CBEB-8111-0D4B-9148-D6CE979327F7}" destId="{43D8D860-5B5A-3F40-87B2-508D10E73FFD}" srcOrd="1" destOrd="0" presId="urn:microsoft.com/office/officeart/2005/8/layout/arrow1"/>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1D6A2582-B6B7-4D38-BB40-6B4E5B029DC5}" type="doc">
      <dgm:prSet loTypeId="urn:microsoft.com/office/officeart/2005/8/layout/process2" loCatId="process" qsTypeId="urn:microsoft.com/office/officeart/2005/8/quickstyle/simple1" qsCatId="simple" csTypeId="urn:microsoft.com/office/officeart/2005/8/colors/accent1_2" csCatId="accent1" phldr="1"/>
      <dgm:spPr/>
    </dgm:pt>
    <dgm:pt modelId="{A65448C6-CB9A-48C9-B7D0-23EE99156BAE}">
      <dgm:prSet phldrT="[Text]" custT="1"/>
      <dgm:spPr/>
      <dgm:t>
        <a:bodyPr/>
        <a:lstStyle/>
        <a:p>
          <a:r>
            <a:rPr lang="en-US" sz="1400" b="0" i="0" dirty="0"/>
            <a:t>Silicon Valley-based ecommerce investment firm focused on incubating new startups in the US</a:t>
          </a:r>
          <a:endParaRPr lang="en-US" sz="1400" dirty="0"/>
        </a:p>
      </dgm:t>
    </dgm:pt>
    <dgm:pt modelId="{45CDBC37-860D-40BF-A38E-401DE1A224B5}" type="parTrans" cxnId="{4635C757-D77F-48E3-8E6A-293D8DA85253}">
      <dgm:prSet/>
      <dgm:spPr/>
      <dgm:t>
        <a:bodyPr/>
        <a:lstStyle/>
        <a:p>
          <a:endParaRPr lang="en-US"/>
        </a:p>
      </dgm:t>
    </dgm:pt>
    <dgm:pt modelId="{D7FB910C-9FA8-4713-9DCA-3684390F3846}" type="sibTrans" cxnId="{4635C757-D77F-48E3-8E6A-293D8DA85253}">
      <dgm:prSet/>
      <dgm:spPr/>
      <dgm:t>
        <a:bodyPr/>
        <a:lstStyle/>
        <a:p>
          <a:endParaRPr lang="en-US"/>
        </a:p>
      </dgm:t>
    </dgm:pt>
    <dgm:pt modelId="{E70CB570-8473-4266-BDD4-CF284DDEDD22}">
      <dgm:prSet phldrT="[Text]" custT="1"/>
      <dgm:spPr/>
      <dgm:t>
        <a:bodyPr/>
        <a:lstStyle/>
        <a:p>
          <a:r>
            <a:rPr lang="en-US" sz="1400" dirty="0"/>
            <a:t>Launched by Walmart in 2017 </a:t>
          </a:r>
        </a:p>
      </dgm:t>
    </dgm:pt>
    <dgm:pt modelId="{20BF484A-60A2-4AC0-8851-D79195457D14}" type="parTrans" cxnId="{B8D7473D-A907-4ADE-A65D-4A21F7B2E5C3}">
      <dgm:prSet/>
      <dgm:spPr/>
      <dgm:t>
        <a:bodyPr/>
        <a:lstStyle/>
        <a:p>
          <a:endParaRPr lang="en-US"/>
        </a:p>
      </dgm:t>
    </dgm:pt>
    <dgm:pt modelId="{A9B46236-CA49-4CE1-B4C5-0CD9D897E14D}" type="sibTrans" cxnId="{B8D7473D-A907-4ADE-A65D-4A21F7B2E5C3}">
      <dgm:prSet/>
      <dgm:spPr/>
      <dgm:t>
        <a:bodyPr/>
        <a:lstStyle/>
        <a:p>
          <a:endParaRPr lang="en-US"/>
        </a:p>
      </dgm:t>
    </dgm:pt>
    <dgm:pt modelId="{60668307-1CFD-4158-98E3-C3B98AA702EE}">
      <dgm:prSet phldrT="[Text]" custT="1"/>
      <dgm:spPr/>
      <dgm:t>
        <a:bodyPr/>
        <a:lstStyle/>
        <a:p>
          <a:r>
            <a:rPr lang="en-US" sz="1400" dirty="0"/>
            <a:t>Strong focus on futuristic technology, such as in-store drones, beacon technology, and virtual reality (VR) enabled shopping</a:t>
          </a:r>
        </a:p>
      </dgm:t>
    </dgm:pt>
    <dgm:pt modelId="{DB07E8F9-DB5E-4864-B3D8-C6DF4666BB47}" type="parTrans" cxnId="{2EA91496-ADA1-4D94-AE8A-A73281A0FBA7}">
      <dgm:prSet/>
      <dgm:spPr/>
      <dgm:t>
        <a:bodyPr/>
        <a:lstStyle/>
        <a:p>
          <a:endParaRPr lang="en-US"/>
        </a:p>
      </dgm:t>
    </dgm:pt>
    <dgm:pt modelId="{C08E60EA-AAF9-49B9-A651-4F05E970567C}" type="sibTrans" cxnId="{2EA91496-ADA1-4D94-AE8A-A73281A0FBA7}">
      <dgm:prSet/>
      <dgm:spPr/>
      <dgm:t>
        <a:bodyPr/>
        <a:lstStyle/>
        <a:p>
          <a:endParaRPr lang="en-US"/>
        </a:p>
      </dgm:t>
    </dgm:pt>
    <dgm:pt modelId="{3266896A-DAF1-40B2-9910-F4AA190D2D7D}" type="pres">
      <dgm:prSet presAssocID="{1D6A2582-B6B7-4D38-BB40-6B4E5B029DC5}" presName="linearFlow" presStyleCnt="0">
        <dgm:presLayoutVars>
          <dgm:resizeHandles val="exact"/>
        </dgm:presLayoutVars>
      </dgm:prSet>
      <dgm:spPr/>
    </dgm:pt>
    <dgm:pt modelId="{6FC730C8-C077-428E-ADCB-41A06F0B2658}" type="pres">
      <dgm:prSet presAssocID="{A65448C6-CB9A-48C9-B7D0-23EE99156BAE}" presName="node" presStyleLbl="node1" presStyleIdx="0" presStyleCnt="3" custScaleX="137625">
        <dgm:presLayoutVars>
          <dgm:bulletEnabled val="1"/>
        </dgm:presLayoutVars>
      </dgm:prSet>
      <dgm:spPr/>
    </dgm:pt>
    <dgm:pt modelId="{6FBC64AB-7C69-449B-98E3-FBC00C83ECB9}" type="pres">
      <dgm:prSet presAssocID="{D7FB910C-9FA8-4713-9DCA-3684390F3846}" presName="sibTrans" presStyleLbl="sibTrans2D1" presStyleIdx="0" presStyleCnt="2"/>
      <dgm:spPr/>
    </dgm:pt>
    <dgm:pt modelId="{6CCDA5DD-4C5C-4300-8B30-91F763B6A913}" type="pres">
      <dgm:prSet presAssocID="{D7FB910C-9FA8-4713-9DCA-3684390F3846}" presName="connectorText" presStyleLbl="sibTrans2D1" presStyleIdx="0" presStyleCnt="2"/>
      <dgm:spPr/>
    </dgm:pt>
    <dgm:pt modelId="{7D096091-FCAF-4BCF-9DEC-BA19C7588E16}" type="pres">
      <dgm:prSet presAssocID="{E70CB570-8473-4266-BDD4-CF284DDEDD22}" presName="node" presStyleLbl="node1" presStyleIdx="1" presStyleCnt="3" custScaleX="140450">
        <dgm:presLayoutVars>
          <dgm:bulletEnabled val="1"/>
        </dgm:presLayoutVars>
      </dgm:prSet>
      <dgm:spPr/>
    </dgm:pt>
    <dgm:pt modelId="{8B6F863D-A093-47B5-9173-7F489FBBE9FC}" type="pres">
      <dgm:prSet presAssocID="{A9B46236-CA49-4CE1-B4C5-0CD9D897E14D}" presName="sibTrans" presStyleLbl="sibTrans2D1" presStyleIdx="1" presStyleCnt="2"/>
      <dgm:spPr/>
    </dgm:pt>
    <dgm:pt modelId="{BFE91E29-3B65-429C-BFB8-EF2299BC20E8}" type="pres">
      <dgm:prSet presAssocID="{A9B46236-CA49-4CE1-B4C5-0CD9D897E14D}" presName="connectorText" presStyleLbl="sibTrans2D1" presStyleIdx="1" presStyleCnt="2"/>
      <dgm:spPr/>
    </dgm:pt>
    <dgm:pt modelId="{51C820F0-A39C-44EE-9918-8152A0C06089}" type="pres">
      <dgm:prSet presAssocID="{60668307-1CFD-4158-98E3-C3B98AA702EE}" presName="node" presStyleLbl="node1" presStyleIdx="2" presStyleCnt="3" custScaleX="140450">
        <dgm:presLayoutVars>
          <dgm:bulletEnabled val="1"/>
        </dgm:presLayoutVars>
      </dgm:prSet>
      <dgm:spPr/>
    </dgm:pt>
  </dgm:ptLst>
  <dgm:cxnLst>
    <dgm:cxn modelId="{B8D7473D-A907-4ADE-A65D-4A21F7B2E5C3}" srcId="{1D6A2582-B6B7-4D38-BB40-6B4E5B029DC5}" destId="{E70CB570-8473-4266-BDD4-CF284DDEDD22}" srcOrd="1" destOrd="0" parTransId="{20BF484A-60A2-4AC0-8851-D79195457D14}" sibTransId="{A9B46236-CA49-4CE1-B4C5-0CD9D897E14D}"/>
    <dgm:cxn modelId="{B3B97640-71DB-4EA9-A61F-5BC3C72A91CD}" type="presOf" srcId="{A65448C6-CB9A-48C9-B7D0-23EE99156BAE}" destId="{6FC730C8-C077-428E-ADCB-41A06F0B2658}" srcOrd="0" destOrd="0" presId="urn:microsoft.com/office/officeart/2005/8/layout/process2"/>
    <dgm:cxn modelId="{4635C757-D77F-48E3-8E6A-293D8DA85253}" srcId="{1D6A2582-B6B7-4D38-BB40-6B4E5B029DC5}" destId="{A65448C6-CB9A-48C9-B7D0-23EE99156BAE}" srcOrd="0" destOrd="0" parTransId="{45CDBC37-860D-40BF-A38E-401DE1A224B5}" sibTransId="{D7FB910C-9FA8-4713-9DCA-3684390F3846}"/>
    <dgm:cxn modelId="{ADDE4088-89C5-4B84-868B-A38742BD1674}" type="presOf" srcId="{A9B46236-CA49-4CE1-B4C5-0CD9D897E14D}" destId="{BFE91E29-3B65-429C-BFB8-EF2299BC20E8}" srcOrd="1" destOrd="0" presId="urn:microsoft.com/office/officeart/2005/8/layout/process2"/>
    <dgm:cxn modelId="{BD58648A-5FFD-4087-90D6-E99305C3108A}" type="presOf" srcId="{A9B46236-CA49-4CE1-B4C5-0CD9D897E14D}" destId="{8B6F863D-A093-47B5-9173-7F489FBBE9FC}" srcOrd="0" destOrd="0" presId="urn:microsoft.com/office/officeart/2005/8/layout/process2"/>
    <dgm:cxn modelId="{FB732394-111A-4FBD-8012-7E2F3E7340F3}" type="presOf" srcId="{D7FB910C-9FA8-4713-9DCA-3684390F3846}" destId="{6CCDA5DD-4C5C-4300-8B30-91F763B6A913}" srcOrd="1" destOrd="0" presId="urn:microsoft.com/office/officeart/2005/8/layout/process2"/>
    <dgm:cxn modelId="{2EA91496-ADA1-4D94-AE8A-A73281A0FBA7}" srcId="{1D6A2582-B6B7-4D38-BB40-6B4E5B029DC5}" destId="{60668307-1CFD-4158-98E3-C3B98AA702EE}" srcOrd="2" destOrd="0" parTransId="{DB07E8F9-DB5E-4864-B3D8-C6DF4666BB47}" sibTransId="{C08E60EA-AAF9-49B9-A651-4F05E970567C}"/>
    <dgm:cxn modelId="{CA86BFAC-2FF8-446C-AA7C-A618B39AF7CB}" type="presOf" srcId="{1D6A2582-B6B7-4D38-BB40-6B4E5B029DC5}" destId="{3266896A-DAF1-40B2-9910-F4AA190D2D7D}" srcOrd="0" destOrd="0" presId="urn:microsoft.com/office/officeart/2005/8/layout/process2"/>
    <dgm:cxn modelId="{DD84B6CF-2AA6-4CB8-A497-6447899C10B6}" type="presOf" srcId="{60668307-1CFD-4158-98E3-C3B98AA702EE}" destId="{51C820F0-A39C-44EE-9918-8152A0C06089}" srcOrd="0" destOrd="0" presId="urn:microsoft.com/office/officeart/2005/8/layout/process2"/>
    <dgm:cxn modelId="{3F9D9AD9-7100-44D9-8C87-A10AF0CDD0D6}" type="presOf" srcId="{E70CB570-8473-4266-BDD4-CF284DDEDD22}" destId="{7D096091-FCAF-4BCF-9DEC-BA19C7588E16}" srcOrd="0" destOrd="0" presId="urn:microsoft.com/office/officeart/2005/8/layout/process2"/>
    <dgm:cxn modelId="{500C15E6-4317-473F-A29E-30A1421896E7}" type="presOf" srcId="{D7FB910C-9FA8-4713-9DCA-3684390F3846}" destId="{6FBC64AB-7C69-449B-98E3-FBC00C83ECB9}" srcOrd="0" destOrd="0" presId="urn:microsoft.com/office/officeart/2005/8/layout/process2"/>
    <dgm:cxn modelId="{46A59499-BD27-45E9-AA91-1A0F513B64EA}" type="presParOf" srcId="{3266896A-DAF1-40B2-9910-F4AA190D2D7D}" destId="{6FC730C8-C077-428E-ADCB-41A06F0B2658}" srcOrd="0" destOrd="0" presId="urn:microsoft.com/office/officeart/2005/8/layout/process2"/>
    <dgm:cxn modelId="{D1DFE8C2-0F2B-4274-BC52-F7CB967BDB76}" type="presParOf" srcId="{3266896A-DAF1-40B2-9910-F4AA190D2D7D}" destId="{6FBC64AB-7C69-449B-98E3-FBC00C83ECB9}" srcOrd="1" destOrd="0" presId="urn:microsoft.com/office/officeart/2005/8/layout/process2"/>
    <dgm:cxn modelId="{8012516E-0E42-45DD-9D12-B9DF54D8C4AB}" type="presParOf" srcId="{6FBC64AB-7C69-449B-98E3-FBC00C83ECB9}" destId="{6CCDA5DD-4C5C-4300-8B30-91F763B6A913}" srcOrd="0" destOrd="0" presId="urn:microsoft.com/office/officeart/2005/8/layout/process2"/>
    <dgm:cxn modelId="{C226BE50-CC64-4C05-B81D-CD44BC4A9325}" type="presParOf" srcId="{3266896A-DAF1-40B2-9910-F4AA190D2D7D}" destId="{7D096091-FCAF-4BCF-9DEC-BA19C7588E16}" srcOrd="2" destOrd="0" presId="urn:microsoft.com/office/officeart/2005/8/layout/process2"/>
    <dgm:cxn modelId="{0B235C05-0E76-43E9-90EA-31BB0064B951}" type="presParOf" srcId="{3266896A-DAF1-40B2-9910-F4AA190D2D7D}" destId="{8B6F863D-A093-47B5-9173-7F489FBBE9FC}" srcOrd="3" destOrd="0" presId="urn:microsoft.com/office/officeart/2005/8/layout/process2"/>
    <dgm:cxn modelId="{91E3885F-84AC-4339-84BB-81C2E32DD322}" type="presParOf" srcId="{8B6F863D-A093-47B5-9173-7F489FBBE9FC}" destId="{BFE91E29-3B65-429C-BFB8-EF2299BC20E8}" srcOrd="0" destOrd="0" presId="urn:microsoft.com/office/officeart/2005/8/layout/process2"/>
    <dgm:cxn modelId="{4C765B32-1665-4050-8988-47906CD7204F}" type="presParOf" srcId="{3266896A-DAF1-40B2-9910-F4AA190D2D7D}" destId="{51C820F0-A39C-44EE-9918-8152A0C06089}" srcOrd="4" destOrd="0" presId="urn:microsoft.com/office/officeart/2005/8/layout/process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39BB6FF-2CC0-48A2-A5EC-86ED9F056ED1}" type="doc">
      <dgm:prSet loTypeId="urn:microsoft.com/office/officeart/2005/8/layout/arrow4" loCatId="process" qsTypeId="urn:microsoft.com/office/officeart/2005/8/quickstyle/simple1" qsCatId="simple" csTypeId="urn:microsoft.com/office/officeart/2005/8/colors/accent1_2" csCatId="accent1" phldr="1"/>
      <dgm:spPr/>
      <dgm:t>
        <a:bodyPr/>
        <a:lstStyle/>
        <a:p>
          <a:endParaRPr lang="en-US"/>
        </a:p>
      </dgm:t>
    </dgm:pt>
    <dgm:pt modelId="{C55AD0DD-D42D-4EC2-9D5B-B8323FD35C22}">
      <dgm:prSet phldrT="[Text]" custT="1"/>
      <dgm:spPr/>
      <dgm:t>
        <a:bodyPr/>
        <a:lstStyle/>
        <a:p>
          <a:r>
            <a:rPr lang="en-US" sz="2000" dirty="0"/>
            <a:t>44% increase in e-commerce sales in 2017</a:t>
          </a:r>
        </a:p>
      </dgm:t>
    </dgm:pt>
    <dgm:pt modelId="{824F6722-D397-413B-AF2D-5624E70C46A8}" type="parTrans" cxnId="{BE3340EB-B8A9-4F01-901A-95A54E155306}">
      <dgm:prSet/>
      <dgm:spPr/>
      <dgm:t>
        <a:bodyPr/>
        <a:lstStyle/>
        <a:p>
          <a:endParaRPr lang="en-US"/>
        </a:p>
      </dgm:t>
    </dgm:pt>
    <dgm:pt modelId="{6A7485BB-897F-4CAA-865F-9CA98B114C0E}" type="sibTrans" cxnId="{BE3340EB-B8A9-4F01-901A-95A54E155306}">
      <dgm:prSet/>
      <dgm:spPr/>
      <dgm:t>
        <a:bodyPr/>
        <a:lstStyle/>
        <a:p>
          <a:endParaRPr lang="en-US"/>
        </a:p>
      </dgm:t>
    </dgm:pt>
    <dgm:pt modelId="{2DD408BD-93C4-4C7E-A442-FB3DD2871713}" type="pres">
      <dgm:prSet presAssocID="{B39BB6FF-2CC0-48A2-A5EC-86ED9F056ED1}" presName="compositeShape" presStyleCnt="0">
        <dgm:presLayoutVars>
          <dgm:chMax val="2"/>
          <dgm:dir/>
          <dgm:resizeHandles val="exact"/>
        </dgm:presLayoutVars>
      </dgm:prSet>
      <dgm:spPr/>
    </dgm:pt>
    <dgm:pt modelId="{126B8D7C-1E9F-4AE7-BBC8-10829A318FD4}" type="pres">
      <dgm:prSet presAssocID="{C55AD0DD-D42D-4EC2-9D5B-B8323FD35C22}" presName="upArrow" presStyleLbl="node1" presStyleIdx="0" presStyleCnt="1"/>
      <dgm:spPr/>
    </dgm:pt>
    <dgm:pt modelId="{11900761-08A8-4198-967E-54E46D7BA8E5}" type="pres">
      <dgm:prSet presAssocID="{C55AD0DD-D42D-4EC2-9D5B-B8323FD35C22}" presName="upArrowText" presStyleLbl="revTx" presStyleIdx="0" presStyleCnt="1">
        <dgm:presLayoutVars>
          <dgm:chMax val="0"/>
          <dgm:bulletEnabled val="1"/>
        </dgm:presLayoutVars>
      </dgm:prSet>
      <dgm:spPr/>
    </dgm:pt>
  </dgm:ptLst>
  <dgm:cxnLst>
    <dgm:cxn modelId="{0B484A00-FA69-449C-A19C-B68C6921D0BF}" type="presOf" srcId="{B39BB6FF-2CC0-48A2-A5EC-86ED9F056ED1}" destId="{2DD408BD-93C4-4C7E-A442-FB3DD2871713}" srcOrd="0" destOrd="0" presId="urn:microsoft.com/office/officeart/2005/8/layout/arrow4"/>
    <dgm:cxn modelId="{C59B8663-3366-4428-A1E1-9986AB829BAF}" type="presOf" srcId="{C55AD0DD-D42D-4EC2-9D5B-B8323FD35C22}" destId="{11900761-08A8-4198-967E-54E46D7BA8E5}" srcOrd="0" destOrd="0" presId="urn:microsoft.com/office/officeart/2005/8/layout/arrow4"/>
    <dgm:cxn modelId="{BE3340EB-B8A9-4F01-901A-95A54E155306}" srcId="{B39BB6FF-2CC0-48A2-A5EC-86ED9F056ED1}" destId="{C55AD0DD-D42D-4EC2-9D5B-B8323FD35C22}" srcOrd="0" destOrd="0" parTransId="{824F6722-D397-413B-AF2D-5624E70C46A8}" sibTransId="{6A7485BB-897F-4CAA-865F-9CA98B114C0E}"/>
    <dgm:cxn modelId="{315D3853-97C2-48C3-A9C0-10EA099BDFE2}" type="presParOf" srcId="{2DD408BD-93C4-4C7E-A442-FB3DD2871713}" destId="{126B8D7C-1E9F-4AE7-BBC8-10829A318FD4}" srcOrd="0" destOrd="0" presId="urn:microsoft.com/office/officeart/2005/8/layout/arrow4"/>
    <dgm:cxn modelId="{7E9C81EF-C0E1-4C25-91AD-F906D0BA3FFF}" type="presParOf" srcId="{2DD408BD-93C4-4C7E-A442-FB3DD2871713}" destId="{11900761-08A8-4198-967E-54E46D7BA8E5}" srcOrd="1"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913C7D4-44EB-4F6F-8092-91D9AF8D10E6}"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3244CAF2-5EED-4CF1-B09F-2AB495C2FB01}">
      <dgm:prSet phldrT="[Text]"/>
      <dgm:spPr/>
      <dgm:t>
        <a:bodyPr/>
        <a:lstStyle/>
        <a:p>
          <a:r>
            <a:rPr lang="en-US" dirty="0"/>
            <a:t>Jet</a:t>
          </a:r>
        </a:p>
      </dgm:t>
    </dgm:pt>
    <dgm:pt modelId="{50CCE904-2B7F-4A65-9B68-8ECF34416EB3}" type="parTrans" cxnId="{96701246-D360-46D4-BAB4-C022C740843F}">
      <dgm:prSet/>
      <dgm:spPr/>
      <dgm:t>
        <a:bodyPr/>
        <a:lstStyle/>
        <a:p>
          <a:endParaRPr lang="en-US"/>
        </a:p>
      </dgm:t>
    </dgm:pt>
    <dgm:pt modelId="{28C03316-F8A2-4B4C-A180-11BDDA318A9E}" type="sibTrans" cxnId="{96701246-D360-46D4-BAB4-C022C740843F}">
      <dgm:prSet/>
      <dgm:spPr/>
      <dgm:t>
        <a:bodyPr/>
        <a:lstStyle/>
        <a:p>
          <a:endParaRPr lang="en-US"/>
        </a:p>
      </dgm:t>
    </dgm:pt>
    <dgm:pt modelId="{5EF95BB3-3EFE-4758-9C43-5DA635D947FB}">
      <dgm:prSet phldrT="[Text]" custT="1"/>
      <dgm:spPr/>
      <dgm:t>
        <a:bodyPr/>
        <a:lstStyle/>
        <a:p>
          <a:r>
            <a:rPr lang="en-US" sz="1500" dirty="0"/>
            <a:t>Made Walmart “Think Like a Startup”</a:t>
          </a:r>
        </a:p>
      </dgm:t>
    </dgm:pt>
    <dgm:pt modelId="{89467E3C-BECB-4568-B982-AE3DB686DD7F}" type="parTrans" cxnId="{FB2C8FC4-5BD7-4967-981E-5DC3B6A04A7A}">
      <dgm:prSet/>
      <dgm:spPr/>
      <dgm:t>
        <a:bodyPr/>
        <a:lstStyle/>
        <a:p>
          <a:endParaRPr lang="en-US"/>
        </a:p>
      </dgm:t>
    </dgm:pt>
    <dgm:pt modelId="{35CE3B2D-7FBB-4DFD-9E12-8E2E70998DDB}" type="sibTrans" cxnId="{FB2C8FC4-5BD7-4967-981E-5DC3B6A04A7A}">
      <dgm:prSet/>
      <dgm:spPr/>
      <dgm:t>
        <a:bodyPr/>
        <a:lstStyle/>
        <a:p>
          <a:endParaRPr lang="en-US"/>
        </a:p>
      </dgm:t>
    </dgm:pt>
    <dgm:pt modelId="{11BDB48F-C4B2-4DDF-B05B-AA97FC3B4E19}">
      <dgm:prSet phldrT="[Text]" custT="1"/>
      <dgm:spPr/>
      <dgm:t>
        <a:bodyPr/>
        <a:lstStyle/>
        <a:p>
          <a:r>
            <a:rPr lang="en-US" sz="1500" dirty="0"/>
            <a:t>Acted as innovation pilot for Walmart</a:t>
          </a:r>
        </a:p>
      </dgm:t>
    </dgm:pt>
    <dgm:pt modelId="{0D57FB65-4108-4DE8-AAD9-1F7FDC470E62}" type="parTrans" cxnId="{30B5AB5D-A160-4605-B64D-E8B531FB591B}">
      <dgm:prSet/>
      <dgm:spPr/>
      <dgm:t>
        <a:bodyPr/>
        <a:lstStyle/>
        <a:p>
          <a:endParaRPr lang="en-US"/>
        </a:p>
      </dgm:t>
    </dgm:pt>
    <dgm:pt modelId="{FDE4146E-AF81-4B02-BDDC-B141ADB41E22}" type="sibTrans" cxnId="{30B5AB5D-A160-4605-B64D-E8B531FB591B}">
      <dgm:prSet/>
      <dgm:spPr/>
      <dgm:t>
        <a:bodyPr/>
        <a:lstStyle/>
        <a:p>
          <a:endParaRPr lang="en-US"/>
        </a:p>
      </dgm:t>
    </dgm:pt>
    <dgm:pt modelId="{23DC8EC7-2518-4221-9F9B-ACEEDA469FDA}">
      <dgm:prSet phldrT="[Text]"/>
      <dgm:spPr/>
      <dgm:t>
        <a:bodyPr/>
        <a:lstStyle/>
        <a:p>
          <a:r>
            <a:rPr lang="en-US" dirty="0"/>
            <a:t>Store No. 8</a:t>
          </a:r>
        </a:p>
      </dgm:t>
    </dgm:pt>
    <dgm:pt modelId="{D0A1E54B-EDF8-4F26-89DF-36D57BF771F5}" type="parTrans" cxnId="{5AAD1F81-73E6-4B3A-BBDD-469776FD1F85}">
      <dgm:prSet/>
      <dgm:spPr/>
      <dgm:t>
        <a:bodyPr/>
        <a:lstStyle/>
        <a:p>
          <a:endParaRPr lang="en-US"/>
        </a:p>
      </dgm:t>
    </dgm:pt>
    <dgm:pt modelId="{F499C482-16D1-4628-8300-F56A588FC5EB}" type="sibTrans" cxnId="{5AAD1F81-73E6-4B3A-BBDD-469776FD1F85}">
      <dgm:prSet/>
      <dgm:spPr/>
      <dgm:t>
        <a:bodyPr/>
        <a:lstStyle/>
        <a:p>
          <a:endParaRPr lang="en-US"/>
        </a:p>
      </dgm:t>
    </dgm:pt>
    <dgm:pt modelId="{F57631F8-0E39-446D-B8D5-DB7FCF0E550A}">
      <dgm:prSet phldrT="[Text]" custT="1"/>
      <dgm:spPr/>
      <dgm:t>
        <a:bodyPr/>
        <a:lstStyle/>
        <a:p>
          <a:r>
            <a:rPr lang="en-US" sz="1500" dirty="0"/>
            <a:t>Successfully launched its first 3 startups</a:t>
          </a:r>
        </a:p>
      </dgm:t>
    </dgm:pt>
    <dgm:pt modelId="{E989482D-63D4-43A8-AF18-1F2BC2FB169D}" type="parTrans" cxnId="{FFEDCAF0-032E-45C1-8654-82343D4516CD}">
      <dgm:prSet/>
      <dgm:spPr/>
      <dgm:t>
        <a:bodyPr/>
        <a:lstStyle/>
        <a:p>
          <a:endParaRPr lang="en-US"/>
        </a:p>
      </dgm:t>
    </dgm:pt>
    <dgm:pt modelId="{652CC9CC-F1A1-491F-86F9-58654C10EFCD}" type="sibTrans" cxnId="{FFEDCAF0-032E-45C1-8654-82343D4516CD}">
      <dgm:prSet/>
      <dgm:spPr/>
      <dgm:t>
        <a:bodyPr/>
        <a:lstStyle/>
        <a:p>
          <a:endParaRPr lang="en-US"/>
        </a:p>
      </dgm:t>
    </dgm:pt>
    <dgm:pt modelId="{7E3B0EA4-AE20-48A8-9F69-95083419E25F}">
      <dgm:prSet phldrT="[Text]" custT="1"/>
      <dgm:spPr/>
      <dgm:t>
        <a:bodyPr/>
        <a:lstStyle/>
        <a:p>
          <a:r>
            <a:rPr lang="en-US" sz="1500" dirty="0"/>
            <a:t>“We can disrupt rather than have others disrupt us”</a:t>
          </a:r>
        </a:p>
      </dgm:t>
    </dgm:pt>
    <dgm:pt modelId="{FB9B0B8B-6973-415B-98AE-06B3FFE60F83}" type="parTrans" cxnId="{367212D0-1927-4932-8C8A-474299F67CB5}">
      <dgm:prSet/>
      <dgm:spPr/>
      <dgm:t>
        <a:bodyPr/>
        <a:lstStyle/>
        <a:p>
          <a:endParaRPr lang="en-US"/>
        </a:p>
      </dgm:t>
    </dgm:pt>
    <dgm:pt modelId="{06B105C3-7CF6-454F-891B-A08AB7A51DA8}" type="sibTrans" cxnId="{367212D0-1927-4932-8C8A-474299F67CB5}">
      <dgm:prSet/>
      <dgm:spPr/>
      <dgm:t>
        <a:bodyPr/>
        <a:lstStyle/>
        <a:p>
          <a:endParaRPr lang="en-US"/>
        </a:p>
      </dgm:t>
    </dgm:pt>
    <dgm:pt modelId="{2BF5950C-3108-4D70-B05C-7F81A631E163}" type="pres">
      <dgm:prSet presAssocID="{3913C7D4-44EB-4F6F-8092-91D9AF8D10E6}" presName="Name0" presStyleCnt="0">
        <dgm:presLayoutVars>
          <dgm:dir/>
          <dgm:animLvl val="lvl"/>
          <dgm:resizeHandles/>
        </dgm:presLayoutVars>
      </dgm:prSet>
      <dgm:spPr/>
    </dgm:pt>
    <dgm:pt modelId="{C683EDCD-B412-4FD5-B318-57381ADCCF7D}" type="pres">
      <dgm:prSet presAssocID="{3244CAF2-5EED-4CF1-B09F-2AB495C2FB01}" presName="linNode" presStyleCnt="0"/>
      <dgm:spPr/>
    </dgm:pt>
    <dgm:pt modelId="{93283384-D8E0-472A-A7DA-BBC5C33D1F01}" type="pres">
      <dgm:prSet presAssocID="{3244CAF2-5EED-4CF1-B09F-2AB495C2FB01}" presName="parentShp" presStyleLbl="node1" presStyleIdx="0" presStyleCnt="2">
        <dgm:presLayoutVars>
          <dgm:bulletEnabled val="1"/>
        </dgm:presLayoutVars>
      </dgm:prSet>
      <dgm:spPr/>
    </dgm:pt>
    <dgm:pt modelId="{7D6DAE74-EEE6-447A-9267-DE4E6381DF1A}" type="pres">
      <dgm:prSet presAssocID="{3244CAF2-5EED-4CF1-B09F-2AB495C2FB01}" presName="childShp" presStyleLbl="bgAccFollowNode1" presStyleIdx="0" presStyleCnt="2">
        <dgm:presLayoutVars>
          <dgm:bulletEnabled val="1"/>
        </dgm:presLayoutVars>
      </dgm:prSet>
      <dgm:spPr/>
    </dgm:pt>
    <dgm:pt modelId="{16B8700C-B0FA-4A5A-BFB4-3715F15A1A42}" type="pres">
      <dgm:prSet presAssocID="{28C03316-F8A2-4B4C-A180-11BDDA318A9E}" presName="spacing" presStyleCnt="0"/>
      <dgm:spPr/>
    </dgm:pt>
    <dgm:pt modelId="{AAEB63A6-99DD-4ECE-A3D4-14736CD1F3EE}" type="pres">
      <dgm:prSet presAssocID="{23DC8EC7-2518-4221-9F9B-ACEEDA469FDA}" presName="linNode" presStyleCnt="0"/>
      <dgm:spPr/>
    </dgm:pt>
    <dgm:pt modelId="{FFB5A09C-F8D8-42B6-ABE2-4B2EFE738249}" type="pres">
      <dgm:prSet presAssocID="{23DC8EC7-2518-4221-9F9B-ACEEDA469FDA}" presName="parentShp" presStyleLbl="node1" presStyleIdx="1" presStyleCnt="2">
        <dgm:presLayoutVars>
          <dgm:bulletEnabled val="1"/>
        </dgm:presLayoutVars>
      </dgm:prSet>
      <dgm:spPr/>
    </dgm:pt>
    <dgm:pt modelId="{C922F6CB-A77D-42F3-9DF2-3D60FAA097E7}" type="pres">
      <dgm:prSet presAssocID="{23DC8EC7-2518-4221-9F9B-ACEEDA469FDA}" presName="childShp" presStyleLbl="bgAccFollowNode1" presStyleIdx="1" presStyleCnt="2">
        <dgm:presLayoutVars>
          <dgm:bulletEnabled val="1"/>
        </dgm:presLayoutVars>
      </dgm:prSet>
      <dgm:spPr/>
    </dgm:pt>
  </dgm:ptLst>
  <dgm:cxnLst>
    <dgm:cxn modelId="{22785E0C-963B-4046-A66F-1B121C52BE4A}" type="presOf" srcId="{23DC8EC7-2518-4221-9F9B-ACEEDA469FDA}" destId="{FFB5A09C-F8D8-42B6-ABE2-4B2EFE738249}" srcOrd="0" destOrd="0" presId="urn:microsoft.com/office/officeart/2005/8/layout/vList6"/>
    <dgm:cxn modelId="{3EC3770C-7B54-4932-8CAE-62A15999A3CA}" type="presOf" srcId="{7E3B0EA4-AE20-48A8-9F69-95083419E25F}" destId="{C922F6CB-A77D-42F3-9DF2-3D60FAA097E7}" srcOrd="0" destOrd="1" presId="urn:microsoft.com/office/officeart/2005/8/layout/vList6"/>
    <dgm:cxn modelId="{D21EB430-4C9D-4B9A-81CA-8A410D41D676}" type="presOf" srcId="{3913C7D4-44EB-4F6F-8092-91D9AF8D10E6}" destId="{2BF5950C-3108-4D70-B05C-7F81A631E163}" srcOrd="0" destOrd="0" presId="urn:microsoft.com/office/officeart/2005/8/layout/vList6"/>
    <dgm:cxn modelId="{30B5AB5D-A160-4605-B64D-E8B531FB591B}" srcId="{3244CAF2-5EED-4CF1-B09F-2AB495C2FB01}" destId="{11BDB48F-C4B2-4DDF-B05B-AA97FC3B4E19}" srcOrd="1" destOrd="0" parTransId="{0D57FB65-4108-4DE8-AAD9-1F7FDC470E62}" sibTransId="{FDE4146E-AF81-4B02-BDDC-B141ADB41E22}"/>
    <dgm:cxn modelId="{96701246-D360-46D4-BAB4-C022C740843F}" srcId="{3913C7D4-44EB-4F6F-8092-91D9AF8D10E6}" destId="{3244CAF2-5EED-4CF1-B09F-2AB495C2FB01}" srcOrd="0" destOrd="0" parTransId="{50CCE904-2B7F-4A65-9B68-8ECF34416EB3}" sibTransId="{28C03316-F8A2-4B4C-A180-11BDDA318A9E}"/>
    <dgm:cxn modelId="{5AAD1F81-73E6-4B3A-BBDD-469776FD1F85}" srcId="{3913C7D4-44EB-4F6F-8092-91D9AF8D10E6}" destId="{23DC8EC7-2518-4221-9F9B-ACEEDA469FDA}" srcOrd="1" destOrd="0" parTransId="{D0A1E54B-EDF8-4F26-89DF-36D57BF771F5}" sibTransId="{F499C482-16D1-4628-8300-F56A588FC5EB}"/>
    <dgm:cxn modelId="{38E09A98-A5F5-4C2C-921B-EA38ACD73905}" type="presOf" srcId="{F57631F8-0E39-446D-B8D5-DB7FCF0E550A}" destId="{C922F6CB-A77D-42F3-9DF2-3D60FAA097E7}" srcOrd="0" destOrd="0" presId="urn:microsoft.com/office/officeart/2005/8/layout/vList6"/>
    <dgm:cxn modelId="{58C3F8A4-B563-456E-81A7-5398A2E8BEA0}" type="presOf" srcId="{11BDB48F-C4B2-4DDF-B05B-AA97FC3B4E19}" destId="{7D6DAE74-EEE6-447A-9267-DE4E6381DF1A}" srcOrd="0" destOrd="1" presId="urn:microsoft.com/office/officeart/2005/8/layout/vList6"/>
    <dgm:cxn modelId="{FB2C8FC4-5BD7-4967-981E-5DC3B6A04A7A}" srcId="{3244CAF2-5EED-4CF1-B09F-2AB495C2FB01}" destId="{5EF95BB3-3EFE-4758-9C43-5DA635D947FB}" srcOrd="0" destOrd="0" parTransId="{89467E3C-BECB-4568-B982-AE3DB686DD7F}" sibTransId="{35CE3B2D-7FBB-4DFD-9E12-8E2E70998DDB}"/>
    <dgm:cxn modelId="{367212D0-1927-4932-8C8A-474299F67CB5}" srcId="{23DC8EC7-2518-4221-9F9B-ACEEDA469FDA}" destId="{7E3B0EA4-AE20-48A8-9F69-95083419E25F}" srcOrd="1" destOrd="0" parTransId="{FB9B0B8B-6973-415B-98AE-06B3FFE60F83}" sibTransId="{06B105C3-7CF6-454F-891B-A08AB7A51DA8}"/>
    <dgm:cxn modelId="{20C2B8ED-D3B8-4502-93E6-B0932F5059CE}" type="presOf" srcId="{3244CAF2-5EED-4CF1-B09F-2AB495C2FB01}" destId="{93283384-D8E0-472A-A7DA-BBC5C33D1F01}" srcOrd="0" destOrd="0" presId="urn:microsoft.com/office/officeart/2005/8/layout/vList6"/>
    <dgm:cxn modelId="{D0F67BF0-5C17-4DBB-A493-6ACF3045ADBA}" type="presOf" srcId="{5EF95BB3-3EFE-4758-9C43-5DA635D947FB}" destId="{7D6DAE74-EEE6-447A-9267-DE4E6381DF1A}" srcOrd="0" destOrd="0" presId="urn:microsoft.com/office/officeart/2005/8/layout/vList6"/>
    <dgm:cxn modelId="{FFEDCAF0-032E-45C1-8654-82343D4516CD}" srcId="{23DC8EC7-2518-4221-9F9B-ACEEDA469FDA}" destId="{F57631F8-0E39-446D-B8D5-DB7FCF0E550A}" srcOrd="0" destOrd="0" parTransId="{E989482D-63D4-43A8-AF18-1F2BC2FB169D}" sibTransId="{652CC9CC-F1A1-491F-86F9-58654C10EFCD}"/>
    <dgm:cxn modelId="{485FE340-1BDE-4685-B8D6-7175F8176D3E}" type="presParOf" srcId="{2BF5950C-3108-4D70-B05C-7F81A631E163}" destId="{C683EDCD-B412-4FD5-B318-57381ADCCF7D}" srcOrd="0" destOrd="0" presId="urn:microsoft.com/office/officeart/2005/8/layout/vList6"/>
    <dgm:cxn modelId="{0AC94DA6-6665-4942-9018-22B42EE041B3}" type="presParOf" srcId="{C683EDCD-B412-4FD5-B318-57381ADCCF7D}" destId="{93283384-D8E0-472A-A7DA-BBC5C33D1F01}" srcOrd="0" destOrd="0" presId="urn:microsoft.com/office/officeart/2005/8/layout/vList6"/>
    <dgm:cxn modelId="{C742A22C-43C4-4B7D-9BE0-74063FE18C22}" type="presParOf" srcId="{C683EDCD-B412-4FD5-B318-57381ADCCF7D}" destId="{7D6DAE74-EEE6-447A-9267-DE4E6381DF1A}" srcOrd="1" destOrd="0" presId="urn:microsoft.com/office/officeart/2005/8/layout/vList6"/>
    <dgm:cxn modelId="{CE2B143C-C5BA-4C0D-A6E4-90E4EF9480D2}" type="presParOf" srcId="{2BF5950C-3108-4D70-B05C-7F81A631E163}" destId="{16B8700C-B0FA-4A5A-BFB4-3715F15A1A42}" srcOrd="1" destOrd="0" presId="urn:microsoft.com/office/officeart/2005/8/layout/vList6"/>
    <dgm:cxn modelId="{3FFC8A60-AFDF-4D9A-85F1-D18A3EEC5FC3}" type="presParOf" srcId="{2BF5950C-3108-4D70-B05C-7F81A631E163}" destId="{AAEB63A6-99DD-4ECE-A3D4-14736CD1F3EE}" srcOrd="2" destOrd="0" presId="urn:microsoft.com/office/officeart/2005/8/layout/vList6"/>
    <dgm:cxn modelId="{00C7C641-B81F-4FE6-BA1D-04B522A6360E}" type="presParOf" srcId="{AAEB63A6-99DD-4ECE-A3D4-14736CD1F3EE}" destId="{FFB5A09C-F8D8-42B6-ABE2-4B2EFE738249}" srcOrd="0" destOrd="0" presId="urn:microsoft.com/office/officeart/2005/8/layout/vList6"/>
    <dgm:cxn modelId="{6B7FEA21-A8F7-45C4-B795-266BF522E058}" type="presParOf" srcId="{AAEB63A6-99DD-4ECE-A3D4-14736CD1F3EE}" destId="{C922F6CB-A77D-42F3-9DF2-3D60FAA097E7}" srcOrd="1" destOrd="0" presId="urn:microsoft.com/office/officeart/2005/8/layout/v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B9CCBC1-6082-AF40-AA75-9BD0B57FBDFB}"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US"/>
        </a:p>
      </dgm:t>
    </dgm:pt>
    <dgm:pt modelId="{68475A85-623F-3F43-9DF5-A926D7428C83}">
      <dgm:prSet phldrT="[Text]"/>
      <dgm:spPr/>
      <dgm:t>
        <a:bodyPr/>
        <a:lstStyle/>
        <a:p>
          <a:r>
            <a:rPr lang="en-US" dirty="0"/>
            <a:t>Integrated Digital</a:t>
          </a:r>
        </a:p>
      </dgm:t>
    </dgm:pt>
    <dgm:pt modelId="{6304A32F-F13C-F741-A20F-F7CC3AFEE811}" type="parTrans" cxnId="{2AF840FA-4ABE-AD4F-92EB-54CB1F039C0B}">
      <dgm:prSet/>
      <dgm:spPr/>
      <dgm:t>
        <a:bodyPr/>
        <a:lstStyle/>
        <a:p>
          <a:endParaRPr lang="en-US"/>
        </a:p>
      </dgm:t>
    </dgm:pt>
    <dgm:pt modelId="{56463894-B679-6A44-B041-5443F0BDB219}" type="sibTrans" cxnId="{2AF840FA-4ABE-AD4F-92EB-54CB1F039C0B}">
      <dgm:prSet/>
      <dgm:spPr/>
      <dgm:t>
        <a:bodyPr/>
        <a:lstStyle/>
        <a:p>
          <a:endParaRPr lang="en-US"/>
        </a:p>
      </dgm:t>
    </dgm:pt>
    <dgm:pt modelId="{C4B9302D-D036-9442-B699-967894BFECBB}">
      <dgm:prSet phldrT="[Text]"/>
      <dgm:spPr/>
      <dgm:t>
        <a:bodyPr/>
        <a:lstStyle/>
        <a:p>
          <a:r>
            <a:rPr lang="en-US" dirty="0"/>
            <a:t>Integrating a digital transformation horizontally across all of Bosch’s entities will be the most successful path to transitioning their company towards the digital realm.</a:t>
          </a:r>
        </a:p>
      </dgm:t>
    </dgm:pt>
    <dgm:pt modelId="{169C60C2-5FD4-BE4C-BBAB-8F517BD9FA8E}" type="parTrans" cxnId="{6A9EAB9B-3F62-234F-97F7-8B199352C255}">
      <dgm:prSet/>
      <dgm:spPr/>
      <dgm:t>
        <a:bodyPr/>
        <a:lstStyle/>
        <a:p>
          <a:endParaRPr lang="en-US"/>
        </a:p>
      </dgm:t>
    </dgm:pt>
    <dgm:pt modelId="{08B4F2B2-9279-AD48-A0BE-D6328B0564C4}" type="sibTrans" cxnId="{6A9EAB9B-3F62-234F-97F7-8B199352C255}">
      <dgm:prSet/>
      <dgm:spPr/>
      <dgm:t>
        <a:bodyPr/>
        <a:lstStyle/>
        <a:p>
          <a:endParaRPr lang="en-US"/>
        </a:p>
      </dgm:t>
    </dgm:pt>
    <dgm:pt modelId="{4C59098C-D6B0-1548-A163-4287CD7F4985}">
      <dgm:prSet phldrT="[Text]"/>
      <dgm:spPr/>
      <dgm:t>
        <a:bodyPr/>
        <a:lstStyle/>
        <a:p>
          <a:r>
            <a:rPr lang="en-US" dirty="0"/>
            <a:t>Insourcing and Alliances</a:t>
          </a:r>
        </a:p>
      </dgm:t>
    </dgm:pt>
    <dgm:pt modelId="{348A6CE4-EC1E-FD49-9921-E4619D0C946A}" type="parTrans" cxnId="{2F827F74-9497-BF43-B417-A2578095BC7B}">
      <dgm:prSet/>
      <dgm:spPr/>
      <dgm:t>
        <a:bodyPr/>
        <a:lstStyle/>
        <a:p>
          <a:endParaRPr lang="en-US"/>
        </a:p>
      </dgm:t>
    </dgm:pt>
    <dgm:pt modelId="{C4447926-2768-FE45-A0FE-6330E0DBD2E5}" type="sibTrans" cxnId="{2F827F74-9497-BF43-B417-A2578095BC7B}">
      <dgm:prSet/>
      <dgm:spPr/>
      <dgm:t>
        <a:bodyPr/>
        <a:lstStyle/>
        <a:p>
          <a:endParaRPr lang="en-US"/>
        </a:p>
      </dgm:t>
    </dgm:pt>
    <dgm:pt modelId="{8D4E76C9-8B47-B840-8313-668B8B8B29A8}">
      <dgm:prSet phldrT="[Text]"/>
      <dgm:spPr/>
      <dgm:t>
        <a:bodyPr/>
        <a:lstStyle/>
        <a:p>
          <a:r>
            <a:rPr lang="en-US" dirty="0"/>
            <a:t>A combination of insourcing and creating alliances with companies already well established in the digital sector is the most cost and time effective move for Bosch to transition into the Internet of Things seamlessly. </a:t>
          </a:r>
        </a:p>
      </dgm:t>
    </dgm:pt>
    <dgm:pt modelId="{BF9A36B4-7C97-2547-8289-414BFBB8C0A8}" type="parTrans" cxnId="{3C8910B9-5197-CB47-AA8A-710BE06A3455}">
      <dgm:prSet/>
      <dgm:spPr/>
      <dgm:t>
        <a:bodyPr/>
        <a:lstStyle/>
        <a:p>
          <a:endParaRPr lang="en-US"/>
        </a:p>
      </dgm:t>
    </dgm:pt>
    <dgm:pt modelId="{5FCFF890-748F-CD45-8503-405280F4FE2B}" type="sibTrans" cxnId="{3C8910B9-5197-CB47-AA8A-710BE06A3455}">
      <dgm:prSet/>
      <dgm:spPr/>
      <dgm:t>
        <a:bodyPr/>
        <a:lstStyle/>
        <a:p>
          <a:endParaRPr lang="en-US"/>
        </a:p>
      </dgm:t>
    </dgm:pt>
    <dgm:pt modelId="{313D9F23-950A-4849-B433-B2614EC9F6E6}">
      <dgm:prSet phldrT="[Text]"/>
      <dgm:spPr/>
      <dgm:t>
        <a:bodyPr/>
        <a:lstStyle/>
        <a:p>
          <a:r>
            <a:rPr lang="en-US" dirty="0"/>
            <a:t>Innovation Center Push</a:t>
          </a:r>
        </a:p>
      </dgm:t>
    </dgm:pt>
    <dgm:pt modelId="{4B3788BA-934A-3945-A5C2-5B55E2B89968}" type="parTrans" cxnId="{A44E7852-E3CB-2046-AF76-A73182DBE61B}">
      <dgm:prSet/>
      <dgm:spPr/>
      <dgm:t>
        <a:bodyPr/>
        <a:lstStyle/>
        <a:p>
          <a:endParaRPr lang="en-US"/>
        </a:p>
      </dgm:t>
    </dgm:pt>
    <dgm:pt modelId="{06CDD1E3-4269-864E-88E3-C1BA61064054}" type="sibTrans" cxnId="{A44E7852-E3CB-2046-AF76-A73182DBE61B}">
      <dgm:prSet/>
      <dgm:spPr/>
      <dgm:t>
        <a:bodyPr/>
        <a:lstStyle/>
        <a:p>
          <a:endParaRPr lang="en-US"/>
        </a:p>
      </dgm:t>
    </dgm:pt>
    <dgm:pt modelId="{7E80B0B4-E60A-894E-8CD6-6C4A418C6E06}">
      <dgm:prSet phldrT="[Text]"/>
      <dgm:spPr/>
      <dgm:t>
        <a:bodyPr/>
        <a:lstStyle/>
        <a:p>
          <a:r>
            <a:rPr lang="en-US" dirty="0"/>
            <a:t>Bosch should take the initiative to invest resources in Silicon Valley in order to jump start their transition into the world of technology. </a:t>
          </a:r>
        </a:p>
      </dgm:t>
    </dgm:pt>
    <dgm:pt modelId="{55089DF0-85F5-5745-9B48-10D0B5BC4722}" type="parTrans" cxnId="{772BF6A4-CCA6-6342-AF67-41BE48F56207}">
      <dgm:prSet/>
      <dgm:spPr/>
      <dgm:t>
        <a:bodyPr/>
        <a:lstStyle/>
        <a:p>
          <a:endParaRPr lang="en-US"/>
        </a:p>
      </dgm:t>
    </dgm:pt>
    <dgm:pt modelId="{9ABC3F7E-0BDF-794A-BB91-C3E1FC850B2F}" type="sibTrans" cxnId="{772BF6A4-CCA6-6342-AF67-41BE48F56207}">
      <dgm:prSet/>
      <dgm:spPr/>
      <dgm:t>
        <a:bodyPr/>
        <a:lstStyle/>
        <a:p>
          <a:endParaRPr lang="en-US"/>
        </a:p>
      </dgm:t>
    </dgm:pt>
    <dgm:pt modelId="{D21C92C2-B881-6449-9D0B-34A7B9B369BE}" type="pres">
      <dgm:prSet presAssocID="{DB9CCBC1-6082-AF40-AA75-9BD0B57FBDFB}" presName="linear" presStyleCnt="0">
        <dgm:presLayoutVars>
          <dgm:dir/>
          <dgm:animLvl val="lvl"/>
          <dgm:resizeHandles val="exact"/>
        </dgm:presLayoutVars>
      </dgm:prSet>
      <dgm:spPr/>
    </dgm:pt>
    <dgm:pt modelId="{BD351D0D-26EF-364A-A813-09AA89BC6AB5}" type="pres">
      <dgm:prSet presAssocID="{68475A85-623F-3F43-9DF5-A926D7428C83}" presName="parentLin" presStyleCnt="0"/>
      <dgm:spPr/>
    </dgm:pt>
    <dgm:pt modelId="{AF42CB6C-F297-8C4C-9370-7100B158FA18}" type="pres">
      <dgm:prSet presAssocID="{68475A85-623F-3F43-9DF5-A926D7428C83}" presName="parentLeftMargin" presStyleLbl="node1" presStyleIdx="0" presStyleCnt="3"/>
      <dgm:spPr/>
    </dgm:pt>
    <dgm:pt modelId="{155DC5D4-0A1C-F34E-A0C9-F8EBE632903D}" type="pres">
      <dgm:prSet presAssocID="{68475A85-623F-3F43-9DF5-A926D7428C83}" presName="parentText" presStyleLbl="node1" presStyleIdx="0" presStyleCnt="3">
        <dgm:presLayoutVars>
          <dgm:chMax val="0"/>
          <dgm:bulletEnabled val="1"/>
        </dgm:presLayoutVars>
      </dgm:prSet>
      <dgm:spPr/>
    </dgm:pt>
    <dgm:pt modelId="{9FEEC49A-065C-C646-B663-DD98B1BAFD08}" type="pres">
      <dgm:prSet presAssocID="{68475A85-623F-3F43-9DF5-A926D7428C83}" presName="negativeSpace" presStyleCnt="0"/>
      <dgm:spPr/>
    </dgm:pt>
    <dgm:pt modelId="{DE0702D1-7C24-534C-A885-637B0A068BBD}" type="pres">
      <dgm:prSet presAssocID="{68475A85-623F-3F43-9DF5-A926D7428C83}" presName="childText" presStyleLbl="conFgAcc1" presStyleIdx="0" presStyleCnt="3">
        <dgm:presLayoutVars>
          <dgm:bulletEnabled val="1"/>
        </dgm:presLayoutVars>
      </dgm:prSet>
      <dgm:spPr/>
    </dgm:pt>
    <dgm:pt modelId="{BAE5F728-662D-D54A-BC3B-B5EF9080BA9A}" type="pres">
      <dgm:prSet presAssocID="{56463894-B679-6A44-B041-5443F0BDB219}" presName="spaceBetweenRectangles" presStyleCnt="0"/>
      <dgm:spPr/>
    </dgm:pt>
    <dgm:pt modelId="{C0544E38-2664-844D-97A7-C100ABBDD095}" type="pres">
      <dgm:prSet presAssocID="{4C59098C-D6B0-1548-A163-4287CD7F4985}" presName="parentLin" presStyleCnt="0"/>
      <dgm:spPr/>
    </dgm:pt>
    <dgm:pt modelId="{5D85CDF8-3F7B-8848-B27D-99ACA2B6F278}" type="pres">
      <dgm:prSet presAssocID="{4C59098C-D6B0-1548-A163-4287CD7F4985}" presName="parentLeftMargin" presStyleLbl="node1" presStyleIdx="0" presStyleCnt="3"/>
      <dgm:spPr/>
    </dgm:pt>
    <dgm:pt modelId="{7E688A2A-E8EC-0E4E-9197-DB7D23ED9E77}" type="pres">
      <dgm:prSet presAssocID="{4C59098C-D6B0-1548-A163-4287CD7F4985}" presName="parentText" presStyleLbl="node1" presStyleIdx="1" presStyleCnt="3">
        <dgm:presLayoutVars>
          <dgm:chMax val="0"/>
          <dgm:bulletEnabled val="1"/>
        </dgm:presLayoutVars>
      </dgm:prSet>
      <dgm:spPr/>
    </dgm:pt>
    <dgm:pt modelId="{F4924554-C67A-7840-8CA5-FD7A54BED4C8}" type="pres">
      <dgm:prSet presAssocID="{4C59098C-D6B0-1548-A163-4287CD7F4985}" presName="negativeSpace" presStyleCnt="0"/>
      <dgm:spPr/>
    </dgm:pt>
    <dgm:pt modelId="{33E47B7A-C56C-B64C-91D4-A84A274D2BE1}" type="pres">
      <dgm:prSet presAssocID="{4C59098C-D6B0-1548-A163-4287CD7F4985}" presName="childText" presStyleLbl="conFgAcc1" presStyleIdx="1" presStyleCnt="3">
        <dgm:presLayoutVars>
          <dgm:bulletEnabled val="1"/>
        </dgm:presLayoutVars>
      </dgm:prSet>
      <dgm:spPr/>
    </dgm:pt>
    <dgm:pt modelId="{0D1B1BE6-AB67-4B4E-9DF8-F845CE3E8155}" type="pres">
      <dgm:prSet presAssocID="{C4447926-2768-FE45-A0FE-6330E0DBD2E5}" presName="spaceBetweenRectangles" presStyleCnt="0"/>
      <dgm:spPr/>
    </dgm:pt>
    <dgm:pt modelId="{74258B05-0124-D448-8954-298843728104}" type="pres">
      <dgm:prSet presAssocID="{313D9F23-950A-4849-B433-B2614EC9F6E6}" presName="parentLin" presStyleCnt="0"/>
      <dgm:spPr/>
    </dgm:pt>
    <dgm:pt modelId="{178D2D69-2EDE-5746-8F11-F61144C11FBD}" type="pres">
      <dgm:prSet presAssocID="{313D9F23-950A-4849-B433-B2614EC9F6E6}" presName="parentLeftMargin" presStyleLbl="node1" presStyleIdx="1" presStyleCnt="3"/>
      <dgm:spPr/>
    </dgm:pt>
    <dgm:pt modelId="{37973EB5-5C00-6249-9FB1-1E403FA15BD0}" type="pres">
      <dgm:prSet presAssocID="{313D9F23-950A-4849-B433-B2614EC9F6E6}" presName="parentText" presStyleLbl="node1" presStyleIdx="2" presStyleCnt="3">
        <dgm:presLayoutVars>
          <dgm:chMax val="0"/>
          <dgm:bulletEnabled val="1"/>
        </dgm:presLayoutVars>
      </dgm:prSet>
      <dgm:spPr/>
    </dgm:pt>
    <dgm:pt modelId="{EF7E4FC6-FF4E-AC47-99B7-331FBB8F8B1D}" type="pres">
      <dgm:prSet presAssocID="{313D9F23-950A-4849-B433-B2614EC9F6E6}" presName="negativeSpace" presStyleCnt="0"/>
      <dgm:spPr/>
    </dgm:pt>
    <dgm:pt modelId="{808EED05-7841-9146-A86E-C38FD9BC3661}" type="pres">
      <dgm:prSet presAssocID="{313D9F23-950A-4849-B433-B2614EC9F6E6}" presName="childText" presStyleLbl="conFgAcc1" presStyleIdx="2" presStyleCnt="3">
        <dgm:presLayoutVars>
          <dgm:bulletEnabled val="1"/>
        </dgm:presLayoutVars>
      </dgm:prSet>
      <dgm:spPr/>
    </dgm:pt>
  </dgm:ptLst>
  <dgm:cxnLst>
    <dgm:cxn modelId="{32CF710A-879A-AA48-8E3A-E6B5FF130396}" type="presOf" srcId="{68475A85-623F-3F43-9DF5-A926D7428C83}" destId="{155DC5D4-0A1C-F34E-A0C9-F8EBE632903D}" srcOrd="1" destOrd="0" presId="urn:microsoft.com/office/officeart/2005/8/layout/list1"/>
    <dgm:cxn modelId="{1542B725-38AB-E048-AE2A-44276D67543A}" type="presOf" srcId="{8D4E76C9-8B47-B840-8313-668B8B8B29A8}" destId="{33E47B7A-C56C-B64C-91D4-A84A274D2BE1}" srcOrd="0" destOrd="0" presId="urn:microsoft.com/office/officeart/2005/8/layout/list1"/>
    <dgm:cxn modelId="{2A174034-C5B2-114D-ADDD-B5647CCDA488}" type="presOf" srcId="{68475A85-623F-3F43-9DF5-A926D7428C83}" destId="{AF42CB6C-F297-8C4C-9370-7100B158FA18}" srcOrd="0" destOrd="0" presId="urn:microsoft.com/office/officeart/2005/8/layout/list1"/>
    <dgm:cxn modelId="{46ABB663-910D-6143-9941-62902EF30BF1}" type="presOf" srcId="{4C59098C-D6B0-1548-A163-4287CD7F4985}" destId="{7E688A2A-E8EC-0E4E-9197-DB7D23ED9E77}" srcOrd="1" destOrd="0" presId="urn:microsoft.com/office/officeart/2005/8/layout/list1"/>
    <dgm:cxn modelId="{A44E7852-E3CB-2046-AF76-A73182DBE61B}" srcId="{DB9CCBC1-6082-AF40-AA75-9BD0B57FBDFB}" destId="{313D9F23-950A-4849-B433-B2614EC9F6E6}" srcOrd="2" destOrd="0" parTransId="{4B3788BA-934A-3945-A5C2-5B55E2B89968}" sibTransId="{06CDD1E3-4269-864E-88E3-C1BA61064054}"/>
    <dgm:cxn modelId="{2F827F74-9497-BF43-B417-A2578095BC7B}" srcId="{DB9CCBC1-6082-AF40-AA75-9BD0B57FBDFB}" destId="{4C59098C-D6B0-1548-A163-4287CD7F4985}" srcOrd="1" destOrd="0" parTransId="{348A6CE4-EC1E-FD49-9921-E4619D0C946A}" sibTransId="{C4447926-2768-FE45-A0FE-6330E0DBD2E5}"/>
    <dgm:cxn modelId="{6A9EAB9B-3F62-234F-97F7-8B199352C255}" srcId="{68475A85-623F-3F43-9DF5-A926D7428C83}" destId="{C4B9302D-D036-9442-B699-967894BFECBB}" srcOrd="0" destOrd="0" parTransId="{169C60C2-5FD4-BE4C-BBAB-8F517BD9FA8E}" sibTransId="{08B4F2B2-9279-AD48-A0BE-D6328B0564C4}"/>
    <dgm:cxn modelId="{772BF6A4-CCA6-6342-AF67-41BE48F56207}" srcId="{313D9F23-950A-4849-B433-B2614EC9F6E6}" destId="{7E80B0B4-E60A-894E-8CD6-6C4A418C6E06}" srcOrd="0" destOrd="0" parTransId="{55089DF0-85F5-5745-9B48-10D0B5BC4722}" sibTransId="{9ABC3F7E-0BDF-794A-BB91-C3E1FC850B2F}"/>
    <dgm:cxn modelId="{E0BE7DB8-44EE-314A-95F4-AFD49541FAA0}" type="presOf" srcId="{313D9F23-950A-4849-B433-B2614EC9F6E6}" destId="{178D2D69-2EDE-5746-8F11-F61144C11FBD}" srcOrd="0" destOrd="0" presId="urn:microsoft.com/office/officeart/2005/8/layout/list1"/>
    <dgm:cxn modelId="{3C8910B9-5197-CB47-AA8A-710BE06A3455}" srcId="{4C59098C-D6B0-1548-A163-4287CD7F4985}" destId="{8D4E76C9-8B47-B840-8313-668B8B8B29A8}" srcOrd="0" destOrd="0" parTransId="{BF9A36B4-7C97-2547-8289-414BFBB8C0A8}" sibTransId="{5FCFF890-748F-CD45-8503-405280F4FE2B}"/>
    <dgm:cxn modelId="{16726DBC-0857-F34C-B1DE-A44EC2B13291}" type="presOf" srcId="{313D9F23-950A-4849-B433-B2614EC9F6E6}" destId="{37973EB5-5C00-6249-9FB1-1E403FA15BD0}" srcOrd="1" destOrd="0" presId="urn:microsoft.com/office/officeart/2005/8/layout/list1"/>
    <dgm:cxn modelId="{93071DBF-33B9-EF42-9EDB-8F694A9A470B}" type="presOf" srcId="{4C59098C-D6B0-1548-A163-4287CD7F4985}" destId="{5D85CDF8-3F7B-8848-B27D-99ACA2B6F278}" srcOrd="0" destOrd="0" presId="urn:microsoft.com/office/officeart/2005/8/layout/list1"/>
    <dgm:cxn modelId="{5EECCAC4-4D74-8544-A774-3D1909E41CFB}" type="presOf" srcId="{DB9CCBC1-6082-AF40-AA75-9BD0B57FBDFB}" destId="{D21C92C2-B881-6449-9D0B-34A7B9B369BE}" srcOrd="0" destOrd="0" presId="urn:microsoft.com/office/officeart/2005/8/layout/list1"/>
    <dgm:cxn modelId="{D8280BF6-AF30-0744-826F-CBF0D4BAB0DD}" type="presOf" srcId="{7E80B0B4-E60A-894E-8CD6-6C4A418C6E06}" destId="{808EED05-7841-9146-A86E-C38FD9BC3661}" srcOrd="0" destOrd="0" presId="urn:microsoft.com/office/officeart/2005/8/layout/list1"/>
    <dgm:cxn modelId="{2AF840FA-4ABE-AD4F-92EB-54CB1F039C0B}" srcId="{DB9CCBC1-6082-AF40-AA75-9BD0B57FBDFB}" destId="{68475A85-623F-3F43-9DF5-A926D7428C83}" srcOrd="0" destOrd="0" parTransId="{6304A32F-F13C-F741-A20F-F7CC3AFEE811}" sibTransId="{56463894-B679-6A44-B041-5443F0BDB219}"/>
    <dgm:cxn modelId="{774161FA-05B7-BC4C-885F-FAD046CE0130}" type="presOf" srcId="{C4B9302D-D036-9442-B699-967894BFECBB}" destId="{DE0702D1-7C24-534C-A885-637B0A068BBD}" srcOrd="0" destOrd="0" presId="urn:microsoft.com/office/officeart/2005/8/layout/list1"/>
    <dgm:cxn modelId="{7171C22F-FD9E-4F48-99A0-0E6EDD34209A}" type="presParOf" srcId="{D21C92C2-B881-6449-9D0B-34A7B9B369BE}" destId="{BD351D0D-26EF-364A-A813-09AA89BC6AB5}" srcOrd="0" destOrd="0" presId="urn:microsoft.com/office/officeart/2005/8/layout/list1"/>
    <dgm:cxn modelId="{0B1A148D-BC4B-2444-A44E-A98B8B4402DF}" type="presParOf" srcId="{BD351D0D-26EF-364A-A813-09AA89BC6AB5}" destId="{AF42CB6C-F297-8C4C-9370-7100B158FA18}" srcOrd="0" destOrd="0" presId="urn:microsoft.com/office/officeart/2005/8/layout/list1"/>
    <dgm:cxn modelId="{3DAEFF88-77D7-4749-8FBF-3D710B66A1DF}" type="presParOf" srcId="{BD351D0D-26EF-364A-A813-09AA89BC6AB5}" destId="{155DC5D4-0A1C-F34E-A0C9-F8EBE632903D}" srcOrd="1" destOrd="0" presId="urn:microsoft.com/office/officeart/2005/8/layout/list1"/>
    <dgm:cxn modelId="{09F8180E-0D42-2E49-9402-59DDC71A4317}" type="presParOf" srcId="{D21C92C2-B881-6449-9D0B-34A7B9B369BE}" destId="{9FEEC49A-065C-C646-B663-DD98B1BAFD08}" srcOrd="1" destOrd="0" presId="urn:microsoft.com/office/officeart/2005/8/layout/list1"/>
    <dgm:cxn modelId="{69B7A97E-1C5C-6A4F-98DC-A797DCC971F3}" type="presParOf" srcId="{D21C92C2-B881-6449-9D0B-34A7B9B369BE}" destId="{DE0702D1-7C24-534C-A885-637B0A068BBD}" srcOrd="2" destOrd="0" presId="urn:microsoft.com/office/officeart/2005/8/layout/list1"/>
    <dgm:cxn modelId="{FF2F0085-4B80-F342-B88D-929A4919CFA1}" type="presParOf" srcId="{D21C92C2-B881-6449-9D0B-34A7B9B369BE}" destId="{BAE5F728-662D-D54A-BC3B-B5EF9080BA9A}" srcOrd="3" destOrd="0" presId="urn:microsoft.com/office/officeart/2005/8/layout/list1"/>
    <dgm:cxn modelId="{228AB7F1-B30D-E044-BC78-F3973DF76F11}" type="presParOf" srcId="{D21C92C2-B881-6449-9D0B-34A7B9B369BE}" destId="{C0544E38-2664-844D-97A7-C100ABBDD095}" srcOrd="4" destOrd="0" presId="urn:microsoft.com/office/officeart/2005/8/layout/list1"/>
    <dgm:cxn modelId="{9E4396F7-9A26-914E-AC5E-C65CF2EA74C3}" type="presParOf" srcId="{C0544E38-2664-844D-97A7-C100ABBDD095}" destId="{5D85CDF8-3F7B-8848-B27D-99ACA2B6F278}" srcOrd="0" destOrd="0" presId="urn:microsoft.com/office/officeart/2005/8/layout/list1"/>
    <dgm:cxn modelId="{5F58A72E-7669-944E-B6A9-B8F19B8FCCDE}" type="presParOf" srcId="{C0544E38-2664-844D-97A7-C100ABBDD095}" destId="{7E688A2A-E8EC-0E4E-9197-DB7D23ED9E77}" srcOrd="1" destOrd="0" presId="urn:microsoft.com/office/officeart/2005/8/layout/list1"/>
    <dgm:cxn modelId="{FD44B892-BC29-5344-A2C2-187B7A1B64B9}" type="presParOf" srcId="{D21C92C2-B881-6449-9D0B-34A7B9B369BE}" destId="{F4924554-C67A-7840-8CA5-FD7A54BED4C8}" srcOrd="5" destOrd="0" presId="urn:microsoft.com/office/officeart/2005/8/layout/list1"/>
    <dgm:cxn modelId="{7F7F6542-6F59-3147-A50B-35599F091D5F}" type="presParOf" srcId="{D21C92C2-B881-6449-9D0B-34A7B9B369BE}" destId="{33E47B7A-C56C-B64C-91D4-A84A274D2BE1}" srcOrd="6" destOrd="0" presId="urn:microsoft.com/office/officeart/2005/8/layout/list1"/>
    <dgm:cxn modelId="{1A28F81D-7706-4C40-81A1-3471D254FB21}" type="presParOf" srcId="{D21C92C2-B881-6449-9D0B-34A7B9B369BE}" destId="{0D1B1BE6-AB67-4B4E-9DF8-F845CE3E8155}" srcOrd="7" destOrd="0" presId="urn:microsoft.com/office/officeart/2005/8/layout/list1"/>
    <dgm:cxn modelId="{2121757E-FC1C-4545-A32C-93E7D91E2788}" type="presParOf" srcId="{D21C92C2-B881-6449-9D0B-34A7B9B369BE}" destId="{74258B05-0124-D448-8954-298843728104}" srcOrd="8" destOrd="0" presId="urn:microsoft.com/office/officeart/2005/8/layout/list1"/>
    <dgm:cxn modelId="{7D0F972A-AE77-AC48-AE55-B8ADB0005507}" type="presParOf" srcId="{74258B05-0124-D448-8954-298843728104}" destId="{178D2D69-2EDE-5746-8F11-F61144C11FBD}" srcOrd="0" destOrd="0" presId="urn:microsoft.com/office/officeart/2005/8/layout/list1"/>
    <dgm:cxn modelId="{76F9B533-A14A-7D49-856A-12B0A1CE918D}" type="presParOf" srcId="{74258B05-0124-D448-8954-298843728104}" destId="{37973EB5-5C00-6249-9FB1-1E403FA15BD0}" srcOrd="1" destOrd="0" presId="urn:microsoft.com/office/officeart/2005/8/layout/list1"/>
    <dgm:cxn modelId="{E02FD44E-A987-F44B-9DEB-79A0948CD2D6}" type="presParOf" srcId="{D21C92C2-B881-6449-9D0B-34A7B9B369BE}" destId="{EF7E4FC6-FF4E-AC47-99B7-331FBB8F8B1D}" srcOrd="9" destOrd="0" presId="urn:microsoft.com/office/officeart/2005/8/layout/list1"/>
    <dgm:cxn modelId="{8E9F0293-E2AF-E746-87ED-8BCDC19EEBAE}" type="presParOf" srcId="{D21C92C2-B881-6449-9D0B-34A7B9B369BE}" destId="{808EED05-7841-9146-A86E-C38FD9BC3661}"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09F161-6E09-234F-9DA1-D4C3B2AE028B}"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FA60E450-1D43-CE48-B1B6-8AF026809F40}">
      <dgm:prSet phldrT="[Text]"/>
      <dgm:spPr/>
      <dgm:t>
        <a:bodyPr/>
        <a:lstStyle/>
        <a:p>
          <a:r>
            <a:rPr lang="en-US" dirty="0"/>
            <a:t>Where the business should go</a:t>
          </a:r>
        </a:p>
      </dgm:t>
    </dgm:pt>
    <dgm:pt modelId="{BF973ED4-1AB6-FA4A-A49C-B7F05D9E2B58}" type="parTrans" cxnId="{2636C9BD-A677-434F-A181-C955D3899187}">
      <dgm:prSet/>
      <dgm:spPr/>
      <dgm:t>
        <a:bodyPr/>
        <a:lstStyle/>
        <a:p>
          <a:endParaRPr lang="en-US"/>
        </a:p>
      </dgm:t>
    </dgm:pt>
    <dgm:pt modelId="{2B5EEC1C-6AE1-C749-B42C-09770D69B731}" type="sibTrans" cxnId="{2636C9BD-A677-434F-A181-C955D3899187}">
      <dgm:prSet/>
      <dgm:spPr/>
      <dgm:t>
        <a:bodyPr/>
        <a:lstStyle/>
        <a:p>
          <a:endParaRPr lang="en-US"/>
        </a:p>
      </dgm:t>
    </dgm:pt>
    <dgm:pt modelId="{EA202946-EF79-5D42-8D59-FAAA0AA60D07}">
      <dgm:prSet phldrT="[Text]"/>
      <dgm:spPr/>
      <dgm:t>
        <a:bodyPr/>
        <a:lstStyle/>
        <a:p>
          <a:r>
            <a:rPr lang="en-US" dirty="0"/>
            <a:t>Who will lead the effort</a:t>
          </a:r>
        </a:p>
      </dgm:t>
    </dgm:pt>
    <dgm:pt modelId="{815379DC-4BF3-9A46-9226-1F0EF3776A9C}" type="parTrans" cxnId="{A6EBBB9F-D08C-AA43-B803-1C29DF7A8E38}">
      <dgm:prSet/>
      <dgm:spPr/>
      <dgm:t>
        <a:bodyPr/>
        <a:lstStyle/>
        <a:p>
          <a:endParaRPr lang="en-US"/>
        </a:p>
      </dgm:t>
    </dgm:pt>
    <dgm:pt modelId="{4B4E70D7-2651-6D4B-9739-F6C4F4B5C0CB}" type="sibTrans" cxnId="{A6EBBB9F-D08C-AA43-B803-1C29DF7A8E38}">
      <dgm:prSet/>
      <dgm:spPr/>
      <dgm:t>
        <a:bodyPr/>
        <a:lstStyle/>
        <a:p>
          <a:endParaRPr lang="en-US"/>
        </a:p>
      </dgm:t>
    </dgm:pt>
    <dgm:pt modelId="{2E6098C4-0B84-614B-8EBB-2F2BA064AE1B}">
      <dgm:prSet phldrT="[Text]"/>
      <dgm:spPr/>
      <dgm:t>
        <a:bodyPr/>
        <a:lstStyle/>
        <a:p>
          <a:r>
            <a:rPr lang="en-US" dirty="0"/>
            <a:t>How to sell the vision to key stakeholders</a:t>
          </a:r>
        </a:p>
      </dgm:t>
    </dgm:pt>
    <dgm:pt modelId="{FA72FB29-4434-5C48-B845-CAA8BA53EF08}" type="parTrans" cxnId="{1894CBDE-27A6-F641-8D44-5BFBE3BE04D8}">
      <dgm:prSet/>
      <dgm:spPr/>
      <dgm:t>
        <a:bodyPr/>
        <a:lstStyle/>
        <a:p>
          <a:endParaRPr lang="en-US"/>
        </a:p>
      </dgm:t>
    </dgm:pt>
    <dgm:pt modelId="{B9D813D1-0B15-704D-8901-05814DD4E4FD}" type="sibTrans" cxnId="{1894CBDE-27A6-F641-8D44-5BFBE3BE04D8}">
      <dgm:prSet/>
      <dgm:spPr/>
      <dgm:t>
        <a:bodyPr/>
        <a:lstStyle/>
        <a:p>
          <a:endParaRPr lang="en-US"/>
        </a:p>
      </dgm:t>
    </dgm:pt>
    <dgm:pt modelId="{81755239-6A11-E741-865C-4ECF42A54B6A}">
      <dgm:prSet phldrT="[Text]"/>
      <dgm:spPr>
        <a:ln w="73025">
          <a:solidFill>
            <a:schemeClr val="accent2"/>
          </a:solidFill>
        </a:ln>
      </dgm:spPr>
      <dgm:t>
        <a:bodyPr/>
        <a:lstStyle/>
        <a:p>
          <a:r>
            <a:rPr lang="en-US" dirty="0"/>
            <a:t>Where to position the firm within the digital ecosystem</a:t>
          </a:r>
        </a:p>
      </dgm:t>
    </dgm:pt>
    <dgm:pt modelId="{65656956-1E3B-8C4A-AD20-033CB760741B}" type="parTrans" cxnId="{3A87F336-5DA8-4945-B517-12C272BDFDA1}">
      <dgm:prSet/>
      <dgm:spPr/>
      <dgm:t>
        <a:bodyPr/>
        <a:lstStyle/>
        <a:p>
          <a:endParaRPr lang="en-US"/>
        </a:p>
      </dgm:t>
    </dgm:pt>
    <dgm:pt modelId="{B4C6736C-1FF8-B642-942E-B54EF3C25BC9}" type="sibTrans" cxnId="{3A87F336-5DA8-4945-B517-12C272BDFDA1}">
      <dgm:prSet/>
      <dgm:spPr/>
      <dgm:t>
        <a:bodyPr/>
        <a:lstStyle/>
        <a:p>
          <a:endParaRPr lang="en-US"/>
        </a:p>
      </dgm:t>
    </dgm:pt>
    <dgm:pt modelId="{8899CDC6-D998-9A46-A3D4-A77AA7786FCC}">
      <dgm:prSet phldrT="[Text]"/>
      <dgm:spPr/>
      <dgm:t>
        <a:bodyPr/>
        <a:lstStyle/>
        <a:p>
          <a:r>
            <a:rPr lang="en-US" dirty="0"/>
            <a:t>How to decide during the transformation</a:t>
          </a:r>
        </a:p>
      </dgm:t>
    </dgm:pt>
    <dgm:pt modelId="{AC19E828-62E9-3D4A-B5A8-6BB5DF80ECFF}" type="parTrans" cxnId="{31894C60-0368-BB44-9F8F-34C578B34436}">
      <dgm:prSet/>
      <dgm:spPr/>
      <dgm:t>
        <a:bodyPr/>
        <a:lstStyle/>
        <a:p>
          <a:endParaRPr lang="en-US"/>
        </a:p>
      </dgm:t>
    </dgm:pt>
    <dgm:pt modelId="{8B5A435A-BFAD-A44F-8A07-5FD1AC25117D}" type="sibTrans" cxnId="{31894C60-0368-BB44-9F8F-34C578B34436}">
      <dgm:prSet/>
      <dgm:spPr/>
      <dgm:t>
        <a:bodyPr/>
        <a:lstStyle/>
        <a:p>
          <a:endParaRPr lang="en-US"/>
        </a:p>
      </dgm:t>
    </dgm:pt>
    <dgm:pt modelId="{B4D12318-94E4-3440-AFDE-834D96DD6B58}">
      <dgm:prSet phldrT="[Text]"/>
      <dgm:spPr/>
      <dgm:t>
        <a:bodyPr/>
        <a:lstStyle/>
        <a:p>
          <a:r>
            <a:rPr lang="en-US" dirty="0"/>
            <a:t>How to allocate funds rapidly and dynamically</a:t>
          </a:r>
        </a:p>
      </dgm:t>
    </dgm:pt>
    <dgm:pt modelId="{BDE1B686-5561-D54B-BA0B-BCB855DDA4CC}" type="parTrans" cxnId="{EDD168C4-098E-8D45-A15D-E24CE6569E8E}">
      <dgm:prSet/>
      <dgm:spPr/>
      <dgm:t>
        <a:bodyPr/>
        <a:lstStyle/>
        <a:p>
          <a:endParaRPr lang="en-US"/>
        </a:p>
      </dgm:t>
    </dgm:pt>
    <dgm:pt modelId="{2DE03088-6AE0-A74D-9E28-B26CB4AC97FC}" type="sibTrans" cxnId="{EDD168C4-098E-8D45-A15D-E24CE6569E8E}">
      <dgm:prSet/>
      <dgm:spPr/>
      <dgm:t>
        <a:bodyPr/>
        <a:lstStyle/>
        <a:p>
          <a:endParaRPr lang="en-US"/>
        </a:p>
      </dgm:t>
    </dgm:pt>
    <dgm:pt modelId="{D62C68A6-B111-A14B-89B9-18B44BA1489F}">
      <dgm:prSet phldrT="[Text]"/>
      <dgm:spPr/>
      <dgm:t>
        <a:bodyPr/>
        <a:lstStyle/>
        <a:p>
          <a:pPr>
            <a:lnSpc>
              <a:spcPct val="250000"/>
            </a:lnSpc>
          </a:pPr>
          <a:r>
            <a:rPr lang="en-US" dirty="0"/>
            <a:t>What to do when</a:t>
          </a:r>
        </a:p>
        <a:p>
          <a:pPr>
            <a:lnSpc>
              <a:spcPct val="90000"/>
            </a:lnSpc>
          </a:pPr>
          <a:endParaRPr lang="en-US" dirty="0"/>
        </a:p>
      </dgm:t>
    </dgm:pt>
    <dgm:pt modelId="{91CA5651-CF48-AF4F-804D-AEB051B132F1}" type="parTrans" cxnId="{7D19FC88-D398-E84A-A624-9FF7403505D4}">
      <dgm:prSet/>
      <dgm:spPr/>
      <dgm:t>
        <a:bodyPr/>
        <a:lstStyle/>
        <a:p>
          <a:endParaRPr lang="en-US"/>
        </a:p>
      </dgm:t>
    </dgm:pt>
    <dgm:pt modelId="{180C09FC-0106-6940-81C4-CC742913594F}" type="sibTrans" cxnId="{7D19FC88-D398-E84A-A624-9FF7403505D4}">
      <dgm:prSet/>
      <dgm:spPr/>
      <dgm:t>
        <a:bodyPr/>
        <a:lstStyle/>
        <a:p>
          <a:endParaRPr lang="en-US"/>
        </a:p>
      </dgm:t>
    </dgm:pt>
    <dgm:pt modelId="{83742AA2-4C87-264A-9DC6-848DC5674D26}" type="pres">
      <dgm:prSet presAssocID="{BA09F161-6E09-234F-9DA1-D4C3B2AE028B}" presName="diagram" presStyleCnt="0">
        <dgm:presLayoutVars>
          <dgm:dir/>
          <dgm:resizeHandles val="exact"/>
        </dgm:presLayoutVars>
      </dgm:prSet>
      <dgm:spPr/>
    </dgm:pt>
    <dgm:pt modelId="{DC4D0F10-65CC-2F4D-98E7-807CDD1AECF8}" type="pres">
      <dgm:prSet presAssocID="{FA60E450-1D43-CE48-B1B6-8AF026809F40}" presName="node" presStyleLbl="node1" presStyleIdx="0" presStyleCnt="7">
        <dgm:presLayoutVars>
          <dgm:bulletEnabled val="1"/>
        </dgm:presLayoutVars>
      </dgm:prSet>
      <dgm:spPr/>
    </dgm:pt>
    <dgm:pt modelId="{12CF7408-1A63-FD45-A7EF-9357FCBA0C5D}" type="pres">
      <dgm:prSet presAssocID="{2B5EEC1C-6AE1-C749-B42C-09770D69B731}" presName="sibTrans" presStyleCnt="0"/>
      <dgm:spPr/>
    </dgm:pt>
    <dgm:pt modelId="{9AEC9C85-10FA-E24F-95D2-3776A2A94FB6}" type="pres">
      <dgm:prSet presAssocID="{EA202946-EF79-5D42-8D59-FAAA0AA60D07}" presName="node" presStyleLbl="node1" presStyleIdx="1" presStyleCnt="7">
        <dgm:presLayoutVars>
          <dgm:bulletEnabled val="1"/>
        </dgm:presLayoutVars>
      </dgm:prSet>
      <dgm:spPr/>
    </dgm:pt>
    <dgm:pt modelId="{E74CDA3D-ADEE-564F-957F-E0633FB35667}" type="pres">
      <dgm:prSet presAssocID="{4B4E70D7-2651-6D4B-9739-F6C4F4B5C0CB}" presName="sibTrans" presStyleCnt="0"/>
      <dgm:spPr/>
    </dgm:pt>
    <dgm:pt modelId="{0758BC6F-8465-8449-97A5-80CF9EED9744}" type="pres">
      <dgm:prSet presAssocID="{2E6098C4-0B84-614B-8EBB-2F2BA064AE1B}" presName="node" presStyleLbl="node1" presStyleIdx="2" presStyleCnt="7">
        <dgm:presLayoutVars>
          <dgm:bulletEnabled val="1"/>
        </dgm:presLayoutVars>
      </dgm:prSet>
      <dgm:spPr/>
    </dgm:pt>
    <dgm:pt modelId="{C087B757-B6AB-F74F-B29C-A6B3E3442039}" type="pres">
      <dgm:prSet presAssocID="{B9D813D1-0B15-704D-8901-05814DD4E4FD}" presName="sibTrans" presStyleCnt="0"/>
      <dgm:spPr/>
    </dgm:pt>
    <dgm:pt modelId="{5CC48D27-072A-AC49-A2BD-2BB6FC27128A}" type="pres">
      <dgm:prSet presAssocID="{81755239-6A11-E741-865C-4ECF42A54B6A}" presName="node" presStyleLbl="node1" presStyleIdx="3" presStyleCnt="7">
        <dgm:presLayoutVars>
          <dgm:bulletEnabled val="1"/>
        </dgm:presLayoutVars>
      </dgm:prSet>
      <dgm:spPr/>
    </dgm:pt>
    <dgm:pt modelId="{238A53D4-A0F4-6E42-B32E-2DFF7860FC3B}" type="pres">
      <dgm:prSet presAssocID="{B4C6736C-1FF8-B642-942E-B54EF3C25BC9}" presName="sibTrans" presStyleCnt="0"/>
      <dgm:spPr/>
    </dgm:pt>
    <dgm:pt modelId="{161ACC33-3807-3345-B285-DBE0E49E8597}" type="pres">
      <dgm:prSet presAssocID="{8899CDC6-D998-9A46-A3D4-A77AA7786FCC}" presName="node" presStyleLbl="node1" presStyleIdx="4" presStyleCnt="7">
        <dgm:presLayoutVars>
          <dgm:bulletEnabled val="1"/>
        </dgm:presLayoutVars>
      </dgm:prSet>
      <dgm:spPr/>
    </dgm:pt>
    <dgm:pt modelId="{92E5F41B-1F78-2849-981F-DEF0C05E4870}" type="pres">
      <dgm:prSet presAssocID="{8B5A435A-BFAD-A44F-8A07-5FD1AC25117D}" presName="sibTrans" presStyleCnt="0"/>
      <dgm:spPr/>
    </dgm:pt>
    <dgm:pt modelId="{7A21AFDF-76E7-9541-A388-E3231219E49C}" type="pres">
      <dgm:prSet presAssocID="{B4D12318-94E4-3440-AFDE-834D96DD6B58}" presName="node" presStyleLbl="node1" presStyleIdx="5" presStyleCnt="7">
        <dgm:presLayoutVars>
          <dgm:bulletEnabled val="1"/>
        </dgm:presLayoutVars>
      </dgm:prSet>
      <dgm:spPr/>
    </dgm:pt>
    <dgm:pt modelId="{07D348F2-ECAD-864B-80DB-FCD69D1EFEE0}" type="pres">
      <dgm:prSet presAssocID="{2DE03088-6AE0-A74D-9E28-B26CB4AC97FC}" presName="sibTrans" presStyleCnt="0"/>
      <dgm:spPr/>
    </dgm:pt>
    <dgm:pt modelId="{1B00B0DA-6E38-8949-83C1-F9128DCCF035}" type="pres">
      <dgm:prSet presAssocID="{D62C68A6-B111-A14B-89B9-18B44BA1489F}" presName="node" presStyleLbl="node1" presStyleIdx="6" presStyleCnt="7">
        <dgm:presLayoutVars>
          <dgm:bulletEnabled val="1"/>
        </dgm:presLayoutVars>
      </dgm:prSet>
      <dgm:spPr/>
    </dgm:pt>
  </dgm:ptLst>
  <dgm:cxnLst>
    <dgm:cxn modelId="{46C5CC36-EE2D-564B-B9A8-E5DD70795A45}" type="presOf" srcId="{B4D12318-94E4-3440-AFDE-834D96DD6B58}" destId="{7A21AFDF-76E7-9541-A388-E3231219E49C}" srcOrd="0" destOrd="0" presId="urn:microsoft.com/office/officeart/2005/8/layout/default"/>
    <dgm:cxn modelId="{3A87F336-5DA8-4945-B517-12C272BDFDA1}" srcId="{BA09F161-6E09-234F-9DA1-D4C3B2AE028B}" destId="{81755239-6A11-E741-865C-4ECF42A54B6A}" srcOrd="3" destOrd="0" parTransId="{65656956-1E3B-8C4A-AD20-033CB760741B}" sibTransId="{B4C6736C-1FF8-B642-942E-B54EF3C25BC9}"/>
    <dgm:cxn modelId="{03CEF638-9945-274B-B094-DBDC73621625}" type="presOf" srcId="{2E6098C4-0B84-614B-8EBB-2F2BA064AE1B}" destId="{0758BC6F-8465-8449-97A5-80CF9EED9744}" srcOrd="0" destOrd="0" presId="urn:microsoft.com/office/officeart/2005/8/layout/default"/>
    <dgm:cxn modelId="{31894C60-0368-BB44-9F8F-34C578B34436}" srcId="{BA09F161-6E09-234F-9DA1-D4C3B2AE028B}" destId="{8899CDC6-D998-9A46-A3D4-A77AA7786FCC}" srcOrd="4" destOrd="0" parTransId="{AC19E828-62E9-3D4A-B5A8-6BB5DF80ECFF}" sibTransId="{8B5A435A-BFAD-A44F-8A07-5FD1AC25117D}"/>
    <dgm:cxn modelId="{7D19FC88-D398-E84A-A624-9FF7403505D4}" srcId="{BA09F161-6E09-234F-9DA1-D4C3B2AE028B}" destId="{D62C68A6-B111-A14B-89B9-18B44BA1489F}" srcOrd="6" destOrd="0" parTransId="{91CA5651-CF48-AF4F-804D-AEB051B132F1}" sibTransId="{180C09FC-0106-6940-81C4-CC742913594F}"/>
    <dgm:cxn modelId="{4FDEA98C-4E78-114C-9785-0CEA40AF7087}" type="presOf" srcId="{BA09F161-6E09-234F-9DA1-D4C3B2AE028B}" destId="{83742AA2-4C87-264A-9DC6-848DC5674D26}" srcOrd="0" destOrd="0" presId="urn:microsoft.com/office/officeart/2005/8/layout/default"/>
    <dgm:cxn modelId="{A6EBBB9F-D08C-AA43-B803-1C29DF7A8E38}" srcId="{BA09F161-6E09-234F-9DA1-D4C3B2AE028B}" destId="{EA202946-EF79-5D42-8D59-FAAA0AA60D07}" srcOrd="1" destOrd="0" parTransId="{815379DC-4BF3-9A46-9226-1F0EF3776A9C}" sibTransId="{4B4E70D7-2651-6D4B-9739-F6C4F4B5C0CB}"/>
    <dgm:cxn modelId="{496A96B4-B2C6-6E47-B8F9-A868C34270AE}" type="presOf" srcId="{D62C68A6-B111-A14B-89B9-18B44BA1489F}" destId="{1B00B0DA-6E38-8949-83C1-F9128DCCF035}" srcOrd="0" destOrd="0" presId="urn:microsoft.com/office/officeart/2005/8/layout/default"/>
    <dgm:cxn modelId="{2636C9BD-A677-434F-A181-C955D3899187}" srcId="{BA09F161-6E09-234F-9DA1-D4C3B2AE028B}" destId="{FA60E450-1D43-CE48-B1B6-8AF026809F40}" srcOrd="0" destOrd="0" parTransId="{BF973ED4-1AB6-FA4A-A49C-B7F05D9E2B58}" sibTransId="{2B5EEC1C-6AE1-C749-B42C-09770D69B731}"/>
    <dgm:cxn modelId="{26A08ABF-75EB-E840-AF28-AB07C4BD4437}" type="presOf" srcId="{FA60E450-1D43-CE48-B1B6-8AF026809F40}" destId="{DC4D0F10-65CC-2F4D-98E7-807CDD1AECF8}" srcOrd="0" destOrd="0" presId="urn:microsoft.com/office/officeart/2005/8/layout/default"/>
    <dgm:cxn modelId="{7820D4C3-0263-F240-8C84-B7292B2722B6}" type="presOf" srcId="{EA202946-EF79-5D42-8D59-FAAA0AA60D07}" destId="{9AEC9C85-10FA-E24F-95D2-3776A2A94FB6}" srcOrd="0" destOrd="0" presId="urn:microsoft.com/office/officeart/2005/8/layout/default"/>
    <dgm:cxn modelId="{EDD168C4-098E-8D45-A15D-E24CE6569E8E}" srcId="{BA09F161-6E09-234F-9DA1-D4C3B2AE028B}" destId="{B4D12318-94E4-3440-AFDE-834D96DD6B58}" srcOrd="5" destOrd="0" parTransId="{BDE1B686-5561-D54B-BA0B-BCB855DDA4CC}" sibTransId="{2DE03088-6AE0-A74D-9E28-B26CB4AC97FC}"/>
    <dgm:cxn modelId="{AE4E9CDA-89C8-1E44-8189-C76EE60C6229}" type="presOf" srcId="{8899CDC6-D998-9A46-A3D4-A77AA7786FCC}" destId="{161ACC33-3807-3345-B285-DBE0E49E8597}" srcOrd="0" destOrd="0" presId="urn:microsoft.com/office/officeart/2005/8/layout/default"/>
    <dgm:cxn modelId="{1894CBDE-27A6-F641-8D44-5BFBE3BE04D8}" srcId="{BA09F161-6E09-234F-9DA1-D4C3B2AE028B}" destId="{2E6098C4-0B84-614B-8EBB-2F2BA064AE1B}" srcOrd="2" destOrd="0" parTransId="{FA72FB29-4434-5C48-B845-CAA8BA53EF08}" sibTransId="{B9D813D1-0B15-704D-8901-05814DD4E4FD}"/>
    <dgm:cxn modelId="{467042EA-AD7C-7348-94F3-8A9CD95991FE}" type="presOf" srcId="{81755239-6A11-E741-865C-4ECF42A54B6A}" destId="{5CC48D27-072A-AC49-A2BD-2BB6FC27128A}" srcOrd="0" destOrd="0" presId="urn:microsoft.com/office/officeart/2005/8/layout/default"/>
    <dgm:cxn modelId="{93905467-AD1F-0D4B-BC49-940B2D277295}" type="presParOf" srcId="{83742AA2-4C87-264A-9DC6-848DC5674D26}" destId="{DC4D0F10-65CC-2F4D-98E7-807CDD1AECF8}" srcOrd="0" destOrd="0" presId="urn:microsoft.com/office/officeart/2005/8/layout/default"/>
    <dgm:cxn modelId="{622A2033-E5BB-2A4D-B063-B9A3B85C4746}" type="presParOf" srcId="{83742AA2-4C87-264A-9DC6-848DC5674D26}" destId="{12CF7408-1A63-FD45-A7EF-9357FCBA0C5D}" srcOrd="1" destOrd="0" presId="urn:microsoft.com/office/officeart/2005/8/layout/default"/>
    <dgm:cxn modelId="{7EB05399-1424-8A4B-B61E-5C5A0F7B35CC}" type="presParOf" srcId="{83742AA2-4C87-264A-9DC6-848DC5674D26}" destId="{9AEC9C85-10FA-E24F-95D2-3776A2A94FB6}" srcOrd="2" destOrd="0" presId="urn:microsoft.com/office/officeart/2005/8/layout/default"/>
    <dgm:cxn modelId="{B9559321-522E-CB41-8592-B3A99C48D69B}" type="presParOf" srcId="{83742AA2-4C87-264A-9DC6-848DC5674D26}" destId="{E74CDA3D-ADEE-564F-957F-E0633FB35667}" srcOrd="3" destOrd="0" presId="urn:microsoft.com/office/officeart/2005/8/layout/default"/>
    <dgm:cxn modelId="{B9863B40-5576-AE44-A73B-9A2EFF4AFB7E}" type="presParOf" srcId="{83742AA2-4C87-264A-9DC6-848DC5674D26}" destId="{0758BC6F-8465-8449-97A5-80CF9EED9744}" srcOrd="4" destOrd="0" presId="urn:microsoft.com/office/officeart/2005/8/layout/default"/>
    <dgm:cxn modelId="{2A443C5A-0C40-B044-AB69-0962A61DFB80}" type="presParOf" srcId="{83742AA2-4C87-264A-9DC6-848DC5674D26}" destId="{C087B757-B6AB-F74F-B29C-A6B3E3442039}" srcOrd="5" destOrd="0" presId="urn:microsoft.com/office/officeart/2005/8/layout/default"/>
    <dgm:cxn modelId="{14864D43-1B67-CA41-8518-616AC87A7202}" type="presParOf" srcId="{83742AA2-4C87-264A-9DC6-848DC5674D26}" destId="{5CC48D27-072A-AC49-A2BD-2BB6FC27128A}" srcOrd="6" destOrd="0" presId="urn:microsoft.com/office/officeart/2005/8/layout/default"/>
    <dgm:cxn modelId="{EC03BF8C-376F-7842-88F3-EC78B441CC46}" type="presParOf" srcId="{83742AA2-4C87-264A-9DC6-848DC5674D26}" destId="{238A53D4-A0F4-6E42-B32E-2DFF7860FC3B}" srcOrd="7" destOrd="0" presId="urn:microsoft.com/office/officeart/2005/8/layout/default"/>
    <dgm:cxn modelId="{8594B8BD-8216-9B4B-A559-E301625EB659}" type="presParOf" srcId="{83742AA2-4C87-264A-9DC6-848DC5674D26}" destId="{161ACC33-3807-3345-B285-DBE0E49E8597}" srcOrd="8" destOrd="0" presId="urn:microsoft.com/office/officeart/2005/8/layout/default"/>
    <dgm:cxn modelId="{425B6848-CCB1-464A-A0E1-65A6B5308B75}" type="presParOf" srcId="{83742AA2-4C87-264A-9DC6-848DC5674D26}" destId="{92E5F41B-1F78-2849-981F-DEF0C05E4870}" srcOrd="9" destOrd="0" presId="urn:microsoft.com/office/officeart/2005/8/layout/default"/>
    <dgm:cxn modelId="{5774E30E-AF82-0A4D-83AF-575141379A1D}" type="presParOf" srcId="{83742AA2-4C87-264A-9DC6-848DC5674D26}" destId="{7A21AFDF-76E7-9541-A388-E3231219E49C}" srcOrd="10" destOrd="0" presId="urn:microsoft.com/office/officeart/2005/8/layout/default"/>
    <dgm:cxn modelId="{B9CFE5EB-4272-C846-B5A6-E81445151920}" type="presParOf" srcId="{83742AA2-4C87-264A-9DC6-848DC5674D26}" destId="{07D348F2-ECAD-864B-80DB-FCD69D1EFEE0}" srcOrd="11" destOrd="0" presId="urn:microsoft.com/office/officeart/2005/8/layout/default"/>
    <dgm:cxn modelId="{30FDDD53-3EBD-324A-9A80-D10A913ABE47}" type="presParOf" srcId="{83742AA2-4C87-264A-9DC6-848DC5674D26}" destId="{1B00B0DA-6E38-8949-83C1-F9128DCCF035}" srcOrd="12" destOrd="0" presId="urn:microsoft.com/office/officeart/2005/8/layout/defaul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675D35D-613C-6544-AE38-400CC280CA48}" type="doc">
      <dgm:prSet loTypeId="urn:microsoft.com/office/officeart/2005/8/layout/bProcess3" loCatId="" qsTypeId="urn:microsoft.com/office/officeart/2005/8/quickstyle/simple2" qsCatId="simple" csTypeId="urn:microsoft.com/office/officeart/2005/8/colors/accent1_2" csCatId="accent1" phldr="1"/>
      <dgm:spPr/>
      <dgm:t>
        <a:bodyPr/>
        <a:lstStyle/>
        <a:p>
          <a:endParaRPr lang="en-US"/>
        </a:p>
      </dgm:t>
    </dgm:pt>
    <dgm:pt modelId="{BC9B1A61-FF69-C248-8D72-1A8AE05268B6}">
      <dgm:prSet phldrT="[Text]" custT="1"/>
      <dgm:spPr>
        <a:ln w="38100">
          <a:solidFill>
            <a:schemeClr val="accent5"/>
          </a:solidFill>
        </a:ln>
      </dgm:spPr>
      <dgm:t>
        <a:bodyPr/>
        <a:lstStyle/>
        <a:p>
          <a:r>
            <a:rPr lang="en-US" sz="1500" dirty="0"/>
            <a:t>2005</a:t>
          </a:r>
        </a:p>
      </dgm:t>
    </dgm:pt>
    <dgm:pt modelId="{A0935DA1-A67F-4C49-B404-07EA0A2DF896}" type="parTrans" cxnId="{324F1B9E-75CD-4F41-AF16-5A97EB5F7CE1}">
      <dgm:prSet/>
      <dgm:spPr/>
      <dgm:t>
        <a:bodyPr/>
        <a:lstStyle/>
        <a:p>
          <a:endParaRPr lang="en-US"/>
        </a:p>
      </dgm:t>
    </dgm:pt>
    <dgm:pt modelId="{20C803CE-D4FA-B64C-81CE-6E485CA67480}" type="sibTrans" cxnId="{324F1B9E-75CD-4F41-AF16-5A97EB5F7CE1}">
      <dgm:prSet/>
      <dgm:spPr/>
      <dgm:t>
        <a:bodyPr/>
        <a:lstStyle/>
        <a:p>
          <a:endParaRPr lang="en-US"/>
        </a:p>
      </dgm:t>
    </dgm:pt>
    <dgm:pt modelId="{3CF88639-7FFF-9746-8FF4-7823E502266B}">
      <dgm:prSet phldrT="[Text]" custT="1"/>
      <dgm:spPr>
        <a:ln w="38100">
          <a:solidFill>
            <a:schemeClr val="accent5"/>
          </a:solidFill>
        </a:ln>
      </dgm:spPr>
      <dgm:t>
        <a:bodyPr/>
        <a:lstStyle/>
        <a:p>
          <a:r>
            <a:rPr lang="en-US" sz="1500" dirty="0"/>
            <a:t>2008</a:t>
          </a:r>
        </a:p>
      </dgm:t>
    </dgm:pt>
    <dgm:pt modelId="{92D477CD-7A13-2A4A-B012-C644BB8AD813}" type="parTrans" cxnId="{CDD0AEF4-A7B4-F04B-9049-65402C4A4231}">
      <dgm:prSet/>
      <dgm:spPr/>
      <dgm:t>
        <a:bodyPr/>
        <a:lstStyle/>
        <a:p>
          <a:endParaRPr lang="en-US"/>
        </a:p>
      </dgm:t>
    </dgm:pt>
    <dgm:pt modelId="{FF7E5D91-AB12-2F4F-9FAD-1B759CE1AA64}" type="sibTrans" cxnId="{CDD0AEF4-A7B4-F04B-9049-65402C4A4231}">
      <dgm:prSet/>
      <dgm:spPr/>
      <dgm:t>
        <a:bodyPr/>
        <a:lstStyle/>
        <a:p>
          <a:endParaRPr lang="en-US"/>
        </a:p>
      </dgm:t>
    </dgm:pt>
    <dgm:pt modelId="{B422041B-296C-C94D-820B-D6FEA8BADB68}">
      <dgm:prSet phldrT="[Text]" custT="1"/>
      <dgm:spPr>
        <a:ln w="38100">
          <a:solidFill>
            <a:schemeClr val="accent5"/>
          </a:solidFill>
        </a:ln>
      </dgm:spPr>
      <dgm:t>
        <a:bodyPr/>
        <a:lstStyle/>
        <a:p>
          <a:r>
            <a:rPr lang="en-US" sz="1500" dirty="0"/>
            <a:t>New corporate structure </a:t>
          </a:r>
        </a:p>
      </dgm:t>
    </dgm:pt>
    <dgm:pt modelId="{5C514CFB-4DAE-FD46-B45A-C0DC9649DDB6}" type="parTrans" cxnId="{CB7BA175-A014-2445-8111-60E687DFD85C}">
      <dgm:prSet/>
      <dgm:spPr/>
      <dgm:t>
        <a:bodyPr/>
        <a:lstStyle/>
        <a:p>
          <a:endParaRPr lang="en-US"/>
        </a:p>
      </dgm:t>
    </dgm:pt>
    <dgm:pt modelId="{DCE17980-DF25-2741-92FD-B77F93977B2D}" type="sibTrans" cxnId="{CB7BA175-A014-2445-8111-60E687DFD85C}">
      <dgm:prSet/>
      <dgm:spPr/>
      <dgm:t>
        <a:bodyPr/>
        <a:lstStyle/>
        <a:p>
          <a:endParaRPr lang="en-US"/>
        </a:p>
      </dgm:t>
    </dgm:pt>
    <dgm:pt modelId="{AA3401D9-5C99-8745-8F29-93F252D73AB3}">
      <dgm:prSet phldrT="[Text]" custT="1"/>
      <dgm:spPr>
        <a:ln w="38100">
          <a:solidFill>
            <a:schemeClr val="accent5"/>
          </a:solidFill>
        </a:ln>
      </dgm:spPr>
      <dgm:t>
        <a:bodyPr/>
        <a:lstStyle/>
        <a:p>
          <a:r>
            <a:rPr lang="en-US" sz="1300" dirty="0"/>
            <a:t>Acquisition of UGS Corp.</a:t>
          </a:r>
        </a:p>
      </dgm:t>
    </dgm:pt>
    <dgm:pt modelId="{13F3C262-D312-D342-BAA5-93759E9FE4AC}" type="parTrans" cxnId="{2C92905E-FB26-4741-9009-85C6ED9E5302}">
      <dgm:prSet/>
      <dgm:spPr/>
      <dgm:t>
        <a:bodyPr/>
        <a:lstStyle/>
        <a:p>
          <a:endParaRPr lang="en-US"/>
        </a:p>
      </dgm:t>
    </dgm:pt>
    <dgm:pt modelId="{267B94D4-6506-8148-9FBF-D37DE51F6F74}" type="sibTrans" cxnId="{2C92905E-FB26-4741-9009-85C6ED9E5302}">
      <dgm:prSet/>
      <dgm:spPr/>
      <dgm:t>
        <a:bodyPr/>
        <a:lstStyle/>
        <a:p>
          <a:endParaRPr lang="en-US"/>
        </a:p>
      </dgm:t>
    </dgm:pt>
    <dgm:pt modelId="{996E3050-A79E-6E49-9DED-5F47E6ABEE99}">
      <dgm:prSet phldrT="[Text]" custT="1"/>
      <dgm:spPr>
        <a:ln w="38100">
          <a:solidFill>
            <a:schemeClr val="accent5"/>
          </a:solidFill>
        </a:ln>
      </dgm:spPr>
      <dgm:t>
        <a:bodyPr/>
        <a:lstStyle/>
        <a:p>
          <a:r>
            <a:rPr lang="en-US" sz="1500" dirty="0"/>
            <a:t>2014</a:t>
          </a:r>
        </a:p>
      </dgm:t>
    </dgm:pt>
    <dgm:pt modelId="{BADC6632-51B9-5B45-9A80-91CD1D4496FA}" type="parTrans" cxnId="{A4E9650C-4576-B241-9DF3-992C84057F7E}">
      <dgm:prSet/>
      <dgm:spPr/>
      <dgm:t>
        <a:bodyPr/>
        <a:lstStyle/>
        <a:p>
          <a:endParaRPr lang="en-US"/>
        </a:p>
      </dgm:t>
    </dgm:pt>
    <dgm:pt modelId="{77EC03FB-C751-0E4E-A86F-7A0F370965FC}" type="sibTrans" cxnId="{A4E9650C-4576-B241-9DF3-992C84057F7E}">
      <dgm:prSet/>
      <dgm:spPr/>
      <dgm:t>
        <a:bodyPr/>
        <a:lstStyle/>
        <a:p>
          <a:endParaRPr lang="en-US"/>
        </a:p>
      </dgm:t>
    </dgm:pt>
    <dgm:pt modelId="{148543D9-D7C6-0345-84AA-651F311F4541}">
      <dgm:prSet phldrT="[Text]" custT="1"/>
      <dgm:spPr>
        <a:ln w="38100">
          <a:solidFill>
            <a:schemeClr val="accent5"/>
          </a:solidFill>
        </a:ln>
      </dgm:spPr>
      <dgm:t>
        <a:bodyPr/>
        <a:lstStyle/>
        <a:p>
          <a:r>
            <a:rPr lang="en-US" sz="1500" dirty="0"/>
            <a:t>New focus in Vision 2020</a:t>
          </a:r>
        </a:p>
      </dgm:t>
    </dgm:pt>
    <dgm:pt modelId="{A9F84884-69E4-664F-B722-ADAC9AEC1458}" type="parTrans" cxnId="{0F4384C5-EEA7-2341-B8D7-308300287986}">
      <dgm:prSet/>
      <dgm:spPr/>
      <dgm:t>
        <a:bodyPr/>
        <a:lstStyle/>
        <a:p>
          <a:endParaRPr lang="en-US"/>
        </a:p>
      </dgm:t>
    </dgm:pt>
    <dgm:pt modelId="{1FCF108A-4D2B-C74C-8BCE-3406D43FD455}" type="sibTrans" cxnId="{0F4384C5-EEA7-2341-B8D7-308300287986}">
      <dgm:prSet/>
      <dgm:spPr/>
      <dgm:t>
        <a:bodyPr/>
        <a:lstStyle/>
        <a:p>
          <a:endParaRPr lang="en-US"/>
        </a:p>
      </dgm:t>
    </dgm:pt>
    <dgm:pt modelId="{70B869DC-6E91-E149-AC75-912458BCDDC6}">
      <dgm:prSet phldrT="[Text]" custT="1"/>
      <dgm:spPr>
        <a:ln w="38100">
          <a:solidFill>
            <a:schemeClr val="accent5"/>
          </a:solidFill>
        </a:ln>
      </dgm:spPr>
      <dgm:t>
        <a:bodyPr/>
        <a:lstStyle/>
        <a:p>
          <a:r>
            <a:rPr lang="en-US" sz="1300" dirty="0"/>
            <a:t>2015</a:t>
          </a:r>
        </a:p>
      </dgm:t>
    </dgm:pt>
    <dgm:pt modelId="{728E2B0D-0E27-0246-914C-4FCA209169A7}" type="parTrans" cxnId="{351F7955-0692-CC42-9616-37FFA54ACE64}">
      <dgm:prSet/>
      <dgm:spPr/>
      <dgm:t>
        <a:bodyPr/>
        <a:lstStyle/>
        <a:p>
          <a:endParaRPr lang="en-US"/>
        </a:p>
      </dgm:t>
    </dgm:pt>
    <dgm:pt modelId="{2877B80D-F0B3-4D47-BA1F-E786E2FDBB11}" type="sibTrans" cxnId="{351F7955-0692-CC42-9616-37FFA54ACE64}">
      <dgm:prSet/>
      <dgm:spPr/>
      <dgm:t>
        <a:bodyPr/>
        <a:lstStyle/>
        <a:p>
          <a:endParaRPr lang="en-US"/>
        </a:p>
      </dgm:t>
    </dgm:pt>
    <dgm:pt modelId="{1E5EA62A-D6C8-CF4C-B37D-331285191CF6}">
      <dgm:prSet phldrT="[Text]" custT="1"/>
      <dgm:spPr>
        <a:ln w="38100">
          <a:solidFill>
            <a:schemeClr val="accent5"/>
          </a:solidFill>
        </a:ln>
      </dgm:spPr>
      <dgm:t>
        <a:bodyPr/>
        <a:lstStyle/>
        <a:p>
          <a:r>
            <a:rPr lang="en-US" sz="1300" dirty="0"/>
            <a:t>Acquisition of Dresser-Rand</a:t>
          </a:r>
        </a:p>
      </dgm:t>
    </dgm:pt>
    <dgm:pt modelId="{451990F9-7A42-734C-AFEC-10DEFA43D7B2}" type="parTrans" cxnId="{0ED74FFE-4D78-FF44-A5BA-F9E0464DAA4E}">
      <dgm:prSet/>
      <dgm:spPr/>
      <dgm:t>
        <a:bodyPr/>
        <a:lstStyle/>
        <a:p>
          <a:endParaRPr lang="en-US"/>
        </a:p>
      </dgm:t>
    </dgm:pt>
    <dgm:pt modelId="{A1264689-600D-C043-9121-B4B85BD27CDB}" type="sibTrans" cxnId="{0ED74FFE-4D78-FF44-A5BA-F9E0464DAA4E}">
      <dgm:prSet/>
      <dgm:spPr/>
      <dgm:t>
        <a:bodyPr/>
        <a:lstStyle/>
        <a:p>
          <a:endParaRPr lang="en-US"/>
        </a:p>
      </dgm:t>
    </dgm:pt>
    <dgm:pt modelId="{A6351E8E-5420-594E-B68F-0075105216BA}">
      <dgm:prSet phldrT="[Text]" custT="1"/>
      <dgm:spPr>
        <a:ln w="38100">
          <a:solidFill>
            <a:schemeClr val="accent5"/>
          </a:solidFill>
        </a:ln>
      </dgm:spPr>
      <dgm:t>
        <a:bodyPr/>
        <a:lstStyle/>
        <a:p>
          <a:r>
            <a:rPr lang="en-US" sz="1500" dirty="0"/>
            <a:t>2016</a:t>
          </a:r>
        </a:p>
      </dgm:t>
    </dgm:pt>
    <dgm:pt modelId="{B61A76F2-70BA-4944-8EAD-DB2509048F33}" type="parTrans" cxnId="{BA747313-B330-6146-A86E-14D2C81030AB}">
      <dgm:prSet/>
      <dgm:spPr/>
      <dgm:t>
        <a:bodyPr/>
        <a:lstStyle/>
        <a:p>
          <a:endParaRPr lang="en-US"/>
        </a:p>
      </dgm:t>
    </dgm:pt>
    <dgm:pt modelId="{6B4FEA6F-3225-D64D-87E9-0A1E76208D05}" type="sibTrans" cxnId="{BA747313-B330-6146-A86E-14D2C81030AB}">
      <dgm:prSet/>
      <dgm:spPr/>
      <dgm:t>
        <a:bodyPr/>
        <a:lstStyle/>
        <a:p>
          <a:endParaRPr lang="en-US"/>
        </a:p>
      </dgm:t>
    </dgm:pt>
    <dgm:pt modelId="{1122F606-0FF8-FC47-9FAE-4E2D61D0675A}">
      <dgm:prSet phldrT="[Text]" custT="1"/>
      <dgm:spPr>
        <a:ln w="38100">
          <a:solidFill>
            <a:schemeClr val="accent5"/>
          </a:solidFill>
        </a:ln>
      </dgm:spPr>
      <dgm:t>
        <a:bodyPr/>
        <a:lstStyle/>
        <a:p>
          <a:r>
            <a:rPr lang="en-US" sz="1300" dirty="0"/>
            <a:t>2017</a:t>
          </a:r>
        </a:p>
      </dgm:t>
    </dgm:pt>
    <dgm:pt modelId="{8FF84D3A-AE90-964C-AFDD-F87022628F15}" type="parTrans" cxnId="{E5792579-1DFF-3F4D-962D-47CF9A9D4504}">
      <dgm:prSet/>
      <dgm:spPr/>
      <dgm:t>
        <a:bodyPr/>
        <a:lstStyle/>
        <a:p>
          <a:endParaRPr lang="en-US"/>
        </a:p>
      </dgm:t>
    </dgm:pt>
    <dgm:pt modelId="{1F40B2C1-B20D-F14A-8E74-B96FE9407F2C}" type="sibTrans" cxnId="{E5792579-1DFF-3F4D-962D-47CF9A9D4504}">
      <dgm:prSet/>
      <dgm:spPr/>
      <dgm:t>
        <a:bodyPr/>
        <a:lstStyle/>
        <a:p>
          <a:endParaRPr lang="en-US"/>
        </a:p>
      </dgm:t>
    </dgm:pt>
    <dgm:pt modelId="{A56126C8-31A1-8B47-8E90-4684599E9544}">
      <dgm:prSet phldrT="[Text]" custT="1"/>
      <dgm:spPr>
        <a:ln w="38100">
          <a:solidFill>
            <a:schemeClr val="accent5"/>
          </a:solidFill>
        </a:ln>
      </dgm:spPr>
      <dgm:t>
        <a:bodyPr/>
        <a:lstStyle/>
        <a:p>
          <a:r>
            <a:rPr lang="en-US" sz="1300" dirty="0"/>
            <a:t>Acquisition of </a:t>
          </a:r>
          <a:r>
            <a:rPr lang="en-US" sz="1300" dirty="0" err="1"/>
            <a:t>Gamesa</a:t>
          </a:r>
          <a:endParaRPr lang="en-US" sz="1300" dirty="0"/>
        </a:p>
      </dgm:t>
    </dgm:pt>
    <dgm:pt modelId="{EA295E1F-CDEE-BC41-AD45-B62F1E08F11D}" type="parTrans" cxnId="{A3E815A2-967F-7E42-AFE0-24B95147859A}">
      <dgm:prSet/>
      <dgm:spPr/>
      <dgm:t>
        <a:bodyPr/>
        <a:lstStyle/>
        <a:p>
          <a:endParaRPr lang="en-US"/>
        </a:p>
      </dgm:t>
    </dgm:pt>
    <dgm:pt modelId="{47FFF971-9E94-9A4F-928A-B29B90C57C1E}" type="sibTrans" cxnId="{A3E815A2-967F-7E42-AFE0-24B95147859A}">
      <dgm:prSet/>
      <dgm:spPr/>
      <dgm:t>
        <a:bodyPr/>
        <a:lstStyle/>
        <a:p>
          <a:endParaRPr lang="en-US"/>
        </a:p>
      </dgm:t>
    </dgm:pt>
    <dgm:pt modelId="{8559CF3A-472F-CC45-8B34-770D5873DC20}">
      <dgm:prSet phldrT="[Text]" custT="1"/>
      <dgm:spPr>
        <a:ln w="38100">
          <a:solidFill>
            <a:schemeClr val="accent5"/>
          </a:solidFill>
        </a:ln>
      </dgm:spPr>
      <dgm:t>
        <a:bodyPr/>
        <a:lstStyle/>
        <a:p>
          <a:r>
            <a:rPr lang="en-US" sz="1300" dirty="0"/>
            <a:t>2007</a:t>
          </a:r>
        </a:p>
      </dgm:t>
    </dgm:pt>
    <dgm:pt modelId="{8719E4DB-DC11-F242-AF24-A3661DCF228D}" type="parTrans" cxnId="{2C1C6E96-DABD-AB43-8246-ABB75F3D5151}">
      <dgm:prSet/>
      <dgm:spPr/>
      <dgm:t>
        <a:bodyPr/>
        <a:lstStyle/>
        <a:p>
          <a:endParaRPr lang="en-US"/>
        </a:p>
      </dgm:t>
    </dgm:pt>
    <dgm:pt modelId="{C1BB11FA-CD84-B24B-830C-4679E6B275D7}" type="sibTrans" cxnId="{2C1C6E96-DABD-AB43-8246-ABB75F3D5151}">
      <dgm:prSet/>
      <dgm:spPr/>
      <dgm:t>
        <a:bodyPr/>
        <a:lstStyle/>
        <a:p>
          <a:endParaRPr lang="en-US"/>
        </a:p>
      </dgm:t>
    </dgm:pt>
    <dgm:pt modelId="{6F93B7DC-F441-3645-900F-19A096EE940C}">
      <dgm:prSet phldrT="[Text]" custT="1"/>
      <dgm:spPr>
        <a:ln w="38100">
          <a:solidFill>
            <a:schemeClr val="accent5"/>
          </a:solidFill>
        </a:ln>
      </dgm:spPr>
      <dgm:t>
        <a:bodyPr/>
        <a:lstStyle/>
        <a:p>
          <a:r>
            <a:rPr lang="en-US" sz="1500" dirty="0"/>
            <a:t>Identified future business drivers</a:t>
          </a:r>
        </a:p>
      </dgm:t>
    </dgm:pt>
    <dgm:pt modelId="{1FEF3CCB-384D-404B-9779-CC1E62581A55}" type="parTrans" cxnId="{5FFC9448-AFD3-3D45-BE13-8682D7F11CBE}">
      <dgm:prSet/>
      <dgm:spPr/>
      <dgm:t>
        <a:bodyPr/>
        <a:lstStyle/>
        <a:p>
          <a:endParaRPr lang="en-US"/>
        </a:p>
      </dgm:t>
    </dgm:pt>
    <dgm:pt modelId="{4F2A0879-FD18-3A4F-9953-9F7C88D81F46}" type="sibTrans" cxnId="{5FFC9448-AFD3-3D45-BE13-8682D7F11CBE}">
      <dgm:prSet/>
      <dgm:spPr/>
      <dgm:t>
        <a:bodyPr/>
        <a:lstStyle/>
        <a:p>
          <a:endParaRPr lang="en-US"/>
        </a:p>
      </dgm:t>
    </dgm:pt>
    <dgm:pt modelId="{A24DED73-69E2-0047-8FCE-59C8D904888D}">
      <dgm:prSet phldrT="[Text]" custT="1"/>
      <dgm:spPr>
        <a:ln w="38100">
          <a:solidFill>
            <a:schemeClr val="accent5"/>
          </a:solidFill>
        </a:ln>
      </dgm:spPr>
      <dgm:t>
        <a:bodyPr/>
        <a:lstStyle/>
        <a:p>
          <a:r>
            <a:rPr lang="en-US" sz="1800" dirty="0"/>
            <a:t>Defining Digitalization</a:t>
          </a:r>
        </a:p>
      </dgm:t>
    </dgm:pt>
    <dgm:pt modelId="{EEC33700-9CD4-CA4B-AB75-5EAF3A238F34}" type="parTrans" cxnId="{2195023B-2A4C-6047-BA41-1675F22CA332}">
      <dgm:prSet/>
      <dgm:spPr/>
      <dgm:t>
        <a:bodyPr/>
        <a:lstStyle/>
        <a:p>
          <a:endParaRPr lang="en-US"/>
        </a:p>
      </dgm:t>
    </dgm:pt>
    <dgm:pt modelId="{C61BA0BB-0EF2-894A-A889-DFE97CDB3521}" type="sibTrans" cxnId="{2195023B-2A4C-6047-BA41-1675F22CA332}">
      <dgm:prSet/>
      <dgm:spPr/>
      <dgm:t>
        <a:bodyPr/>
        <a:lstStyle/>
        <a:p>
          <a:endParaRPr lang="en-US"/>
        </a:p>
      </dgm:t>
    </dgm:pt>
    <dgm:pt modelId="{F14F95EF-BD89-4F47-9C09-C7E70538A972}">
      <dgm:prSet phldrT="[Text]" custT="1"/>
      <dgm:spPr>
        <a:ln w="38100">
          <a:solidFill>
            <a:schemeClr val="accent5"/>
          </a:solidFill>
        </a:ln>
      </dgm:spPr>
      <dgm:t>
        <a:bodyPr/>
        <a:lstStyle/>
        <a:p>
          <a:r>
            <a:rPr lang="en-US" sz="1500" dirty="0"/>
            <a:t>Founding of Next47</a:t>
          </a:r>
        </a:p>
      </dgm:t>
    </dgm:pt>
    <dgm:pt modelId="{5EE127A3-D892-3D41-9BF7-9023B8CC335E}" type="sibTrans" cxnId="{1D95DFF1-94D1-FE45-8A8E-94439BFE367D}">
      <dgm:prSet/>
      <dgm:spPr/>
      <dgm:t>
        <a:bodyPr/>
        <a:lstStyle/>
        <a:p>
          <a:endParaRPr lang="en-US"/>
        </a:p>
      </dgm:t>
    </dgm:pt>
    <dgm:pt modelId="{475D842E-9E7C-4440-A881-00BFF8F999AC}" type="parTrans" cxnId="{1D95DFF1-94D1-FE45-8A8E-94439BFE367D}">
      <dgm:prSet/>
      <dgm:spPr/>
      <dgm:t>
        <a:bodyPr/>
        <a:lstStyle/>
        <a:p>
          <a:endParaRPr lang="en-US"/>
        </a:p>
      </dgm:t>
    </dgm:pt>
    <dgm:pt modelId="{25761F9F-DF49-484F-9EF3-CCA2C5D6690C}" type="pres">
      <dgm:prSet presAssocID="{A675D35D-613C-6544-AE38-400CC280CA48}" presName="Name0" presStyleCnt="0">
        <dgm:presLayoutVars>
          <dgm:dir/>
          <dgm:resizeHandles val="exact"/>
        </dgm:presLayoutVars>
      </dgm:prSet>
      <dgm:spPr/>
    </dgm:pt>
    <dgm:pt modelId="{FB099254-439F-7C4B-BDDC-9EF0BCF75024}" type="pres">
      <dgm:prSet presAssocID="{A24DED73-69E2-0047-8FCE-59C8D904888D}" presName="node" presStyleLbl="node1" presStyleIdx="0" presStyleCnt="8" custLinFactNeighborX="-1107" custLinFactNeighborY="8153">
        <dgm:presLayoutVars>
          <dgm:bulletEnabled val="1"/>
        </dgm:presLayoutVars>
      </dgm:prSet>
      <dgm:spPr/>
    </dgm:pt>
    <dgm:pt modelId="{EF097B9A-F272-FF47-B376-28F45EF69E15}" type="pres">
      <dgm:prSet presAssocID="{C61BA0BB-0EF2-894A-A889-DFE97CDB3521}" presName="sibTrans" presStyleLbl="sibTrans1D1" presStyleIdx="0" presStyleCnt="7"/>
      <dgm:spPr/>
    </dgm:pt>
    <dgm:pt modelId="{C945B1CA-A1EC-FB40-ADD8-A4E72803319A}" type="pres">
      <dgm:prSet presAssocID="{C61BA0BB-0EF2-894A-A889-DFE97CDB3521}" presName="connectorText" presStyleLbl="sibTrans1D1" presStyleIdx="0" presStyleCnt="7"/>
      <dgm:spPr/>
    </dgm:pt>
    <dgm:pt modelId="{5039FE24-F8F3-B543-BEE0-463E681AF50E}" type="pres">
      <dgm:prSet presAssocID="{BC9B1A61-FF69-C248-8D72-1A8AE05268B6}" presName="node" presStyleLbl="node1" presStyleIdx="1" presStyleCnt="8" custLinFactNeighborX="-1107" custLinFactNeighborY="8153">
        <dgm:presLayoutVars>
          <dgm:bulletEnabled val="1"/>
        </dgm:presLayoutVars>
      </dgm:prSet>
      <dgm:spPr/>
    </dgm:pt>
    <dgm:pt modelId="{2BF95ADF-CFEE-374C-97C7-4CC62A1E39FE}" type="pres">
      <dgm:prSet presAssocID="{20C803CE-D4FA-B64C-81CE-6E485CA67480}" presName="sibTrans" presStyleLbl="sibTrans1D1" presStyleIdx="1" presStyleCnt="7"/>
      <dgm:spPr/>
    </dgm:pt>
    <dgm:pt modelId="{E2A92366-1E77-3243-83BE-472B89926145}" type="pres">
      <dgm:prSet presAssocID="{20C803CE-D4FA-B64C-81CE-6E485CA67480}" presName="connectorText" presStyleLbl="sibTrans1D1" presStyleIdx="1" presStyleCnt="7"/>
      <dgm:spPr/>
    </dgm:pt>
    <dgm:pt modelId="{9D654B29-3971-1E4D-AF3C-BCA68992C98F}" type="pres">
      <dgm:prSet presAssocID="{8559CF3A-472F-CC45-8B34-770D5873DC20}" presName="node" presStyleLbl="node1" presStyleIdx="2" presStyleCnt="8" custLinFactNeighborX="-1107" custLinFactNeighborY="8153">
        <dgm:presLayoutVars>
          <dgm:bulletEnabled val="1"/>
        </dgm:presLayoutVars>
      </dgm:prSet>
      <dgm:spPr/>
    </dgm:pt>
    <dgm:pt modelId="{52EF354D-3DFA-C14F-8A51-5F88432C447B}" type="pres">
      <dgm:prSet presAssocID="{C1BB11FA-CD84-B24B-830C-4679E6B275D7}" presName="sibTrans" presStyleLbl="sibTrans1D1" presStyleIdx="2" presStyleCnt="7"/>
      <dgm:spPr/>
    </dgm:pt>
    <dgm:pt modelId="{DE1323FA-394C-0449-9D2E-DAF1E77AEF1C}" type="pres">
      <dgm:prSet presAssocID="{C1BB11FA-CD84-B24B-830C-4679E6B275D7}" presName="connectorText" presStyleLbl="sibTrans1D1" presStyleIdx="2" presStyleCnt="7"/>
      <dgm:spPr/>
    </dgm:pt>
    <dgm:pt modelId="{423DB941-E00F-F74B-9B70-12658EC69242}" type="pres">
      <dgm:prSet presAssocID="{3CF88639-7FFF-9746-8FF4-7823E502266B}" presName="node" presStyleLbl="node1" presStyleIdx="3" presStyleCnt="8" custLinFactNeighborX="-1107" custLinFactNeighborY="8153">
        <dgm:presLayoutVars>
          <dgm:bulletEnabled val="1"/>
        </dgm:presLayoutVars>
      </dgm:prSet>
      <dgm:spPr/>
    </dgm:pt>
    <dgm:pt modelId="{9DA241FB-FB03-E74D-B21A-529ACAC1EAFB}" type="pres">
      <dgm:prSet presAssocID="{FF7E5D91-AB12-2F4F-9FAD-1B759CE1AA64}" presName="sibTrans" presStyleLbl="sibTrans1D1" presStyleIdx="3" presStyleCnt="7"/>
      <dgm:spPr/>
    </dgm:pt>
    <dgm:pt modelId="{85AB718D-FA3B-9147-9E53-8A102959B7FF}" type="pres">
      <dgm:prSet presAssocID="{FF7E5D91-AB12-2F4F-9FAD-1B759CE1AA64}" presName="connectorText" presStyleLbl="sibTrans1D1" presStyleIdx="3" presStyleCnt="7"/>
      <dgm:spPr/>
    </dgm:pt>
    <dgm:pt modelId="{B9C5CDB8-D0C4-E944-9605-A724972A3E9C}" type="pres">
      <dgm:prSet presAssocID="{996E3050-A79E-6E49-9DED-5F47E6ABEE99}" presName="node" presStyleLbl="node1" presStyleIdx="4" presStyleCnt="8">
        <dgm:presLayoutVars>
          <dgm:bulletEnabled val="1"/>
        </dgm:presLayoutVars>
      </dgm:prSet>
      <dgm:spPr/>
    </dgm:pt>
    <dgm:pt modelId="{74194D88-5F64-974B-A14C-3239B243B893}" type="pres">
      <dgm:prSet presAssocID="{77EC03FB-C751-0E4E-A86F-7A0F370965FC}" presName="sibTrans" presStyleLbl="sibTrans1D1" presStyleIdx="4" presStyleCnt="7"/>
      <dgm:spPr/>
    </dgm:pt>
    <dgm:pt modelId="{FA953CD9-D87E-1A4B-8E39-D555CB9C3218}" type="pres">
      <dgm:prSet presAssocID="{77EC03FB-C751-0E4E-A86F-7A0F370965FC}" presName="connectorText" presStyleLbl="sibTrans1D1" presStyleIdx="4" presStyleCnt="7"/>
      <dgm:spPr/>
    </dgm:pt>
    <dgm:pt modelId="{85A17278-2AD3-B748-87F5-46D1AC207CE7}" type="pres">
      <dgm:prSet presAssocID="{70B869DC-6E91-E149-AC75-912458BCDDC6}" presName="node" presStyleLbl="node1" presStyleIdx="5" presStyleCnt="8">
        <dgm:presLayoutVars>
          <dgm:bulletEnabled val="1"/>
        </dgm:presLayoutVars>
      </dgm:prSet>
      <dgm:spPr/>
    </dgm:pt>
    <dgm:pt modelId="{A3BA368D-BF2B-204D-98CA-6FAA92F024AD}" type="pres">
      <dgm:prSet presAssocID="{2877B80D-F0B3-4D47-BA1F-E786E2FDBB11}" presName="sibTrans" presStyleLbl="sibTrans1D1" presStyleIdx="5" presStyleCnt="7"/>
      <dgm:spPr/>
    </dgm:pt>
    <dgm:pt modelId="{4A74E8F5-CA7A-CE40-AD2D-830B583F4F48}" type="pres">
      <dgm:prSet presAssocID="{2877B80D-F0B3-4D47-BA1F-E786E2FDBB11}" presName="connectorText" presStyleLbl="sibTrans1D1" presStyleIdx="5" presStyleCnt="7"/>
      <dgm:spPr/>
    </dgm:pt>
    <dgm:pt modelId="{C5BA1676-26B5-0C43-A46A-5AD51189BBEB}" type="pres">
      <dgm:prSet presAssocID="{A6351E8E-5420-594E-B68F-0075105216BA}" presName="node" presStyleLbl="node1" presStyleIdx="6" presStyleCnt="8">
        <dgm:presLayoutVars>
          <dgm:bulletEnabled val="1"/>
        </dgm:presLayoutVars>
      </dgm:prSet>
      <dgm:spPr/>
    </dgm:pt>
    <dgm:pt modelId="{B2C6C095-A716-C94F-AA15-0ED0A55A564D}" type="pres">
      <dgm:prSet presAssocID="{6B4FEA6F-3225-D64D-87E9-0A1E76208D05}" presName="sibTrans" presStyleLbl="sibTrans1D1" presStyleIdx="6" presStyleCnt="7"/>
      <dgm:spPr/>
    </dgm:pt>
    <dgm:pt modelId="{629419A1-EA31-524E-B6F4-DA428EC2ACCC}" type="pres">
      <dgm:prSet presAssocID="{6B4FEA6F-3225-D64D-87E9-0A1E76208D05}" presName="connectorText" presStyleLbl="sibTrans1D1" presStyleIdx="6" presStyleCnt="7"/>
      <dgm:spPr/>
    </dgm:pt>
    <dgm:pt modelId="{9F12760B-9094-7D49-B3B5-0270ABC7594E}" type="pres">
      <dgm:prSet presAssocID="{1122F606-0FF8-FC47-9FAE-4E2D61D0675A}" presName="node" presStyleLbl="node1" presStyleIdx="7" presStyleCnt="8">
        <dgm:presLayoutVars>
          <dgm:bulletEnabled val="1"/>
        </dgm:presLayoutVars>
      </dgm:prSet>
      <dgm:spPr/>
    </dgm:pt>
  </dgm:ptLst>
  <dgm:cxnLst>
    <dgm:cxn modelId="{BF42340B-8F16-F94B-819B-7C7602722067}" type="presOf" srcId="{A6351E8E-5420-594E-B68F-0075105216BA}" destId="{C5BA1676-26B5-0C43-A46A-5AD51189BBEB}" srcOrd="0" destOrd="0" presId="urn:microsoft.com/office/officeart/2005/8/layout/bProcess3"/>
    <dgm:cxn modelId="{A4E9650C-4576-B241-9DF3-992C84057F7E}" srcId="{A675D35D-613C-6544-AE38-400CC280CA48}" destId="{996E3050-A79E-6E49-9DED-5F47E6ABEE99}" srcOrd="4" destOrd="0" parTransId="{BADC6632-51B9-5B45-9A80-91CD1D4496FA}" sibTransId="{77EC03FB-C751-0E4E-A86F-7A0F370965FC}"/>
    <dgm:cxn modelId="{BA747313-B330-6146-A86E-14D2C81030AB}" srcId="{A675D35D-613C-6544-AE38-400CC280CA48}" destId="{A6351E8E-5420-594E-B68F-0075105216BA}" srcOrd="6" destOrd="0" parTransId="{B61A76F2-70BA-4944-8EAD-DB2509048F33}" sibTransId="{6B4FEA6F-3225-D64D-87E9-0A1E76208D05}"/>
    <dgm:cxn modelId="{24C4C813-AF33-7540-B660-026284356718}" type="presOf" srcId="{8559CF3A-472F-CC45-8B34-770D5873DC20}" destId="{9D654B29-3971-1E4D-AF3C-BCA68992C98F}" srcOrd="0" destOrd="0" presId="urn:microsoft.com/office/officeart/2005/8/layout/bProcess3"/>
    <dgm:cxn modelId="{1893D81E-9495-8A4B-BEC3-14BCC494C63A}" type="presOf" srcId="{20C803CE-D4FA-B64C-81CE-6E485CA67480}" destId="{2BF95ADF-CFEE-374C-97C7-4CC62A1E39FE}" srcOrd="0" destOrd="0" presId="urn:microsoft.com/office/officeart/2005/8/layout/bProcess3"/>
    <dgm:cxn modelId="{B0C42925-5A02-5448-908E-51C4FC1C605C}" type="presOf" srcId="{1122F606-0FF8-FC47-9FAE-4E2D61D0675A}" destId="{9F12760B-9094-7D49-B3B5-0270ABC7594E}" srcOrd="0" destOrd="0" presId="urn:microsoft.com/office/officeart/2005/8/layout/bProcess3"/>
    <dgm:cxn modelId="{F375192D-1F6C-954B-920B-3C81C17C782B}" type="presOf" srcId="{20C803CE-D4FA-B64C-81CE-6E485CA67480}" destId="{E2A92366-1E77-3243-83BE-472B89926145}" srcOrd="1" destOrd="0" presId="urn:microsoft.com/office/officeart/2005/8/layout/bProcess3"/>
    <dgm:cxn modelId="{54BFE82D-493C-8449-A5F7-049DFEE5D219}" type="presOf" srcId="{2877B80D-F0B3-4D47-BA1F-E786E2FDBB11}" destId="{A3BA368D-BF2B-204D-98CA-6FAA92F024AD}" srcOrd="0" destOrd="0" presId="urn:microsoft.com/office/officeart/2005/8/layout/bProcess3"/>
    <dgm:cxn modelId="{2195023B-2A4C-6047-BA41-1675F22CA332}" srcId="{A675D35D-613C-6544-AE38-400CC280CA48}" destId="{A24DED73-69E2-0047-8FCE-59C8D904888D}" srcOrd="0" destOrd="0" parTransId="{EEC33700-9CD4-CA4B-AB75-5EAF3A238F34}" sibTransId="{C61BA0BB-0EF2-894A-A889-DFE97CDB3521}"/>
    <dgm:cxn modelId="{6E23FD3C-C298-2A4A-B8B7-1FEFDC6D4EFF}" type="presOf" srcId="{77EC03FB-C751-0E4E-A86F-7A0F370965FC}" destId="{FA953CD9-D87E-1A4B-8E39-D555CB9C3218}" srcOrd="1" destOrd="0" presId="urn:microsoft.com/office/officeart/2005/8/layout/bProcess3"/>
    <dgm:cxn modelId="{EAECCF5C-2D4F-EA48-9B95-A9B69B2F9958}" type="presOf" srcId="{6B4FEA6F-3225-D64D-87E9-0A1E76208D05}" destId="{B2C6C095-A716-C94F-AA15-0ED0A55A564D}" srcOrd="0" destOrd="0" presId="urn:microsoft.com/office/officeart/2005/8/layout/bProcess3"/>
    <dgm:cxn modelId="{2C92905E-FB26-4741-9009-85C6ED9E5302}" srcId="{8559CF3A-472F-CC45-8B34-770D5873DC20}" destId="{AA3401D9-5C99-8745-8F29-93F252D73AB3}" srcOrd="0" destOrd="0" parTransId="{13F3C262-D312-D342-BAA5-93759E9FE4AC}" sibTransId="{267B94D4-6506-8148-9FBF-D37DE51F6F74}"/>
    <dgm:cxn modelId="{D61E4E43-BB27-D64B-A2B4-94758407DA04}" type="presOf" srcId="{996E3050-A79E-6E49-9DED-5F47E6ABEE99}" destId="{B9C5CDB8-D0C4-E944-9605-A724972A3E9C}" srcOrd="0" destOrd="0" presId="urn:microsoft.com/office/officeart/2005/8/layout/bProcess3"/>
    <dgm:cxn modelId="{ACD59863-1D27-CE46-B9B3-052D87144514}" type="presOf" srcId="{C61BA0BB-0EF2-894A-A889-DFE97CDB3521}" destId="{C945B1CA-A1EC-FB40-ADD8-A4E72803319A}" srcOrd="1" destOrd="0" presId="urn:microsoft.com/office/officeart/2005/8/layout/bProcess3"/>
    <dgm:cxn modelId="{DEC66B67-3A81-6D44-9C3A-9C28BF8655CE}" type="presOf" srcId="{77EC03FB-C751-0E4E-A86F-7A0F370965FC}" destId="{74194D88-5F64-974B-A14C-3239B243B893}" srcOrd="0" destOrd="0" presId="urn:microsoft.com/office/officeart/2005/8/layout/bProcess3"/>
    <dgm:cxn modelId="{F6AE5467-5F23-7A42-90A9-E39FE171EA59}" type="presOf" srcId="{1E5EA62A-D6C8-CF4C-B37D-331285191CF6}" destId="{85A17278-2AD3-B748-87F5-46D1AC207CE7}" srcOrd="0" destOrd="1" presId="urn:microsoft.com/office/officeart/2005/8/layout/bProcess3"/>
    <dgm:cxn modelId="{5FFC9448-AFD3-3D45-BE13-8682D7F11CBE}" srcId="{BC9B1A61-FF69-C248-8D72-1A8AE05268B6}" destId="{6F93B7DC-F441-3645-900F-19A096EE940C}" srcOrd="0" destOrd="0" parTransId="{1FEF3CCB-384D-404B-9779-CC1E62581A55}" sibTransId="{4F2A0879-FD18-3A4F-9953-9F7C88D81F46}"/>
    <dgm:cxn modelId="{811AD26A-DEF0-5045-8B18-FB443B2E04A7}" type="presOf" srcId="{A675D35D-613C-6544-AE38-400CC280CA48}" destId="{25761F9F-DF49-484F-9EF3-CCA2C5D6690C}" srcOrd="0" destOrd="0" presId="urn:microsoft.com/office/officeart/2005/8/layout/bProcess3"/>
    <dgm:cxn modelId="{4A01BE4B-A5F9-EF42-930A-120388AF1AAF}" type="presOf" srcId="{6B4FEA6F-3225-D64D-87E9-0A1E76208D05}" destId="{629419A1-EA31-524E-B6F4-DA428EC2ACCC}" srcOrd="1" destOrd="0" presId="urn:microsoft.com/office/officeart/2005/8/layout/bProcess3"/>
    <dgm:cxn modelId="{351F7955-0692-CC42-9616-37FFA54ACE64}" srcId="{A675D35D-613C-6544-AE38-400CC280CA48}" destId="{70B869DC-6E91-E149-AC75-912458BCDDC6}" srcOrd="5" destOrd="0" parTransId="{728E2B0D-0E27-0246-914C-4FCA209169A7}" sibTransId="{2877B80D-F0B3-4D47-BA1F-E786E2FDBB11}"/>
    <dgm:cxn modelId="{CB7BA175-A014-2445-8111-60E687DFD85C}" srcId="{3CF88639-7FFF-9746-8FF4-7823E502266B}" destId="{B422041B-296C-C94D-820B-D6FEA8BADB68}" srcOrd="0" destOrd="0" parTransId="{5C514CFB-4DAE-FD46-B45A-C0DC9649DDB6}" sibTransId="{DCE17980-DF25-2741-92FD-B77F93977B2D}"/>
    <dgm:cxn modelId="{E5792579-1DFF-3F4D-962D-47CF9A9D4504}" srcId="{A675D35D-613C-6544-AE38-400CC280CA48}" destId="{1122F606-0FF8-FC47-9FAE-4E2D61D0675A}" srcOrd="7" destOrd="0" parTransId="{8FF84D3A-AE90-964C-AFDD-F87022628F15}" sibTransId="{1F40B2C1-B20D-F14A-8E74-B96FE9407F2C}"/>
    <dgm:cxn modelId="{0985355A-D9C7-E846-AC0C-AEF34F19A07A}" type="presOf" srcId="{2877B80D-F0B3-4D47-BA1F-E786E2FDBB11}" destId="{4A74E8F5-CA7A-CE40-AD2D-830B583F4F48}" srcOrd="1" destOrd="0" presId="urn:microsoft.com/office/officeart/2005/8/layout/bProcess3"/>
    <dgm:cxn modelId="{AB29457E-7B62-6640-AB66-2E689C1339D8}" type="presOf" srcId="{F14F95EF-BD89-4F47-9C09-C7E70538A972}" destId="{C5BA1676-26B5-0C43-A46A-5AD51189BBEB}" srcOrd="0" destOrd="1" presId="urn:microsoft.com/office/officeart/2005/8/layout/bProcess3"/>
    <dgm:cxn modelId="{2FCBA58D-5F4C-CE47-86AE-251E4C967C58}" type="presOf" srcId="{BC9B1A61-FF69-C248-8D72-1A8AE05268B6}" destId="{5039FE24-F8F3-B543-BEE0-463E681AF50E}" srcOrd="0" destOrd="0" presId="urn:microsoft.com/office/officeart/2005/8/layout/bProcess3"/>
    <dgm:cxn modelId="{2C1C6E96-DABD-AB43-8246-ABB75F3D5151}" srcId="{A675D35D-613C-6544-AE38-400CC280CA48}" destId="{8559CF3A-472F-CC45-8B34-770D5873DC20}" srcOrd="2" destOrd="0" parTransId="{8719E4DB-DC11-F242-AF24-A3661DCF228D}" sibTransId="{C1BB11FA-CD84-B24B-830C-4679E6B275D7}"/>
    <dgm:cxn modelId="{324F1B9E-75CD-4F41-AF16-5A97EB5F7CE1}" srcId="{A675D35D-613C-6544-AE38-400CC280CA48}" destId="{BC9B1A61-FF69-C248-8D72-1A8AE05268B6}" srcOrd="1" destOrd="0" parTransId="{A0935DA1-A67F-4C49-B404-07EA0A2DF896}" sibTransId="{20C803CE-D4FA-B64C-81CE-6E485CA67480}"/>
    <dgm:cxn modelId="{A3E815A2-967F-7E42-AFE0-24B95147859A}" srcId="{1122F606-0FF8-FC47-9FAE-4E2D61D0675A}" destId="{A56126C8-31A1-8B47-8E90-4684599E9544}" srcOrd="0" destOrd="0" parTransId="{EA295E1F-CDEE-BC41-AD45-B62F1E08F11D}" sibTransId="{47FFF971-9E94-9A4F-928A-B29B90C57C1E}"/>
    <dgm:cxn modelId="{8C3A5CA2-F91A-314B-BF64-DC8754BFC181}" type="presOf" srcId="{3CF88639-7FFF-9746-8FF4-7823E502266B}" destId="{423DB941-E00F-F74B-9B70-12658EC69242}" srcOrd="0" destOrd="0" presId="urn:microsoft.com/office/officeart/2005/8/layout/bProcess3"/>
    <dgm:cxn modelId="{56C830AE-0810-6341-B84C-71257DE40FF1}" type="presOf" srcId="{A24DED73-69E2-0047-8FCE-59C8D904888D}" destId="{FB099254-439F-7C4B-BDDC-9EF0BCF75024}" srcOrd="0" destOrd="0" presId="urn:microsoft.com/office/officeart/2005/8/layout/bProcess3"/>
    <dgm:cxn modelId="{047BA2B1-D3D3-A840-8D7C-884D6B6B15B4}" type="presOf" srcId="{C61BA0BB-0EF2-894A-A889-DFE97CDB3521}" destId="{EF097B9A-F272-FF47-B376-28F45EF69E15}" srcOrd="0" destOrd="0" presId="urn:microsoft.com/office/officeart/2005/8/layout/bProcess3"/>
    <dgm:cxn modelId="{D2A7ACBE-E3B1-4C4C-8175-50FC88C95D00}" type="presOf" srcId="{AA3401D9-5C99-8745-8F29-93F252D73AB3}" destId="{9D654B29-3971-1E4D-AF3C-BCA68992C98F}" srcOrd="0" destOrd="1" presId="urn:microsoft.com/office/officeart/2005/8/layout/bProcess3"/>
    <dgm:cxn modelId="{1DC6CFC2-49FC-EE42-A8F6-8D9B4DB90F69}" type="presOf" srcId="{148543D9-D7C6-0345-84AA-651F311F4541}" destId="{B9C5CDB8-D0C4-E944-9605-A724972A3E9C}" srcOrd="0" destOrd="1" presId="urn:microsoft.com/office/officeart/2005/8/layout/bProcess3"/>
    <dgm:cxn modelId="{0F4384C5-EEA7-2341-B8D7-308300287986}" srcId="{996E3050-A79E-6E49-9DED-5F47E6ABEE99}" destId="{148543D9-D7C6-0345-84AA-651F311F4541}" srcOrd="0" destOrd="0" parTransId="{A9F84884-69E4-664F-B722-ADAC9AEC1458}" sibTransId="{1FCF108A-4D2B-C74C-8BCE-3406D43FD455}"/>
    <dgm:cxn modelId="{C99405C9-8DD6-D143-89D8-C559460E1CD1}" type="presOf" srcId="{B422041B-296C-C94D-820B-D6FEA8BADB68}" destId="{423DB941-E00F-F74B-9B70-12658EC69242}" srcOrd="0" destOrd="1" presId="urn:microsoft.com/office/officeart/2005/8/layout/bProcess3"/>
    <dgm:cxn modelId="{05FB70CE-B4D7-4A4C-A7CB-007D695AEC3E}" type="presOf" srcId="{FF7E5D91-AB12-2F4F-9FAD-1B759CE1AA64}" destId="{85AB718D-FA3B-9147-9E53-8A102959B7FF}" srcOrd="1" destOrd="0" presId="urn:microsoft.com/office/officeart/2005/8/layout/bProcess3"/>
    <dgm:cxn modelId="{3658C0D0-CCEA-C44E-8965-E95C236D065B}" type="presOf" srcId="{6F93B7DC-F441-3645-900F-19A096EE940C}" destId="{5039FE24-F8F3-B543-BEE0-463E681AF50E}" srcOrd="0" destOrd="1" presId="urn:microsoft.com/office/officeart/2005/8/layout/bProcess3"/>
    <dgm:cxn modelId="{E896E9DF-0220-694D-A25F-1CF2A271ACE5}" type="presOf" srcId="{A56126C8-31A1-8B47-8E90-4684599E9544}" destId="{9F12760B-9094-7D49-B3B5-0270ABC7594E}" srcOrd="0" destOrd="1" presId="urn:microsoft.com/office/officeart/2005/8/layout/bProcess3"/>
    <dgm:cxn modelId="{7D47EDEB-7B77-E148-A991-83ECD63DAFF7}" type="presOf" srcId="{FF7E5D91-AB12-2F4F-9FAD-1B759CE1AA64}" destId="{9DA241FB-FB03-E74D-B21A-529ACAC1EAFB}" srcOrd="0" destOrd="0" presId="urn:microsoft.com/office/officeart/2005/8/layout/bProcess3"/>
    <dgm:cxn modelId="{1D95DFF1-94D1-FE45-8A8E-94439BFE367D}" srcId="{A6351E8E-5420-594E-B68F-0075105216BA}" destId="{F14F95EF-BD89-4F47-9C09-C7E70538A972}" srcOrd="0" destOrd="0" parTransId="{475D842E-9E7C-4440-A881-00BFF8F999AC}" sibTransId="{5EE127A3-D892-3D41-9BF7-9023B8CC335E}"/>
    <dgm:cxn modelId="{CDD0AEF4-A7B4-F04B-9049-65402C4A4231}" srcId="{A675D35D-613C-6544-AE38-400CC280CA48}" destId="{3CF88639-7FFF-9746-8FF4-7823E502266B}" srcOrd="3" destOrd="0" parTransId="{92D477CD-7A13-2A4A-B012-C644BB8AD813}" sibTransId="{FF7E5D91-AB12-2F4F-9FAD-1B759CE1AA64}"/>
    <dgm:cxn modelId="{8C63ACF9-0D5B-674E-98C4-2CAE429D7006}" type="presOf" srcId="{70B869DC-6E91-E149-AC75-912458BCDDC6}" destId="{85A17278-2AD3-B748-87F5-46D1AC207CE7}" srcOrd="0" destOrd="0" presId="urn:microsoft.com/office/officeart/2005/8/layout/bProcess3"/>
    <dgm:cxn modelId="{4C5D37FB-F8DF-3641-B191-E768C4F9DB2E}" type="presOf" srcId="{C1BB11FA-CD84-B24B-830C-4679E6B275D7}" destId="{52EF354D-3DFA-C14F-8A51-5F88432C447B}" srcOrd="0" destOrd="0" presId="urn:microsoft.com/office/officeart/2005/8/layout/bProcess3"/>
    <dgm:cxn modelId="{6FC9A7FC-CC6F-A041-A741-DB9C4016388A}" type="presOf" srcId="{C1BB11FA-CD84-B24B-830C-4679E6B275D7}" destId="{DE1323FA-394C-0449-9D2E-DAF1E77AEF1C}" srcOrd="1" destOrd="0" presId="urn:microsoft.com/office/officeart/2005/8/layout/bProcess3"/>
    <dgm:cxn modelId="{0ED74FFE-4D78-FF44-A5BA-F9E0464DAA4E}" srcId="{70B869DC-6E91-E149-AC75-912458BCDDC6}" destId="{1E5EA62A-D6C8-CF4C-B37D-331285191CF6}" srcOrd="0" destOrd="0" parTransId="{451990F9-7A42-734C-AFEC-10DEFA43D7B2}" sibTransId="{A1264689-600D-C043-9121-B4B85BD27CDB}"/>
    <dgm:cxn modelId="{45B46DED-BB85-1D4C-B83B-FD97E8D1FB0D}" type="presParOf" srcId="{25761F9F-DF49-484F-9EF3-CCA2C5D6690C}" destId="{FB099254-439F-7C4B-BDDC-9EF0BCF75024}" srcOrd="0" destOrd="0" presId="urn:microsoft.com/office/officeart/2005/8/layout/bProcess3"/>
    <dgm:cxn modelId="{BDCCEA65-A64C-0D42-B6DB-A8C299F5F591}" type="presParOf" srcId="{25761F9F-DF49-484F-9EF3-CCA2C5D6690C}" destId="{EF097B9A-F272-FF47-B376-28F45EF69E15}" srcOrd="1" destOrd="0" presId="urn:microsoft.com/office/officeart/2005/8/layout/bProcess3"/>
    <dgm:cxn modelId="{385AC57A-2638-5F4D-BF29-314F01A8EB73}" type="presParOf" srcId="{EF097B9A-F272-FF47-B376-28F45EF69E15}" destId="{C945B1CA-A1EC-FB40-ADD8-A4E72803319A}" srcOrd="0" destOrd="0" presId="urn:microsoft.com/office/officeart/2005/8/layout/bProcess3"/>
    <dgm:cxn modelId="{4D401BCF-4493-5D45-9A81-99E89B29A069}" type="presParOf" srcId="{25761F9F-DF49-484F-9EF3-CCA2C5D6690C}" destId="{5039FE24-F8F3-B543-BEE0-463E681AF50E}" srcOrd="2" destOrd="0" presId="urn:microsoft.com/office/officeart/2005/8/layout/bProcess3"/>
    <dgm:cxn modelId="{0BDD198D-E800-8644-A6E0-9A9B277E8315}" type="presParOf" srcId="{25761F9F-DF49-484F-9EF3-CCA2C5D6690C}" destId="{2BF95ADF-CFEE-374C-97C7-4CC62A1E39FE}" srcOrd="3" destOrd="0" presId="urn:microsoft.com/office/officeart/2005/8/layout/bProcess3"/>
    <dgm:cxn modelId="{0BEB41FF-EF7C-D24E-A857-5DD1976612E3}" type="presParOf" srcId="{2BF95ADF-CFEE-374C-97C7-4CC62A1E39FE}" destId="{E2A92366-1E77-3243-83BE-472B89926145}" srcOrd="0" destOrd="0" presId="urn:microsoft.com/office/officeart/2005/8/layout/bProcess3"/>
    <dgm:cxn modelId="{1419D411-4CE2-B54C-BD0D-D83855E59D6A}" type="presParOf" srcId="{25761F9F-DF49-484F-9EF3-CCA2C5D6690C}" destId="{9D654B29-3971-1E4D-AF3C-BCA68992C98F}" srcOrd="4" destOrd="0" presId="urn:microsoft.com/office/officeart/2005/8/layout/bProcess3"/>
    <dgm:cxn modelId="{AC278238-676A-8943-8066-AEDCD46E4DF2}" type="presParOf" srcId="{25761F9F-DF49-484F-9EF3-CCA2C5D6690C}" destId="{52EF354D-3DFA-C14F-8A51-5F88432C447B}" srcOrd="5" destOrd="0" presId="urn:microsoft.com/office/officeart/2005/8/layout/bProcess3"/>
    <dgm:cxn modelId="{15145314-A2F7-A64B-87A4-F269DEFFBD6D}" type="presParOf" srcId="{52EF354D-3DFA-C14F-8A51-5F88432C447B}" destId="{DE1323FA-394C-0449-9D2E-DAF1E77AEF1C}" srcOrd="0" destOrd="0" presId="urn:microsoft.com/office/officeart/2005/8/layout/bProcess3"/>
    <dgm:cxn modelId="{31C23B11-D821-AF4A-B47C-CDF35D479F9D}" type="presParOf" srcId="{25761F9F-DF49-484F-9EF3-CCA2C5D6690C}" destId="{423DB941-E00F-F74B-9B70-12658EC69242}" srcOrd="6" destOrd="0" presId="urn:microsoft.com/office/officeart/2005/8/layout/bProcess3"/>
    <dgm:cxn modelId="{56EFA8D3-2B88-DE4A-B617-2DB01B724FB9}" type="presParOf" srcId="{25761F9F-DF49-484F-9EF3-CCA2C5D6690C}" destId="{9DA241FB-FB03-E74D-B21A-529ACAC1EAFB}" srcOrd="7" destOrd="0" presId="urn:microsoft.com/office/officeart/2005/8/layout/bProcess3"/>
    <dgm:cxn modelId="{0C49E18E-95BE-6244-A4DF-177A3AAE3480}" type="presParOf" srcId="{9DA241FB-FB03-E74D-B21A-529ACAC1EAFB}" destId="{85AB718D-FA3B-9147-9E53-8A102959B7FF}" srcOrd="0" destOrd="0" presId="urn:microsoft.com/office/officeart/2005/8/layout/bProcess3"/>
    <dgm:cxn modelId="{735C3ACD-D47E-1642-9F47-EA5AD1F8A99A}" type="presParOf" srcId="{25761F9F-DF49-484F-9EF3-CCA2C5D6690C}" destId="{B9C5CDB8-D0C4-E944-9605-A724972A3E9C}" srcOrd="8" destOrd="0" presId="urn:microsoft.com/office/officeart/2005/8/layout/bProcess3"/>
    <dgm:cxn modelId="{29FF05BF-C2AB-A745-93BC-C88BCC963759}" type="presParOf" srcId="{25761F9F-DF49-484F-9EF3-CCA2C5D6690C}" destId="{74194D88-5F64-974B-A14C-3239B243B893}" srcOrd="9" destOrd="0" presId="urn:microsoft.com/office/officeart/2005/8/layout/bProcess3"/>
    <dgm:cxn modelId="{2095C363-58ED-C742-B9F6-848797512D3B}" type="presParOf" srcId="{74194D88-5F64-974B-A14C-3239B243B893}" destId="{FA953CD9-D87E-1A4B-8E39-D555CB9C3218}" srcOrd="0" destOrd="0" presId="urn:microsoft.com/office/officeart/2005/8/layout/bProcess3"/>
    <dgm:cxn modelId="{9122E77E-810B-1147-9CB3-7589AC8559FF}" type="presParOf" srcId="{25761F9F-DF49-484F-9EF3-CCA2C5D6690C}" destId="{85A17278-2AD3-B748-87F5-46D1AC207CE7}" srcOrd="10" destOrd="0" presId="urn:microsoft.com/office/officeart/2005/8/layout/bProcess3"/>
    <dgm:cxn modelId="{F419BC82-553F-DD40-B6A7-2D9971C9D8B6}" type="presParOf" srcId="{25761F9F-DF49-484F-9EF3-CCA2C5D6690C}" destId="{A3BA368D-BF2B-204D-98CA-6FAA92F024AD}" srcOrd="11" destOrd="0" presId="urn:microsoft.com/office/officeart/2005/8/layout/bProcess3"/>
    <dgm:cxn modelId="{FD761E76-3749-DC40-81AA-4807605E62BB}" type="presParOf" srcId="{A3BA368D-BF2B-204D-98CA-6FAA92F024AD}" destId="{4A74E8F5-CA7A-CE40-AD2D-830B583F4F48}" srcOrd="0" destOrd="0" presId="urn:microsoft.com/office/officeart/2005/8/layout/bProcess3"/>
    <dgm:cxn modelId="{15DD5A86-E613-2340-A978-A04E82DA29D7}" type="presParOf" srcId="{25761F9F-DF49-484F-9EF3-CCA2C5D6690C}" destId="{C5BA1676-26B5-0C43-A46A-5AD51189BBEB}" srcOrd="12" destOrd="0" presId="urn:microsoft.com/office/officeart/2005/8/layout/bProcess3"/>
    <dgm:cxn modelId="{F1D78D44-1D3B-7C47-AAAD-9B379D93FA96}" type="presParOf" srcId="{25761F9F-DF49-484F-9EF3-CCA2C5D6690C}" destId="{B2C6C095-A716-C94F-AA15-0ED0A55A564D}" srcOrd="13" destOrd="0" presId="urn:microsoft.com/office/officeart/2005/8/layout/bProcess3"/>
    <dgm:cxn modelId="{6EC3CCF8-1150-9D4D-BE1E-8F806FABB834}" type="presParOf" srcId="{B2C6C095-A716-C94F-AA15-0ED0A55A564D}" destId="{629419A1-EA31-524E-B6F4-DA428EC2ACCC}" srcOrd="0" destOrd="0" presId="urn:microsoft.com/office/officeart/2005/8/layout/bProcess3"/>
    <dgm:cxn modelId="{EE4AFE27-A724-B34F-B4FD-86795681E1BB}" type="presParOf" srcId="{25761F9F-DF49-484F-9EF3-CCA2C5D6690C}" destId="{9F12760B-9094-7D49-B3B5-0270ABC7594E}" srcOrd="14" destOrd="0" presId="urn:microsoft.com/office/officeart/2005/8/layout/bProcess3"/>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E7356F-4001-B343-B3BD-E3064E58CECD}" type="doc">
      <dgm:prSet loTypeId="urn:microsoft.com/office/officeart/2005/8/layout/vList3" loCatId="" qsTypeId="urn:microsoft.com/office/officeart/2005/8/quickstyle/simple4" qsCatId="simple" csTypeId="urn:microsoft.com/office/officeart/2005/8/colors/accent3_3" csCatId="accent3" phldr="1"/>
      <dgm:spPr/>
      <dgm:t>
        <a:bodyPr/>
        <a:lstStyle/>
        <a:p>
          <a:endParaRPr lang="en-US"/>
        </a:p>
      </dgm:t>
    </dgm:pt>
    <dgm:pt modelId="{1BE266C5-54E5-7643-9F49-8D6D1ECAE7A7}">
      <dgm:prSet phldrT="[Text]" custT="1"/>
      <dgm:spPr/>
      <dgm:t>
        <a:bodyPr/>
        <a:lstStyle/>
        <a:p>
          <a:r>
            <a:rPr lang="en-US" sz="1100" dirty="0"/>
            <a:t>Personalized Healthcare (</a:t>
          </a:r>
          <a:r>
            <a:rPr lang="en-US" sz="1100" dirty="0" err="1"/>
            <a:t>BioNTech</a:t>
          </a:r>
          <a:r>
            <a:rPr lang="en-US" sz="1100" dirty="0"/>
            <a:t>, personalized cancer vaccines)</a:t>
          </a:r>
        </a:p>
      </dgm:t>
    </dgm:pt>
    <dgm:pt modelId="{66731046-3B4B-F64A-9C82-705FB371E060}" type="parTrans" cxnId="{B6F1FDEF-A859-F34C-8817-00931866A2B2}">
      <dgm:prSet/>
      <dgm:spPr/>
      <dgm:t>
        <a:bodyPr/>
        <a:lstStyle/>
        <a:p>
          <a:endParaRPr lang="en-US"/>
        </a:p>
      </dgm:t>
    </dgm:pt>
    <dgm:pt modelId="{24AB26D3-4C89-854A-9AE5-D987494EE91B}" type="sibTrans" cxnId="{B6F1FDEF-A859-F34C-8817-00931866A2B2}">
      <dgm:prSet/>
      <dgm:spPr/>
      <dgm:t>
        <a:bodyPr/>
        <a:lstStyle/>
        <a:p>
          <a:endParaRPr lang="en-US"/>
        </a:p>
      </dgm:t>
    </dgm:pt>
    <dgm:pt modelId="{AB642D4C-3E45-2641-B4D4-4B5AAC857895}">
      <dgm:prSet phldrT="[Text]" custT="1"/>
      <dgm:spPr/>
      <dgm:t>
        <a:bodyPr/>
        <a:lstStyle/>
        <a:p>
          <a:r>
            <a:rPr lang="en-US" sz="1100" dirty="0"/>
            <a:t>Factory of the Future (digital optimization of machinery)</a:t>
          </a:r>
        </a:p>
      </dgm:t>
    </dgm:pt>
    <dgm:pt modelId="{7717E57F-7405-F140-BA88-CC93184F4373}" type="parTrans" cxnId="{1DB1316D-BC71-EC48-AC61-17B30BA72CB4}">
      <dgm:prSet/>
      <dgm:spPr/>
      <dgm:t>
        <a:bodyPr/>
        <a:lstStyle/>
        <a:p>
          <a:endParaRPr lang="en-US"/>
        </a:p>
      </dgm:t>
    </dgm:pt>
    <dgm:pt modelId="{03F3453F-EFD5-F148-8E64-D08C4AF3E44F}" type="sibTrans" cxnId="{1DB1316D-BC71-EC48-AC61-17B30BA72CB4}">
      <dgm:prSet/>
      <dgm:spPr/>
      <dgm:t>
        <a:bodyPr/>
        <a:lstStyle/>
        <a:p>
          <a:endParaRPr lang="en-US"/>
        </a:p>
      </dgm:t>
    </dgm:pt>
    <dgm:pt modelId="{ACAD6D92-A3EE-574A-9F3D-7267399C443A}">
      <dgm:prSet phldrT="[Text]" custT="1"/>
      <dgm:spPr/>
      <dgm:t>
        <a:bodyPr/>
        <a:lstStyle/>
        <a:p>
          <a:r>
            <a:rPr lang="en-US" sz="1100" dirty="0"/>
            <a:t>Online Offshore (digital solutions for offshore rigs)</a:t>
          </a:r>
        </a:p>
      </dgm:t>
    </dgm:pt>
    <dgm:pt modelId="{71845CBF-A34E-AE4A-9147-34E307B76D29}" type="parTrans" cxnId="{8682E153-B59C-A04E-A891-CED1F4FEDCF4}">
      <dgm:prSet/>
      <dgm:spPr/>
      <dgm:t>
        <a:bodyPr/>
        <a:lstStyle/>
        <a:p>
          <a:endParaRPr lang="en-US"/>
        </a:p>
      </dgm:t>
    </dgm:pt>
    <dgm:pt modelId="{2F96167D-8757-594F-8322-4AC959B6D2B1}" type="sibTrans" cxnId="{8682E153-B59C-A04E-A891-CED1F4FEDCF4}">
      <dgm:prSet/>
      <dgm:spPr/>
      <dgm:t>
        <a:bodyPr/>
        <a:lstStyle/>
        <a:p>
          <a:endParaRPr lang="en-US"/>
        </a:p>
      </dgm:t>
    </dgm:pt>
    <dgm:pt modelId="{DAC29A9B-1139-B04F-AA38-833C28C7888F}" type="pres">
      <dgm:prSet presAssocID="{A0E7356F-4001-B343-B3BD-E3064E58CECD}" presName="linearFlow" presStyleCnt="0">
        <dgm:presLayoutVars>
          <dgm:dir/>
          <dgm:resizeHandles val="exact"/>
        </dgm:presLayoutVars>
      </dgm:prSet>
      <dgm:spPr/>
    </dgm:pt>
    <dgm:pt modelId="{C4A2FD6F-43E9-5F48-9375-B23A490985E0}" type="pres">
      <dgm:prSet presAssocID="{1BE266C5-54E5-7643-9F49-8D6D1ECAE7A7}" presName="composite" presStyleCnt="0"/>
      <dgm:spPr/>
    </dgm:pt>
    <dgm:pt modelId="{6C0286B8-8077-9646-9A7D-B885D44E59DB}" type="pres">
      <dgm:prSet presAssocID="{1BE266C5-54E5-7643-9F49-8D6D1ECAE7A7}" presName="imgShp" presStyleLbl="fgImgPlace1" presStyleIdx="0" presStyleCnt="3" custLinFactNeighborX="-58068"/>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tx2"/>
          </a:solidFill>
        </a:ln>
      </dgm:spPr>
    </dgm:pt>
    <dgm:pt modelId="{0AB042D6-DD63-8447-93AA-8478BABC97E5}" type="pres">
      <dgm:prSet presAssocID="{1BE266C5-54E5-7643-9F49-8D6D1ECAE7A7}" presName="txShp" presStyleLbl="node1" presStyleIdx="0" presStyleCnt="3">
        <dgm:presLayoutVars>
          <dgm:bulletEnabled val="1"/>
        </dgm:presLayoutVars>
      </dgm:prSet>
      <dgm:spPr/>
    </dgm:pt>
    <dgm:pt modelId="{2F76499A-9D22-3C43-B69F-DDCF6CBB4BEA}" type="pres">
      <dgm:prSet presAssocID="{24AB26D3-4C89-854A-9AE5-D987494EE91B}" presName="spacing" presStyleCnt="0"/>
      <dgm:spPr/>
    </dgm:pt>
    <dgm:pt modelId="{983906C0-81B5-D94F-9BD1-43B762225470}" type="pres">
      <dgm:prSet presAssocID="{AB642D4C-3E45-2641-B4D4-4B5AAC857895}" presName="composite" presStyleCnt="0"/>
      <dgm:spPr/>
    </dgm:pt>
    <dgm:pt modelId="{184DF8F7-01E7-BE4F-A5C9-B6C740E873F8}" type="pres">
      <dgm:prSet presAssocID="{AB642D4C-3E45-2641-B4D4-4B5AAC857895}" presName="imgShp" presStyleLbl="fgImgPlace1" presStyleIdx="1" presStyleCnt="3" custLinFactNeighborX="-58068"/>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tx2"/>
          </a:solidFill>
        </a:ln>
      </dgm:spPr>
    </dgm:pt>
    <dgm:pt modelId="{313CB1B9-5B9D-0541-8C5F-B9FF172ED1B0}" type="pres">
      <dgm:prSet presAssocID="{AB642D4C-3E45-2641-B4D4-4B5AAC857895}" presName="txShp" presStyleLbl="node1" presStyleIdx="1" presStyleCnt="3">
        <dgm:presLayoutVars>
          <dgm:bulletEnabled val="1"/>
        </dgm:presLayoutVars>
      </dgm:prSet>
      <dgm:spPr/>
    </dgm:pt>
    <dgm:pt modelId="{23FC2444-7120-E243-A587-167E37336A12}" type="pres">
      <dgm:prSet presAssocID="{03F3453F-EFD5-F148-8E64-D08C4AF3E44F}" presName="spacing" presStyleCnt="0"/>
      <dgm:spPr/>
    </dgm:pt>
    <dgm:pt modelId="{72F5D63C-0F3C-1649-9E38-C94C1C517958}" type="pres">
      <dgm:prSet presAssocID="{ACAD6D92-A3EE-574A-9F3D-7267399C443A}" presName="composite" presStyleCnt="0"/>
      <dgm:spPr/>
    </dgm:pt>
    <dgm:pt modelId="{A4964DC7-76D3-EB42-9081-A004696EBC53}" type="pres">
      <dgm:prSet presAssocID="{ACAD6D92-A3EE-574A-9F3D-7267399C443A}" presName="imgShp" presStyleLbl="fgImgPlace1" presStyleIdx="2" presStyleCnt="3" custLinFactNeighborX="-58068"/>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chemeClr val="tx2"/>
          </a:solidFill>
        </a:ln>
      </dgm:spPr>
    </dgm:pt>
    <dgm:pt modelId="{4910BAF7-21AA-BD47-8285-3887BB101D09}" type="pres">
      <dgm:prSet presAssocID="{ACAD6D92-A3EE-574A-9F3D-7267399C443A}" presName="txShp" presStyleLbl="node1" presStyleIdx="2" presStyleCnt="3">
        <dgm:presLayoutVars>
          <dgm:bulletEnabled val="1"/>
        </dgm:presLayoutVars>
      </dgm:prSet>
      <dgm:spPr/>
    </dgm:pt>
  </dgm:ptLst>
  <dgm:cxnLst>
    <dgm:cxn modelId="{20AE6226-0901-6144-9EE3-A476A4DFBD44}" type="presOf" srcId="{A0E7356F-4001-B343-B3BD-E3064E58CECD}" destId="{DAC29A9B-1139-B04F-AA38-833C28C7888F}" srcOrd="0" destOrd="0" presId="urn:microsoft.com/office/officeart/2005/8/layout/vList3"/>
    <dgm:cxn modelId="{1DB1316D-BC71-EC48-AC61-17B30BA72CB4}" srcId="{A0E7356F-4001-B343-B3BD-E3064E58CECD}" destId="{AB642D4C-3E45-2641-B4D4-4B5AAC857895}" srcOrd="1" destOrd="0" parTransId="{7717E57F-7405-F140-BA88-CC93184F4373}" sibTransId="{03F3453F-EFD5-F148-8E64-D08C4AF3E44F}"/>
    <dgm:cxn modelId="{E3C48350-EE31-2145-BA01-A8C1C20FC168}" type="presOf" srcId="{ACAD6D92-A3EE-574A-9F3D-7267399C443A}" destId="{4910BAF7-21AA-BD47-8285-3887BB101D09}" srcOrd="0" destOrd="0" presId="urn:microsoft.com/office/officeart/2005/8/layout/vList3"/>
    <dgm:cxn modelId="{8682E153-B59C-A04E-A891-CED1F4FEDCF4}" srcId="{A0E7356F-4001-B343-B3BD-E3064E58CECD}" destId="{ACAD6D92-A3EE-574A-9F3D-7267399C443A}" srcOrd="2" destOrd="0" parTransId="{71845CBF-A34E-AE4A-9147-34E307B76D29}" sibTransId="{2F96167D-8757-594F-8322-4AC959B6D2B1}"/>
    <dgm:cxn modelId="{BEEADCA1-501C-FF42-BC84-04AE0CBF6DFE}" type="presOf" srcId="{AB642D4C-3E45-2641-B4D4-4B5AAC857895}" destId="{313CB1B9-5B9D-0541-8C5F-B9FF172ED1B0}" srcOrd="0" destOrd="0" presId="urn:microsoft.com/office/officeart/2005/8/layout/vList3"/>
    <dgm:cxn modelId="{B25C64A6-A9DA-FD42-9C8F-ED941C8D38B9}" type="presOf" srcId="{1BE266C5-54E5-7643-9F49-8D6D1ECAE7A7}" destId="{0AB042D6-DD63-8447-93AA-8478BABC97E5}" srcOrd="0" destOrd="0" presId="urn:microsoft.com/office/officeart/2005/8/layout/vList3"/>
    <dgm:cxn modelId="{B6F1FDEF-A859-F34C-8817-00931866A2B2}" srcId="{A0E7356F-4001-B343-B3BD-E3064E58CECD}" destId="{1BE266C5-54E5-7643-9F49-8D6D1ECAE7A7}" srcOrd="0" destOrd="0" parTransId="{66731046-3B4B-F64A-9C82-705FB371E060}" sibTransId="{24AB26D3-4C89-854A-9AE5-D987494EE91B}"/>
    <dgm:cxn modelId="{D18B1178-606E-0549-8B58-A9042EABD041}" type="presParOf" srcId="{DAC29A9B-1139-B04F-AA38-833C28C7888F}" destId="{C4A2FD6F-43E9-5F48-9375-B23A490985E0}" srcOrd="0" destOrd="0" presId="urn:microsoft.com/office/officeart/2005/8/layout/vList3"/>
    <dgm:cxn modelId="{8C8503B3-55AA-E84F-A247-3757FD0642A6}" type="presParOf" srcId="{C4A2FD6F-43E9-5F48-9375-B23A490985E0}" destId="{6C0286B8-8077-9646-9A7D-B885D44E59DB}" srcOrd="0" destOrd="0" presId="urn:microsoft.com/office/officeart/2005/8/layout/vList3"/>
    <dgm:cxn modelId="{DF1CD521-2C52-B849-A1EA-D72D9BCF8C1C}" type="presParOf" srcId="{C4A2FD6F-43E9-5F48-9375-B23A490985E0}" destId="{0AB042D6-DD63-8447-93AA-8478BABC97E5}" srcOrd="1" destOrd="0" presId="urn:microsoft.com/office/officeart/2005/8/layout/vList3"/>
    <dgm:cxn modelId="{0EDB9E67-E526-E241-A16E-2336CF6E53B7}" type="presParOf" srcId="{DAC29A9B-1139-B04F-AA38-833C28C7888F}" destId="{2F76499A-9D22-3C43-B69F-DDCF6CBB4BEA}" srcOrd="1" destOrd="0" presId="urn:microsoft.com/office/officeart/2005/8/layout/vList3"/>
    <dgm:cxn modelId="{62E8E70A-5F21-9A4C-B036-FB0399FF22FD}" type="presParOf" srcId="{DAC29A9B-1139-B04F-AA38-833C28C7888F}" destId="{983906C0-81B5-D94F-9BD1-43B762225470}" srcOrd="2" destOrd="0" presId="urn:microsoft.com/office/officeart/2005/8/layout/vList3"/>
    <dgm:cxn modelId="{6E7B0334-2D8B-4D4B-9F52-22F973AFCECD}" type="presParOf" srcId="{983906C0-81B5-D94F-9BD1-43B762225470}" destId="{184DF8F7-01E7-BE4F-A5C9-B6C740E873F8}" srcOrd="0" destOrd="0" presId="urn:microsoft.com/office/officeart/2005/8/layout/vList3"/>
    <dgm:cxn modelId="{28F3DDA0-DF39-1F4F-AB40-5115AF6CE7FA}" type="presParOf" srcId="{983906C0-81B5-D94F-9BD1-43B762225470}" destId="{313CB1B9-5B9D-0541-8C5F-B9FF172ED1B0}" srcOrd="1" destOrd="0" presId="urn:microsoft.com/office/officeart/2005/8/layout/vList3"/>
    <dgm:cxn modelId="{F63569CF-A50E-854C-9B1C-C5FCEDB94B07}" type="presParOf" srcId="{DAC29A9B-1139-B04F-AA38-833C28C7888F}" destId="{23FC2444-7120-E243-A587-167E37336A12}" srcOrd="3" destOrd="0" presId="urn:microsoft.com/office/officeart/2005/8/layout/vList3"/>
    <dgm:cxn modelId="{9DBDD5DC-11B3-1041-9382-564AF376C7A4}" type="presParOf" srcId="{DAC29A9B-1139-B04F-AA38-833C28C7888F}" destId="{72F5D63C-0F3C-1649-9E38-C94C1C517958}" srcOrd="4" destOrd="0" presId="urn:microsoft.com/office/officeart/2005/8/layout/vList3"/>
    <dgm:cxn modelId="{47A69771-AF1F-8941-9766-9489A6DB4137}" type="presParOf" srcId="{72F5D63C-0F3C-1649-9E38-C94C1C517958}" destId="{A4964DC7-76D3-EB42-9081-A004696EBC53}" srcOrd="0" destOrd="0" presId="urn:microsoft.com/office/officeart/2005/8/layout/vList3"/>
    <dgm:cxn modelId="{337CB12E-E4A8-9F49-8AF0-05526CF31520}" type="presParOf" srcId="{72F5D63C-0F3C-1649-9E38-C94C1C517958}" destId="{4910BAF7-21AA-BD47-8285-3887BB101D09}" srcOrd="1" destOrd="0" presId="urn:microsoft.com/office/officeart/2005/8/layout/vList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DE2C3A-8569-6E41-9EDE-758C6D399A3F}" type="doc">
      <dgm:prSet loTypeId="urn:microsoft.com/office/officeart/2005/8/layout/hList6" loCatId="" qsTypeId="urn:microsoft.com/office/officeart/2005/8/quickstyle/simple4" qsCatId="simple" csTypeId="urn:microsoft.com/office/officeart/2005/8/colors/accent3_5" csCatId="accent3" phldr="1"/>
      <dgm:spPr/>
      <dgm:t>
        <a:bodyPr/>
        <a:lstStyle/>
        <a:p>
          <a:endParaRPr lang="en-US"/>
        </a:p>
      </dgm:t>
    </dgm:pt>
    <dgm:pt modelId="{665DB975-1BF8-F343-908E-912E99172E9B}">
      <dgm:prSet phldrT="[Text]"/>
      <dgm:spPr/>
      <dgm:t>
        <a:bodyPr/>
        <a:lstStyle/>
        <a:p>
          <a:r>
            <a:rPr lang="en-US" dirty="0"/>
            <a:t>Development times reduced by 40%</a:t>
          </a:r>
        </a:p>
      </dgm:t>
    </dgm:pt>
    <dgm:pt modelId="{04CEE29D-47AC-8342-A058-66494ECB919D}" type="parTrans" cxnId="{65F812A1-BCAB-C44E-A4D9-F2CBC0EB3725}">
      <dgm:prSet/>
      <dgm:spPr/>
      <dgm:t>
        <a:bodyPr/>
        <a:lstStyle/>
        <a:p>
          <a:endParaRPr lang="en-US"/>
        </a:p>
      </dgm:t>
    </dgm:pt>
    <dgm:pt modelId="{38AD9A0F-89FE-B44F-AED7-D2A248E8E51C}" type="sibTrans" cxnId="{65F812A1-BCAB-C44E-A4D9-F2CBC0EB3725}">
      <dgm:prSet/>
      <dgm:spPr/>
      <dgm:t>
        <a:bodyPr/>
        <a:lstStyle/>
        <a:p>
          <a:endParaRPr lang="en-US"/>
        </a:p>
      </dgm:t>
    </dgm:pt>
    <dgm:pt modelId="{F90EAB86-5A4E-EE44-B336-58DDBED18713}">
      <dgm:prSet phldrT="[Text]"/>
      <dgm:spPr/>
      <dgm:t>
        <a:bodyPr/>
        <a:lstStyle/>
        <a:p>
          <a:r>
            <a:rPr lang="en-US" dirty="0"/>
            <a:t>More flexible to customer requirements</a:t>
          </a:r>
        </a:p>
      </dgm:t>
    </dgm:pt>
    <dgm:pt modelId="{3E6E929A-90D5-B640-AF4C-41D4840DF012}" type="sibTrans" cxnId="{546B65B6-27F1-754C-B5C0-DFBA02BE2914}">
      <dgm:prSet/>
      <dgm:spPr/>
      <dgm:t>
        <a:bodyPr/>
        <a:lstStyle/>
        <a:p>
          <a:endParaRPr lang="en-US"/>
        </a:p>
      </dgm:t>
    </dgm:pt>
    <dgm:pt modelId="{3C9AD611-BE69-D041-8A24-24F8A56AD65B}" type="parTrans" cxnId="{546B65B6-27F1-754C-B5C0-DFBA02BE2914}">
      <dgm:prSet/>
      <dgm:spPr/>
      <dgm:t>
        <a:bodyPr/>
        <a:lstStyle/>
        <a:p>
          <a:endParaRPr lang="en-US"/>
        </a:p>
      </dgm:t>
    </dgm:pt>
    <dgm:pt modelId="{ECD871C3-B618-3B4F-92E2-A63138D3B7F8}" type="pres">
      <dgm:prSet presAssocID="{3CDE2C3A-8569-6E41-9EDE-758C6D399A3F}" presName="Name0" presStyleCnt="0">
        <dgm:presLayoutVars>
          <dgm:dir/>
          <dgm:resizeHandles val="exact"/>
        </dgm:presLayoutVars>
      </dgm:prSet>
      <dgm:spPr/>
    </dgm:pt>
    <dgm:pt modelId="{B223CD8F-9ED0-3D40-AE93-C22435C5CE71}" type="pres">
      <dgm:prSet presAssocID="{665DB975-1BF8-F343-908E-912E99172E9B}" presName="node" presStyleLbl="node1" presStyleIdx="0" presStyleCnt="2">
        <dgm:presLayoutVars>
          <dgm:bulletEnabled val="1"/>
        </dgm:presLayoutVars>
      </dgm:prSet>
      <dgm:spPr/>
    </dgm:pt>
    <dgm:pt modelId="{727BCAEA-0DDB-AE4D-88D8-65828FA1CC52}" type="pres">
      <dgm:prSet presAssocID="{38AD9A0F-89FE-B44F-AED7-D2A248E8E51C}" presName="sibTrans" presStyleCnt="0"/>
      <dgm:spPr/>
    </dgm:pt>
    <dgm:pt modelId="{8E2C2365-343A-1847-A75C-EDCF4D07A419}" type="pres">
      <dgm:prSet presAssocID="{F90EAB86-5A4E-EE44-B336-58DDBED18713}" presName="node" presStyleLbl="node1" presStyleIdx="1" presStyleCnt="2" custLinFactNeighborX="-16622" custLinFactNeighborY="284">
        <dgm:presLayoutVars>
          <dgm:bulletEnabled val="1"/>
        </dgm:presLayoutVars>
      </dgm:prSet>
      <dgm:spPr/>
    </dgm:pt>
  </dgm:ptLst>
  <dgm:cxnLst>
    <dgm:cxn modelId="{D35F5C5E-A5C3-464C-8D44-5072AE5CD686}" type="presOf" srcId="{3CDE2C3A-8569-6E41-9EDE-758C6D399A3F}" destId="{ECD871C3-B618-3B4F-92E2-A63138D3B7F8}" srcOrd="0" destOrd="0" presId="urn:microsoft.com/office/officeart/2005/8/layout/hList6"/>
    <dgm:cxn modelId="{CD1C854A-697D-404F-B8E9-385E259AE17D}" type="presOf" srcId="{F90EAB86-5A4E-EE44-B336-58DDBED18713}" destId="{8E2C2365-343A-1847-A75C-EDCF4D07A419}" srcOrd="0" destOrd="0" presId="urn:microsoft.com/office/officeart/2005/8/layout/hList6"/>
    <dgm:cxn modelId="{946D1D83-A9A8-7E48-B112-93367B1FFE31}" type="presOf" srcId="{665DB975-1BF8-F343-908E-912E99172E9B}" destId="{B223CD8F-9ED0-3D40-AE93-C22435C5CE71}" srcOrd="0" destOrd="0" presId="urn:microsoft.com/office/officeart/2005/8/layout/hList6"/>
    <dgm:cxn modelId="{65F812A1-BCAB-C44E-A4D9-F2CBC0EB3725}" srcId="{3CDE2C3A-8569-6E41-9EDE-758C6D399A3F}" destId="{665DB975-1BF8-F343-908E-912E99172E9B}" srcOrd="0" destOrd="0" parTransId="{04CEE29D-47AC-8342-A058-66494ECB919D}" sibTransId="{38AD9A0F-89FE-B44F-AED7-D2A248E8E51C}"/>
    <dgm:cxn modelId="{546B65B6-27F1-754C-B5C0-DFBA02BE2914}" srcId="{3CDE2C3A-8569-6E41-9EDE-758C6D399A3F}" destId="{F90EAB86-5A4E-EE44-B336-58DDBED18713}" srcOrd="1" destOrd="0" parTransId="{3C9AD611-BE69-D041-8A24-24F8A56AD65B}" sibTransId="{3E6E929A-90D5-B640-AF4C-41D4840DF012}"/>
    <dgm:cxn modelId="{B7256020-F554-E24B-A72C-8C4CE2D03ABF}" type="presParOf" srcId="{ECD871C3-B618-3B4F-92E2-A63138D3B7F8}" destId="{B223CD8F-9ED0-3D40-AE93-C22435C5CE71}" srcOrd="0" destOrd="0" presId="urn:microsoft.com/office/officeart/2005/8/layout/hList6"/>
    <dgm:cxn modelId="{2F23F677-4163-3942-9D7C-B7C7E48DC65C}" type="presParOf" srcId="{ECD871C3-B618-3B4F-92E2-A63138D3B7F8}" destId="{727BCAEA-0DDB-AE4D-88D8-65828FA1CC52}" srcOrd="1" destOrd="0" presId="urn:microsoft.com/office/officeart/2005/8/layout/hList6"/>
    <dgm:cxn modelId="{9A071FFC-0C53-1E48-A392-D54F7103F585}" type="presParOf" srcId="{ECD871C3-B618-3B4F-92E2-A63138D3B7F8}" destId="{8E2C2365-343A-1847-A75C-EDCF4D07A419}" srcOrd="2"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D26E50C-2BA5-3E4F-B1F3-7B6318C7B28C}" type="doc">
      <dgm:prSet loTypeId="urn:microsoft.com/office/officeart/2005/8/layout/default" loCatId="" qsTypeId="urn:microsoft.com/office/officeart/2005/8/quickstyle/simple4" qsCatId="simple" csTypeId="urn:microsoft.com/office/officeart/2005/8/colors/accent1_2" csCatId="accent1" phldr="1"/>
      <dgm:spPr/>
      <dgm:t>
        <a:bodyPr/>
        <a:lstStyle/>
        <a:p>
          <a:endParaRPr lang="en-US"/>
        </a:p>
      </dgm:t>
    </dgm:pt>
    <dgm:pt modelId="{D52309DB-8126-FA4C-B148-AA045B30BF53}">
      <dgm:prSet phldrT="[Text]" custT="1"/>
      <dgm:spPr/>
      <dgm:t>
        <a:bodyPr/>
        <a:lstStyle/>
        <a:p>
          <a:r>
            <a:rPr lang="en-US" sz="1200" dirty="0"/>
            <a:t>Proceeding in cautious manner, especially with MindSphere</a:t>
          </a:r>
        </a:p>
      </dgm:t>
    </dgm:pt>
    <dgm:pt modelId="{CD82DC90-16AB-0141-A598-052AD11D9F00}" type="parTrans" cxnId="{9F9A99DF-AB03-074C-8F65-732EE93436D4}">
      <dgm:prSet/>
      <dgm:spPr/>
      <dgm:t>
        <a:bodyPr/>
        <a:lstStyle/>
        <a:p>
          <a:endParaRPr lang="en-US"/>
        </a:p>
      </dgm:t>
    </dgm:pt>
    <dgm:pt modelId="{1B7870C9-79D0-8543-AD77-FE5587B303C5}" type="sibTrans" cxnId="{9F9A99DF-AB03-074C-8F65-732EE93436D4}">
      <dgm:prSet/>
      <dgm:spPr/>
      <dgm:t>
        <a:bodyPr/>
        <a:lstStyle/>
        <a:p>
          <a:endParaRPr lang="en-US"/>
        </a:p>
      </dgm:t>
    </dgm:pt>
    <dgm:pt modelId="{86A48223-9EDB-804C-B9BA-2F1EF25AEC70}">
      <dgm:prSet phldrT="[Text]"/>
      <dgm:spPr/>
      <dgm:t>
        <a:bodyPr/>
        <a:lstStyle/>
        <a:p>
          <a:r>
            <a:rPr lang="en-US" dirty="0"/>
            <a:t>Sticking closer to company roots</a:t>
          </a:r>
        </a:p>
      </dgm:t>
    </dgm:pt>
    <dgm:pt modelId="{0462F557-4927-764F-9C79-4B8C82998CE4}" type="parTrans" cxnId="{9CC9AAF3-5100-9A44-BBAE-2BF86EF720F2}">
      <dgm:prSet/>
      <dgm:spPr/>
      <dgm:t>
        <a:bodyPr/>
        <a:lstStyle/>
        <a:p>
          <a:endParaRPr lang="en-US"/>
        </a:p>
      </dgm:t>
    </dgm:pt>
    <dgm:pt modelId="{2F85185A-2C51-A047-A577-A5D6160D3588}" type="sibTrans" cxnId="{9CC9AAF3-5100-9A44-BBAE-2BF86EF720F2}">
      <dgm:prSet/>
      <dgm:spPr/>
      <dgm:t>
        <a:bodyPr/>
        <a:lstStyle/>
        <a:p>
          <a:endParaRPr lang="en-US"/>
        </a:p>
      </dgm:t>
    </dgm:pt>
    <dgm:pt modelId="{52F5443D-6B91-5D47-99BB-BE9FC32321D8}">
      <dgm:prSet phldrT="[Text]"/>
      <dgm:spPr/>
      <dgm:t>
        <a:bodyPr/>
        <a:lstStyle/>
        <a:p>
          <a:r>
            <a:rPr lang="en-US" dirty="0"/>
            <a:t>Decentralized structure for decision making</a:t>
          </a:r>
        </a:p>
      </dgm:t>
    </dgm:pt>
    <dgm:pt modelId="{1CF25896-B525-CE47-B360-BACC864C653D}" type="parTrans" cxnId="{B0E4FFC2-EC34-6441-AB9F-4FD45843BE55}">
      <dgm:prSet/>
      <dgm:spPr/>
      <dgm:t>
        <a:bodyPr/>
        <a:lstStyle/>
        <a:p>
          <a:endParaRPr lang="en-US"/>
        </a:p>
      </dgm:t>
    </dgm:pt>
    <dgm:pt modelId="{17C0F5F0-3391-204E-A21C-F944A4E73B35}" type="sibTrans" cxnId="{B0E4FFC2-EC34-6441-AB9F-4FD45843BE55}">
      <dgm:prSet/>
      <dgm:spPr/>
      <dgm:t>
        <a:bodyPr/>
        <a:lstStyle/>
        <a:p>
          <a:endParaRPr lang="en-US"/>
        </a:p>
      </dgm:t>
    </dgm:pt>
    <dgm:pt modelId="{74AE6C58-255B-CF4E-8D40-7624987204E5}" type="pres">
      <dgm:prSet presAssocID="{6D26E50C-2BA5-3E4F-B1F3-7B6318C7B28C}" presName="diagram" presStyleCnt="0">
        <dgm:presLayoutVars>
          <dgm:dir/>
          <dgm:resizeHandles val="exact"/>
        </dgm:presLayoutVars>
      </dgm:prSet>
      <dgm:spPr/>
    </dgm:pt>
    <dgm:pt modelId="{7859EF64-1773-5E46-A9CF-DFD9F3C068D0}" type="pres">
      <dgm:prSet presAssocID="{D52309DB-8126-FA4C-B148-AA045B30BF53}" presName="node" presStyleLbl="node1" presStyleIdx="0" presStyleCnt="3">
        <dgm:presLayoutVars>
          <dgm:bulletEnabled val="1"/>
        </dgm:presLayoutVars>
      </dgm:prSet>
      <dgm:spPr/>
    </dgm:pt>
    <dgm:pt modelId="{D4183F98-168E-E44F-AB9A-7639FB9C9791}" type="pres">
      <dgm:prSet presAssocID="{1B7870C9-79D0-8543-AD77-FE5587B303C5}" presName="sibTrans" presStyleCnt="0"/>
      <dgm:spPr/>
    </dgm:pt>
    <dgm:pt modelId="{C0BA0D4D-02E4-7E4C-8CF0-79524294B460}" type="pres">
      <dgm:prSet presAssocID="{86A48223-9EDB-804C-B9BA-2F1EF25AEC70}" presName="node" presStyleLbl="node1" presStyleIdx="1" presStyleCnt="3">
        <dgm:presLayoutVars>
          <dgm:bulletEnabled val="1"/>
        </dgm:presLayoutVars>
      </dgm:prSet>
      <dgm:spPr/>
    </dgm:pt>
    <dgm:pt modelId="{93541CBC-1CF5-1747-9BCB-352958280D15}" type="pres">
      <dgm:prSet presAssocID="{2F85185A-2C51-A047-A577-A5D6160D3588}" presName="sibTrans" presStyleCnt="0"/>
      <dgm:spPr/>
    </dgm:pt>
    <dgm:pt modelId="{741E7EB6-6164-8449-A768-9DE3D156F375}" type="pres">
      <dgm:prSet presAssocID="{52F5443D-6B91-5D47-99BB-BE9FC32321D8}" presName="node" presStyleLbl="node1" presStyleIdx="2" presStyleCnt="3">
        <dgm:presLayoutVars>
          <dgm:bulletEnabled val="1"/>
        </dgm:presLayoutVars>
      </dgm:prSet>
      <dgm:spPr/>
    </dgm:pt>
  </dgm:ptLst>
  <dgm:cxnLst>
    <dgm:cxn modelId="{DC3FA032-201D-944E-ACEE-7A31B05773D7}" type="presOf" srcId="{86A48223-9EDB-804C-B9BA-2F1EF25AEC70}" destId="{C0BA0D4D-02E4-7E4C-8CF0-79524294B460}" srcOrd="0" destOrd="0" presId="urn:microsoft.com/office/officeart/2005/8/layout/default"/>
    <dgm:cxn modelId="{8D8A7C3C-9395-0E4C-8FE3-DBB1B2353FAB}" type="presOf" srcId="{D52309DB-8126-FA4C-B148-AA045B30BF53}" destId="{7859EF64-1773-5E46-A9CF-DFD9F3C068D0}" srcOrd="0" destOrd="0" presId="urn:microsoft.com/office/officeart/2005/8/layout/default"/>
    <dgm:cxn modelId="{0C22A250-F5D2-814F-AFEF-5057D88827C1}" type="presOf" srcId="{6D26E50C-2BA5-3E4F-B1F3-7B6318C7B28C}" destId="{74AE6C58-255B-CF4E-8D40-7624987204E5}" srcOrd="0" destOrd="0" presId="urn:microsoft.com/office/officeart/2005/8/layout/default"/>
    <dgm:cxn modelId="{FBF1047D-B684-CB45-9533-768C49DC751B}" type="presOf" srcId="{52F5443D-6B91-5D47-99BB-BE9FC32321D8}" destId="{741E7EB6-6164-8449-A768-9DE3D156F375}" srcOrd="0" destOrd="0" presId="urn:microsoft.com/office/officeart/2005/8/layout/default"/>
    <dgm:cxn modelId="{B0E4FFC2-EC34-6441-AB9F-4FD45843BE55}" srcId="{6D26E50C-2BA5-3E4F-B1F3-7B6318C7B28C}" destId="{52F5443D-6B91-5D47-99BB-BE9FC32321D8}" srcOrd="2" destOrd="0" parTransId="{1CF25896-B525-CE47-B360-BACC864C653D}" sibTransId="{17C0F5F0-3391-204E-A21C-F944A4E73B35}"/>
    <dgm:cxn modelId="{9F9A99DF-AB03-074C-8F65-732EE93436D4}" srcId="{6D26E50C-2BA5-3E4F-B1F3-7B6318C7B28C}" destId="{D52309DB-8126-FA4C-B148-AA045B30BF53}" srcOrd="0" destOrd="0" parTransId="{CD82DC90-16AB-0141-A598-052AD11D9F00}" sibTransId="{1B7870C9-79D0-8543-AD77-FE5587B303C5}"/>
    <dgm:cxn modelId="{9CC9AAF3-5100-9A44-BBAE-2BF86EF720F2}" srcId="{6D26E50C-2BA5-3E4F-B1F3-7B6318C7B28C}" destId="{86A48223-9EDB-804C-B9BA-2F1EF25AEC70}" srcOrd="1" destOrd="0" parTransId="{0462F557-4927-764F-9C79-4B8C82998CE4}" sibTransId="{2F85185A-2C51-A047-A577-A5D6160D3588}"/>
    <dgm:cxn modelId="{D0A167A7-1737-2F42-8BF6-8A03EB6403E2}" type="presParOf" srcId="{74AE6C58-255B-CF4E-8D40-7624987204E5}" destId="{7859EF64-1773-5E46-A9CF-DFD9F3C068D0}" srcOrd="0" destOrd="0" presId="urn:microsoft.com/office/officeart/2005/8/layout/default"/>
    <dgm:cxn modelId="{2FEDE6A3-9635-BD4A-99EE-64D75B021777}" type="presParOf" srcId="{74AE6C58-255B-CF4E-8D40-7624987204E5}" destId="{D4183F98-168E-E44F-AB9A-7639FB9C9791}" srcOrd="1" destOrd="0" presId="urn:microsoft.com/office/officeart/2005/8/layout/default"/>
    <dgm:cxn modelId="{5F256D24-CA6B-6642-911F-8DCD8942866D}" type="presParOf" srcId="{74AE6C58-255B-CF4E-8D40-7624987204E5}" destId="{C0BA0D4D-02E4-7E4C-8CF0-79524294B460}" srcOrd="2" destOrd="0" presId="urn:microsoft.com/office/officeart/2005/8/layout/default"/>
    <dgm:cxn modelId="{226EBECA-2C0D-CB4A-A0A0-1A7EF20DA60C}" type="presParOf" srcId="{74AE6C58-255B-CF4E-8D40-7624987204E5}" destId="{93541CBC-1CF5-1747-9BCB-352958280D15}" srcOrd="3" destOrd="0" presId="urn:microsoft.com/office/officeart/2005/8/layout/default"/>
    <dgm:cxn modelId="{392DC10C-656C-1047-B6AA-958E392C128C}" type="presParOf" srcId="{74AE6C58-255B-CF4E-8D40-7624987204E5}" destId="{741E7EB6-6164-8449-A768-9DE3D156F375}" srcOrd="4"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1A61166-4BE5-4746-868A-38385E017992}" type="doc">
      <dgm:prSet loTypeId="urn:microsoft.com/office/officeart/2005/8/layout/process5" loCatId="" qsTypeId="urn:microsoft.com/office/officeart/2005/8/quickstyle/simple4" qsCatId="simple" csTypeId="urn:microsoft.com/office/officeart/2005/8/colors/accent1_2" csCatId="accent1" phldr="1"/>
      <dgm:spPr/>
      <dgm:t>
        <a:bodyPr/>
        <a:lstStyle/>
        <a:p>
          <a:endParaRPr lang="en-US"/>
        </a:p>
      </dgm:t>
    </dgm:pt>
    <dgm:pt modelId="{A34D8272-8A69-3C42-A702-7D0BB27D48BB}">
      <dgm:prSet phldrT="[Text]"/>
      <dgm:spPr/>
      <dgm:t>
        <a:bodyPr/>
        <a:lstStyle/>
        <a:p>
          <a:r>
            <a:rPr lang="en-US" b="1" dirty="0"/>
            <a:t>Formulation</a:t>
          </a:r>
        </a:p>
        <a:p>
          <a:r>
            <a:rPr lang="en-US" dirty="0">
              <a:latin typeface="Century Gothic" charset="0"/>
              <a:ea typeface="Century Gothic" charset="0"/>
              <a:cs typeface="Century Gothic" charset="0"/>
            </a:rPr>
            <a:t>Market trending towards cloud-based and Internet of Things related products</a:t>
          </a:r>
          <a:endParaRPr lang="en-US" b="1" dirty="0"/>
        </a:p>
      </dgm:t>
    </dgm:pt>
    <dgm:pt modelId="{071803A8-F6BD-AF4E-B2B9-FD7AD03A1DBA}" type="parTrans" cxnId="{9B8C901A-AF8E-3E4D-9B56-F3891F36CBD4}">
      <dgm:prSet/>
      <dgm:spPr/>
      <dgm:t>
        <a:bodyPr/>
        <a:lstStyle/>
        <a:p>
          <a:endParaRPr lang="en-US"/>
        </a:p>
      </dgm:t>
    </dgm:pt>
    <dgm:pt modelId="{11758773-DB90-9C4F-BBE7-4B65CB1DDB08}" type="sibTrans" cxnId="{9B8C901A-AF8E-3E4D-9B56-F3891F36CBD4}">
      <dgm:prSet/>
      <dgm:spPr/>
      <dgm:t>
        <a:bodyPr/>
        <a:lstStyle/>
        <a:p>
          <a:endParaRPr lang="en-US"/>
        </a:p>
      </dgm:t>
    </dgm:pt>
    <dgm:pt modelId="{8537E8BC-440A-A64C-B7AC-EC48EFAB6CE1}">
      <dgm:prSet phldrT="[Text]"/>
      <dgm:spPr/>
      <dgm:t>
        <a:bodyPr/>
        <a:lstStyle/>
        <a:p>
          <a:r>
            <a:rPr lang="en-US" b="1" dirty="0">
              <a:latin typeface="Century Gothic" charset="0"/>
              <a:ea typeface="Century Gothic" charset="0"/>
              <a:cs typeface="Century Gothic" charset="0"/>
            </a:rPr>
            <a:t>GE Digital</a:t>
          </a:r>
        </a:p>
      </dgm:t>
    </dgm:pt>
    <dgm:pt modelId="{98D35145-FA7B-BC4B-AECC-C3A6AE0F02A8}" type="parTrans" cxnId="{02791E44-9EC0-4D4F-B3AA-94EB7E91A991}">
      <dgm:prSet/>
      <dgm:spPr/>
      <dgm:t>
        <a:bodyPr/>
        <a:lstStyle/>
        <a:p>
          <a:endParaRPr lang="en-US"/>
        </a:p>
      </dgm:t>
    </dgm:pt>
    <dgm:pt modelId="{32AB5512-07F4-174E-9532-0001FF9110F1}" type="sibTrans" cxnId="{02791E44-9EC0-4D4F-B3AA-94EB7E91A991}">
      <dgm:prSet/>
      <dgm:spPr/>
      <dgm:t>
        <a:bodyPr/>
        <a:lstStyle/>
        <a:p>
          <a:endParaRPr lang="en-US"/>
        </a:p>
      </dgm:t>
    </dgm:pt>
    <dgm:pt modelId="{58E5ED6B-0B63-974E-9321-C19E7AA2FF68}">
      <dgm:prSet phldrT="[Text]"/>
      <dgm:spPr/>
      <dgm:t>
        <a:bodyPr/>
        <a:lstStyle/>
        <a:p>
          <a:r>
            <a:rPr lang="en-US" b="1" dirty="0">
              <a:latin typeface="Century Gothic" charset="0"/>
              <a:ea typeface="Century Gothic" charset="0"/>
              <a:cs typeface="Century Gothic" charset="0"/>
            </a:rPr>
            <a:t>Mission</a:t>
          </a:r>
        </a:p>
        <a:p>
          <a:r>
            <a:rPr lang="en-US" dirty="0">
              <a:latin typeface="Century Gothic" charset="0"/>
              <a:ea typeface="Century Gothic" charset="0"/>
              <a:cs typeface="Century Gothic" charset="0"/>
            </a:rPr>
            <a:t>"A unified corporate organization—consolidating existing digital functions into a single organization”</a:t>
          </a:r>
          <a:endParaRPr lang="en-US" dirty="0"/>
        </a:p>
      </dgm:t>
    </dgm:pt>
    <dgm:pt modelId="{49F21B8F-D196-A548-9CF1-02E37C011575}" type="parTrans" cxnId="{B60442D8-723C-124C-AE46-26E858E33100}">
      <dgm:prSet/>
      <dgm:spPr/>
      <dgm:t>
        <a:bodyPr/>
        <a:lstStyle/>
        <a:p>
          <a:endParaRPr lang="en-US"/>
        </a:p>
      </dgm:t>
    </dgm:pt>
    <dgm:pt modelId="{4FC9D4E1-8B30-5D40-8CE2-74BC5D8925B3}" type="sibTrans" cxnId="{B60442D8-723C-124C-AE46-26E858E33100}">
      <dgm:prSet/>
      <dgm:spPr/>
      <dgm:t>
        <a:bodyPr/>
        <a:lstStyle/>
        <a:p>
          <a:endParaRPr lang="en-US"/>
        </a:p>
      </dgm:t>
    </dgm:pt>
    <dgm:pt modelId="{CFF233C9-D21F-DA40-B9FC-872890AA7B47}">
      <dgm:prSet phldrT="[Text]"/>
      <dgm:spPr/>
      <dgm:t>
        <a:bodyPr/>
        <a:lstStyle/>
        <a:p>
          <a:r>
            <a:rPr lang="en-US" b="1" dirty="0"/>
            <a:t>Setup</a:t>
          </a:r>
        </a:p>
        <a:p>
          <a:r>
            <a:rPr lang="en-US" b="0" dirty="0"/>
            <a:t>GE Digital was established in California in 2015</a:t>
          </a:r>
        </a:p>
      </dgm:t>
    </dgm:pt>
    <dgm:pt modelId="{3ED2F650-4F05-0246-B7E1-96F40C125645}" type="parTrans" cxnId="{6D4D97A2-DEF3-9147-A41C-2A708748D258}">
      <dgm:prSet/>
      <dgm:spPr/>
      <dgm:t>
        <a:bodyPr/>
        <a:lstStyle/>
        <a:p>
          <a:endParaRPr lang="en-US"/>
        </a:p>
      </dgm:t>
    </dgm:pt>
    <dgm:pt modelId="{E8B2CB81-7DC4-5043-9059-9AA749AC8C49}" type="sibTrans" cxnId="{6D4D97A2-DEF3-9147-A41C-2A708748D258}">
      <dgm:prSet/>
      <dgm:spPr/>
      <dgm:t>
        <a:bodyPr/>
        <a:lstStyle/>
        <a:p>
          <a:endParaRPr lang="en-US"/>
        </a:p>
      </dgm:t>
    </dgm:pt>
    <dgm:pt modelId="{861E29DC-030C-3744-BB83-329F108D6BF9}" type="pres">
      <dgm:prSet presAssocID="{41A61166-4BE5-4746-868A-38385E017992}" presName="diagram" presStyleCnt="0">
        <dgm:presLayoutVars>
          <dgm:dir/>
          <dgm:resizeHandles val="exact"/>
        </dgm:presLayoutVars>
      </dgm:prSet>
      <dgm:spPr/>
    </dgm:pt>
    <dgm:pt modelId="{8E240B6F-2419-7E45-AF6D-9A9C95A4133E}" type="pres">
      <dgm:prSet presAssocID="{A34D8272-8A69-3C42-A702-7D0BB27D48BB}" presName="node" presStyleLbl="node1" presStyleIdx="0" presStyleCnt="4">
        <dgm:presLayoutVars>
          <dgm:bulletEnabled val="1"/>
        </dgm:presLayoutVars>
      </dgm:prSet>
      <dgm:spPr/>
    </dgm:pt>
    <dgm:pt modelId="{0AA50C00-D6D8-2142-854D-5927228203E9}" type="pres">
      <dgm:prSet presAssocID="{11758773-DB90-9C4F-BBE7-4B65CB1DDB08}" presName="sibTrans" presStyleLbl="sibTrans2D1" presStyleIdx="0" presStyleCnt="3"/>
      <dgm:spPr/>
    </dgm:pt>
    <dgm:pt modelId="{6123C07F-13E9-A742-AB84-1473D100E1F8}" type="pres">
      <dgm:prSet presAssocID="{11758773-DB90-9C4F-BBE7-4B65CB1DDB08}" presName="connectorText" presStyleLbl="sibTrans2D1" presStyleIdx="0" presStyleCnt="3"/>
      <dgm:spPr/>
    </dgm:pt>
    <dgm:pt modelId="{B7D242F4-FFB3-AB43-9CB1-6E5EB5EE5498}" type="pres">
      <dgm:prSet presAssocID="{8537E8BC-440A-A64C-B7AC-EC48EFAB6CE1}" presName="node" presStyleLbl="node1" presStyleIdx="1" presStyleCnt="4">
        <dgm:presLayoutVars>
          <dgm:bulletEnabled val="1"/>
        </dgm:presLayoutVars>
      </dgm:prSet>
      <dgm:spPr/>
    </dgm:pt>
    <dgm:pt modelId="{55E4D01F-02EF-AA41-BD6C-433EB5CA477E}" type="pres">
      <dgm:prSet presAssocID="{32AB5512-07F4-174E-9532-0001FF9110F1}" presName="sibTrans" presStyleLbl="sibTrans2D1" presStyleIdx="1" presStyleCnt="3"/>
      <dgm:spPr/>
    </dgm:pt>
    <dgm:pt modelId="{916D43F8-95E4-CA41-817F-BF9BF6E96407}" type="pres">
      <dgm:prSet presAssocID="{32AB5512-07F4-174E-9532-0001FF9110F1}" presName="connectorText" presStyleLbl="sibTrans2D1" presStyleIdx="1" presStyleCnt="3"/>
      <dgm:spPr/>
    </dgm:pt>
    <dgm:pt modelId="{38F3778C-D9EA-2F4B-87FA-CEF6046AC38A}" type="pres">
      <dgm:prSet presAssocID="{58E5ED6B-0B63-974E-9321-C19E7AA2FF68}" presName="node" presStyleLbl="node1" presStyleIdx="2" presStyleCnt="4">
        <dgm:presLayoutVars>
          <dgm:bulletEnabled val="1"/>
        </dgm:presLayoutVars>
      </dgm:prSet>
      <dgm:spPr/>
    </dgm:pt>
    <dgm:pt modelId="{2104CCC1-94EB-EE47-8352-F8ED3E76DE3D}" type="pres">
      <dgm:prSet presAssocID="{4FC9D4E1-8B30-5D40-8CE2-74BC5D8925B3}" presName="sibTrans" presStyleLbl="sibTrans2D1" presStyleIdx="2" presStyleCnt="3"/>
      <dgm:spPr/>
    </dgm:pt>
    <dgm:pt modelId="{6CA61308-1FB3-AE48-A028-A9FD9CA4D467}" type="pres">
      <dgm:prSet presAssocID="{4FC9D4E1-8B30-5D40-8CE2-74BC5D8925B3}" presName="connectorText" presStyleLbl="sibTrans2D1" presStyleIdx="2" presStyleCnt="3"/>
      <dgm:spPr/>
    </dgm:pt>
    <dgm:pt modelId="{7C437CCD-B6C2-4C47-A8AB-984347E8FD28}" type="pres">
      <dgm:prSet presAssocID="{CFF233C9-D21F-DA40-B9FC-872890AA7B47}" presName="node" presStyleLbl="node1" presStyleIdx="3" presStyleCnt="4">
        <dgm:presLayoutVars>
          <dgm:bulletEnabled val="1"/>
        </dgm:presLayoutVars>
      </dgm:prSet>
      <dgm:spPr/>
    </dgm:pt>
  </dgm:ptLst>
  <dgm:cxnLst>
    <dgm:cxn modelId="{9B8C901A-AF8E-3E4D-9B56-F3891F36CBD4}" srcId="{41A61166-4BE5-4746-868A-38385E017992}" destId="{A34D8272-8A69-3C42-A702-7D0BB27D48BB}" srcOrd="0" destOrd="0" parTransId="{071803A8-F6BD-AF4E-B2B9-FD7AD03A1DBA}" sibTransId="{11758773-DB90-9C4F-BBE7-4B65CB1DDB08}"/>
    <dgm:cxn modelId="{ED21FA28-BAD9-DA4C-8D5D-86496935C67C}" type="presOf" srcId="{4FC9D4E1-8B30-5D40-8CE2-74BC5D8925B3}" destId="{6CA61308-1FB3-AE48-A028-A9FD9CA4D467}" srcOrd="1" destOrd="0" presId="urn:microsoft.com/office/officeart/2005/8/layout/process5"/>
    <dgm:cxn modelId="{5F4D883D-F4C8-FB49-AAEF-2D8B229A5545}" type="presOf" srcId="{A34D8272-8A69-3C42-A702-7D0BB27D48BB}" destId="{8E240B6F-2419-7E45-AF6D-9A9C95A4133E}" srcOrd="0" destOrd="0" presId="urn:microsoft.com/office/officeart/2005/8/layout/process5"/>
    <dgm:cxn modelId="{02791E44-9EC0-4D4F-B3AA-94EB7E91A991}" srcId="{41A61166-4BE5-4746-868A-38385E017992}" destId="{8537E8BC-440A-A64C-B7AC-EC48EFAB6CE1}" srcOrd="1" destOrd="0" parTransId="{98D35145-FA7B-BC4B-AECC-C3A6AE0F02A8}" sibTransId="{32AB5512-07F4-174E-9532-0001FF9110F1}"/>
    <dgm:cxn modelId="{FF40327F-0CFE-D64E-8976-F1A4BBAE0107}" type="presOf" srcId="{32AB5512-07F4-174E-9532-0001FF9110F1}" destId="{55E4D01F-02EF-AA41-BD6C-433EB5CA477E}" srcOrd="0" destOrd="0" presId="urn:microsoft.com/office/officeart/2005/8/layout/process5"/>
    <dgm:cxn modelId="{9CF9B883-F895-4648-B735-8C4D60D77F7C}" type="presOf" srcId="{CFF233C9-D21F-DA40-B9FC-872890AA7B47}" destId="{7C437CCD-B6C2-4C47-A8AB-984347E8FD28}" srcOrd="0" destOrd="0" presId="urn:microsoft.com/office/officeart/2005/8/layout/process5"/>
    <dgm:cxn modelId="{6D4D97A2-DEF3-9147-A41C-2A708748D258}" srcId="{41A61166-4BE5-4746-868A-38385E017992}" destId="{CFF233C9-D21F-DA40-B9FC-872890AA7B47}" srcOrd="3" destOrd="0" parTransId="{3ED2F650-4F05-0246-B7E1-96F40C125645}" sibTransId="{E8B2CB81-7DC4-5043-9059-9AA749AC8C49}"/>
    <dgm:cxn modelId="{9F3C70B8-930E-AD44-9BBD-839E39D76AFB}" type="presOf" srcId="{8537E8BC-440A-A64C-B7AC-EC48EFAB6CE1}" destId="{B7D242F4-FFB3-AB43-9CB1-6E5EB5EE5498}" srcOrd="0" destOrd="0" presId="urn:microsoft.com/office/officeart/2005/8/layout/process5"/>
    <dgm:cxn modelId="{3B5751BB-37E2-7B4A-9D55-4BAC22C50D9C}" type="presOf" srcId="{11758773-DB90-9C4F-BBE7-4B65CB1DDB08}" destId="{6123C07F-13E9-A742-AB84-1473D100E1F8}" srcOrd="1" destOrd="0" presId="urn:microsoft.com/office/officeart/2005/8/layout/process5"/>
    <dgm:cxn modelId="{F0749CC1-B26B-5C4C-BD38-5B2C8E3FA11B}" type="presOf" srcId="{4FC9D4E1-8B30-5D40-8CE2-74BC5D8925B3}" destId="{2104CCC1-94EB-EE47-8352-F8ED3E76DE3D}" srcOrd="0" destOrd="0" presId="urn:microsoft.com/office/officeart/2005/8/layout/process5"/>
    <dgm:cxn modelId="{ECCB8FC5-7BE9-384B-99D3-19EAC1441152}" type="presOf" srcId="{11758773-DB90-9C4F-BBE7-4B65CB1DDB08}" destId="{0AA50C00-D6D8-2142-854D-5927228203E9}" srcOrd="0" destOrd="0" presId="urn:microsoft.com/office/officeart/2005/8/layout/process5"/>
    <dgm:cxn modelId="{7D0B48C9-38B9-2346-ADE9-FB2D7AB25CCD}" type="presOf" srcId="{41A61166-4BE5-4746-868A-38385E017992}" destId="{861E29DC-030C-3744-BB83-329F108D6BF9}" srcOrd="0" destOrd="0" presId="urn:microsoft.com/office/officeart/2005/8/layout/process5"/>
    <dgm:cxn modelId="{B60442D8-723C-124C-AE46-26E858E33100}" srcId="{41A61166-4BE5-4746-868A-38385E017992}" destId="{58E5ED6B-0B63-974E-9321-C19E7AA2FF68}" srcOrd="2" destOrd="0" parTransId="{49F21B8F-D196-A548-9CF1-02E37C011575}" sibTransId="{4FC9D4E1-8B30-5D40-8CE2-74BC5D8925B3}"/>
    <dgm:cxn modelId="{7304A2E2-CF17-9047-AC43-BE58DF5BE746}" type="presOf" srcId="{58E5ED6B-0B63-974E-9321-C19E7AA2FF68}" destId="{38F3778C-D9EA-2F4B-87FA-CEF6046AC38A}" srcOrd="0" destOrd="0" presId="urn:microsoft.com/office/officeart/2005/8/layout/process5"/>
    <dgm:cxn modelId="{0BC89EE9-ABC0-314A-A103-48C1721585EF}" type="presOf" srcId="{32AB5512-07F4-174E-9532-0001FF9110F1}" destId="{916D43F8-95E4-CA41-817F-BF9BF6E96407}" srcOrd="1" destOrd="0" presId="urn:microsoft.com/office/officeart/2005/8/layout/process5"/>
    <dgm:cxn modelId="{850D8659-EE79-C945-9633-6823C62AE40E}" type="presParOf" srcId="{861E29DC-030C-3744-BB83-329F108D6BF9}" destId="{8E240B6F-2419-7E45-AF6D-9A9C95A4133E}" srcOrd="0" destOrd="0" presId="urn:microsoft.com/office/officeart/2005/8/layout/process5"/>
    <dgm:cxn modelId="{10CA0B3A-3260-C749-BDBD-7059D275C69F}" type="presParOf" srcId="{861E29DC-030C-3744-BB83-329F108D6BF9}" destId="{0AA50C00-D6D8-2142-854D-5927228203E9}" srcOrd="1" destOrd="0" presId="urn:microsoft.com/office/officeart/2005/8/layout/process5"/>
    <dgm:cxn modelId="{D0B52535-F168-F04B-A06E-79F481A0BA55}" type="presParOf" srcId="{0AA50C00-D6D8-2142-854D-5927228203E9}" destId="{6123C07F-13E9-A742-AB84-1473D100E1F8}" srcOrd="0" destOrd="0" presId="urn:microsoft.com/office/officeart/2005/8/layout/process5"/>
    <dgm:cxn modelId="{A2C85E19-F330-5C4B-805C-6739FE3B094E}" type="presParOf" srcId="{861E29DC-030C-3744-BB83-329F108D6BF9}" destId="{B7D242F4-FFB3-AB43-9CB1-6E5EB5EE5498}" srcOrd="2" destOrd="0" presId="urn:microsoft.com/office/officeart/2005/8/layout/process5"/>
    <dgm:cxn modelId="{3ADF2BBA-99AC-2546-A541-B0B4EBBA5064}" type="presParOf" srcId="{861E29DC-030C-3744-BB83-329F108D6BF9}" destId="{55E4D01F-02EF-AA41-BD6C-433EB5CA477E}" srcOrd="3" destOrd="0" presId="urn:microsoft.com/office/officeart/2005/8/layout/process5"/>
    <dgm:cxn modelId="{3ACF629A-AEB5-1744-B0E7-14F06B6CA12A}" type="presParOf" srcId="{55E4D01F-02EF-AA41-BD6C-433EB5CA477E}" destId="{916D43F8-95E4-CA41-817F-BF9BF6E96407}" srcOrd="0" destOrd="0" presId="urn:microsoft.com/office/officeart/2005/8/layout/process5"/>
    <dgm:cxn modelId="{4C1E40A9-03DF-B84F-BD04-118E8F9E2484}" type="presParOf" srcId="{861E29DC-030C-3744-BB83-329F108D6BF9}" destId="{38F3778C-D9EA-2F4B-87FA-CEF6046AC38A}" srcOrd="4" destOrd="0" presId="urn:microsoft.com/office/officeart/2005/8/layout/process5"/>
    <dgm:cxn modelId="{FBFFC1F9-97E0-7044-9513-5B21219D4F81}" type="presParOf" srcId="{861E29DC-030C-3744-BB83-329F108D6BF9}" destId="{2104CCC1-94EB-EE47-8352-F8ED3E76DE3D}" srcOrd="5" destOrd="0" presId="urn:microsoft.com/office/officeart/2005/8/layout/process5"/>
    <dgm:cxn modelId="{F069B26D-B957-7C49-979D-A6E68123CBD7}" type="presParOf" srcId="{2104CCC1-94EB-EE47-8352-F8ED3E76DE3D}" destId="{6CA61308-1FB3-AE48-A028-A9FD9CA4D467}" srcOrd="0" destOrd="0" presId="urn:microsoft.com/office/officeart/2005/8/layout/process5"/>
    <dgm:cxn modelId="{FCAD45A7-6E0D-4B49-92EB-E4D626D996DF}" type="presParOf" srcId="{861E29DC-030C-3744-BB83-329F108D6BF9}" destId="{7C437CCD-B6C2-4C47-A8AB-984347E8FD28}"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FFE99-9258-E443-A5DF-AFDBD1BE67D6}">
      <dsp:nvSpPr>
        <dsp:cNvPr id="0" name=""/>
        <dsp:cNvSpPr/>
      </dsp:nvSpPr>
      <dsp:spPr>
        <a:xfrm>
          <a:off x="20" y="59034"/>
          <a:ext cx="1963799" cy="432000"/>
        </a:xfrm>
        <a:prstGeom prst="rect">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Strengths</a:t>
          </a:r>
        </a:p>
      </dsp:txBody>
      <dsp:txXfrm>
        <a:off x="20" y="59034"/>
        <a:ext cx="1963799" cy="432000"/>
      </dsp:txXfrm>
    </dsp:sp>
    <dsp:sp modelId="{AA061FC9-D148-BB47-9AE9-BC76B832F9F2}">
      <dsp:nvSpPr>
        <dsp:cNvPr id="0" name=""/>
        <dsp:cNvSpPr/>
      </dsp:nvSpPr>
      <dsp:spPr>
        <a:xfrm>
          <a:off x="20" y="491034"/>
          <a:ext cx="1963799" cy="1564650"/>
        </a:xfrm>
        <a:prstGeom prst="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High quality products</a:t>
          </a:r>
        </a:p>
        <a:p>
          <a:pPr marL="114300" lvl="1" indent="-114300" algn="l" defTabSz="666750">
            <a:lnSpc>
              <a:spcPct val="90000"/>
            </a:lnSpc>
            <a:spcBef>
              <a:spcPct val="0"/>
            </a:spcBef>
            <a:spcAft>
              <a:spcPct val="15000"/>
            </a:spcAft>
            <a:buChar char="•"/>
          </a:pPr>
          <a:r>
            <a:rPr lang="en-US" sz="1500" kern="1200" dirty="0">
              <a:sym typeface="Wingdings"/>
            </a:rPr>
            <a:t>International foothold</a:t>
          </a:r>
        </a:p>
        <a:p>
          <a:pPr marL="114300" lvl="1" indent="-114300" algn="l" defTabSz="666750">
            <a:lnSpc>
              <a:spcPct val="90000"/>
            </a:lnSpc>
            <a:spcBef>
              <a:spcPct val="0"/>
            </a:spcBef>
            <a:spcAft>
              <a:spcPct val="15000"/>
            </a:spcAft>
            <a:buChar char="•"/>
          </a:pPr>
          <a:r>
            <a:rPr lang="en-US" sz="1500" kern="1200" dirty="0">
              <a:sym typeface="Wingdings"/>
            </a:rPr>
            <a:t>Strong focus on R&amp;D</a:t>
          </a:r>
        </a:p>
      </dsp:txBody>
      <dsp:txXfrm>
        <a:off x="20" y="491034"/>
        <a:ext cx="1963799" cy="1564650"/>
      </dsp:txXfrm>
    </dsp:sp>
    <dsp:sp modelId="{4C22D4D1-6635-E24B-964F-50B681AAFB1F}">
      <dsp:nvSpPr>
        <dsp:cNvPr id="0" name=""/>
        <dsp:cNvSpPr/>
      </dsp:nvSpPr>
      <dsp:spPr>
        <a:xfrm>
          <a:off x="2238751" y="59034"/>
          <a:ext cx="1963799" cy="432000"/>
        </a:xfrm>
        <a:prstGeom prst="rect">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t>Weaknesses</a:t>
          </a:r>
        </a:p>
      </dsp:txBody>
      <dsp:txXfrm>
        <a:off x="2238751" y="59034"/>
        <a:ext cx="1963799" cy="432000"/>
      </dsp:txXfrm>
    </dsp:sp>
    <dsp:sp modelId="{2D503B4F-A3F1-4D43-9393-F61717242E75}">
      <dsp:nvSpPr>
        <dsp:cNvPr id="0" name=""/>
        <dsp:cNvSpPr/>
      </dsp:nvSpPr>
      <dsp:spPr>
        <a:xfrm>
          <a:off x="2238751" y="491034"/>
          <a:ext cx="1963799" cy="1564650"/>
        </a:xfrm>
        <a:prstGeom prst="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Need to transform diesel departments</a:t>
          </a:r>
        </a:p>
        <a:p>
          <a:pPr marL="114300" lvl="1" indent="-114300" algn="l" defTabSz="666750">
            <a:lnSpc>
              <a:spcPct val="90000"/>
            </a:lnSpc>
            <a:spcBef>
              <a:spcPct val="0"/>
            </a:spcBef>
            <a:spcAft>
              <a:spcPct val="15000"/>
            </a:spcAft>
            <a:buChar char="•"/>
          </a:pPr>
          <a:r>
            <a:rPr lang="en-US" sz="1500" kern="1200" dirty="0"/>
            <a:t>Slower response to market demand</a:t>
          </a:r>
        </a:p>
      </dsp:txBody>
      <dsp:txXfrm>
        <a:off x="2238751" y="491034"/>
        <a:ext cx="1963799" cy="15646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7BD91-7F72-42B4-92B6-EFDECA846DAA}">
      <dsp:nvSpPr>
        <dsp:cNvPr id="0" name=""/>
        <dsp:cNvSpPr/>
      </dsp:nvSpPr>
      <dsp:spPr>
        <a:xfrm>
          <a:off x="1217785" y="0"/>
          <a:ext cx="3229523" cy="3229523"/>
        </a:xfrm>
        <a:prstGeom prst="quadArrow">
          <a:avLst>
            <a:gd name="adj1" fmla="val 2000"/>
            <a:gd name="adj2" fmla="val 4000"/>
            <a:gd name="adj3" fmla="val 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95F1EB-C531-4A09-902D-DCF210041326}">
      <dsp:nvSpPr>
        <dsp:cNvPr id="0" name=""/>
        <dsp:cNvSpPr/>
      </dsp:nvSpPr>
      <dsp:spPr>
        <a:xfrm>
          <a:off x="1427704" y="209918"/>
          <a:ext cx="1291809" cy="1291809"/>
        </a:xfrm>
        <a:prstGeom prst="roundRect">
          <a:avLst/>
        </a:prstGeom>
        <a:solidFill>
          <a:schemeClr val="accent3">
            <a:shade val="80000"/>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GE’s software platform launched externally</a:t>
          </a:r>
        </a:p>
      </dsp:txBody>
      <dsp:txXfrm>
        <a:off x="1490765" y="272979"/>
        <a:ext cx="1165687" cy="1165687"/>
      </dsp:txXfrm>
    </dsp:sp>
    <dsp:sp modelId="{3571EBA1-CDC0-4B4E-B73C-EDAB530345FD}">
      <dsp:nvSpPr>
        <dsp:cNvPr id="0" name=""/>
        <dsp:cNvSpPr/>
      </dsp:nvSpPr>
      <dsp:spPr>
        <a:xfrm>
          <a:off x="2945580" y="209918"/>
          <a:ext cx="1291809" cy="1291809"/>
        </a:xfrm>
        <a:prstGeom prst="roundRect">
          <a:avLst/>
        </a:prstGeom>
        <a:solidFill>
          <a:schemeClr val="accent3">
            <a:shade val="80000"/>
            <a:hueOff val="193549"/>
            <a:satOff val="-13802"/>
            <a:lumOff val="11383"/>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Extracts/uses data from industrial machines</a:t>
          </a:r>
        </a:p>
      </dsp:txBody>
      <dsp:txXfrm>
        <a:off x="3008641" y="272979"/>
        <a:ext cx="1165687" cy="1165687"/>
      </dsp:txXfrm>
    </dsp:sp>
    <dsp:sp modelId="{98CA9BC3-7AC1-4768-8C36-B46CC56537E1}">
      <dsp:nvSpPr>
        <dsp:cNvPr id="0" name=""/>
        <dsp:cNvSpPr/>
      </dsp:nvSpPr>
      <dsp:spPr>
        <a:xfrm>
          <a:off x="1427704" y="1727794"/>
          <a:ext cx="1291809" cy="1291809"/>
        </a:xfrm>
        <a:prstGeom prst="roundRect">
          <a:avLst/>
        </a:prstGeom>
        <a:solidFill>
          <a:schemeClr val="accent3">
            <a:shade val="80000"/>
            <a:hueOff val="387097"/>
            <a:satOff val="-27605"/>
            <a:lumOff val="22767"/>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Increased efficiency, performance</a:t>
          </a:r>
        </a:p>
      </dsp:txBody>
      <dsp:txXfrm>
        <a:off x="1490765" y="1790855"/>
        <a:ext cx="1165687" cy="1165687"/>
      </dsp:txXfrm>
    </dsp:sp>
    <dsp:sp modelId="{250B6BB5-277F-4DB3-B582-C53A58320F3E}">
      <dsp:nvSpPr>
        <dsp:cNvPr id="0" name=""/>
        <dsp:cNvSpPr/>
      </dsp:nvSpPr>
      <dsp:spPr>
        <a:xfrm>
          <a:off x="2945580" y="1727794"/>
          <a:ext cx="1291809" cy="1291809"/>
        </a:xfrm>
        <a:prstGeom prst="roundRect">
          <a:avLst/>
        </a:prstGeom>
        <a:solidFill>
          <a:schemeClr val="accent3">
            <a:shade val="80000"/>
            <a:hueOff val="580646"/>
            <a:satOff val="-41407"/>
            <a:lumOff val="3415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GE &amp; Enel: used at 14 thermal plants for predictive diagnostics</a:t>
          </a:r>
        </a:p>
      </dsp:txBody>
      <dsp:txXfrm>
        <a:off x="3008641" y="1790855"/>
        <a:ext cx="1165687" cy="116568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3BD3B-ACB6-DC42-90BE-AE180E0983D2}">
      <dsp:nvSpPr>
        <dsp:cNvPr id="0" name=""/>
        <dsp:cNvSpPr/>
      </dsp:nvSpPr>
      <dsp:spPr>
        <a:xfrm rot="5400000">
          <a:off x="3030470" y="-1011146"/>
          <a:ext cx="1059647" cy="335086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Geography</a:t>
          </a:r>
        </a:p>
        <a:p>
          <a:pPr marL="171450" lvl="1" indent="-171450" algn="l" defTabSz="755650">
            <a:lnSpc>
              <a:spcPct val="90000"/>
            </a:lnSpc>
            <a:spcBef>
              <a:spcPct val="0"/>
            </a:spcBef>
            <a:spcAft>
              <a:spcPct val="15000"/>
            </a:spcAft>
            <a:buChar char="•"/>
          </a:pPr>
          <a:r>
            <a:rPr lang="en-US" sz="1700" kern="1200" dirty="0"/>
            <a:t>Collaboration/innovation hindered</a:t>
          </a:r>
        </a:p>
      </dsp:txBody>
      <dsp:txXfrm rot="-5400000">
        <a:off x="1884862" y="186190"/>
        <a:ext cx="3299136" cy="956191"/>
      </dsp:txXfrm>
    </dsp:sp>
    <dsp:sp modelId="{92DD5081-A26D-7A4A-A34A-07E8BF28A184}">
      <dsp:nvSpPr>
        <dsp:cNvPr id="0" name=""/>
        <dsp:cNvSpPr/>
      </dsp:nvSpPr>
      <dsp:spPr>
        <a:xfrm>
          <a:off x="0" y="2006"/>
          <a:ext cx="1884861" cy="132455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Communication</a:t>
          </a:r>
        </a:p>
      </dsp:txBody>
      <dsp:txXfrm>
        <a:off x="64660" y="66666"/>
        <a:ext cx="1755541" cy="1195238"/>
      </dsp:txXfrm>
    </dsp:sp>
    <dsp:sp modelId="{A001238A-90E7-497D-979F-D6A4959559B3}">
      <dsp:nvSpPr>
        <dsp:cNvPr id="0" name=""/>
        <dsp:cNvSpPr/>
      </dsp:nvSpPr>
      <dsp:spPr>
        <a:xfrm rot="5400000">
          <a:off x="3030470" y="379640"/>
          <a:ext cx="1059647" cy="335086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Not streamlined</a:t>
          </a:r>
        </a:p>
        <a:p>
          <a:pPr marL="171450" lvl="1" indent="-171450" algn="l" defTabSz="755650">
            <a:lnSpc>
              <a:spcPct val="90000"/>
            </a:lnSpc>
            <a:spcBef>
              <a:spcPct val="0"/>
            </a:spcBef>
            <a:spcAft>
              <a:spcPct val="15000"/>
            </a:spcAft>
            <a:buChar char="•"/>
          </a:pPr>
          <a:r>
            <a:rPr lang="en-US" sz="1700" kern="1200" dirty="0"/>
            <a:t>Waits for problems to arise before they’re addressed</a:t>
          </a:r>
        </a:p>
      </dsp:txBody>
      <dsp:txXfrm rot="-5400000">
        <a:off x="1884862" y="1576976"/>
        <a:ext cx="3299136" cy="956191"/>
      </dsp:txXfrm>
    </dsp:sp>
    <dsp:sp modelId="{6289221A-9A42-F548-BEF3-25D6753C60EC}">
      <dsp:nvSpPr>
        <dsp:cNvPr id="0" name=""/>
        <dsp:cNvSpPr/>
      </dsp:nvSpPr>
      <dsp:spPr>
        <a:xfrm>
          <a:off x="0" y="1392793"/>
          <a:ext cx="1884861" cy="132455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Problem-Solution Model</a:t>
          </a:r>
        </a:p>
      </dsp:txBody>
      <dsp:txXfrm>
        <a:off x="64660" y="1457453"/>
        <a:ext cx="1755541" cy="1195238"/>
      </dsp:txXfrm>
    </dsp:sp>
    <dsp:sp modelId="{E7DF7186-82B5-FF45-86E8-159914DCC6E1}">
      <dsp:nvSpPr>
        <dsp:cNvPr id="0" name=""/>
        <dsp:cNvSpPr/>
      </dsp:nvSpPr>
      <dsp:spPr>
        <a:xfrm rot="5400000">
          <a:off x="3030470" y="1770427"/>
          <a:ext cx="1059647" cy="3350864"/>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Short term goals</a:t>
          </a:r>
        </a:p>
        <a:p>
          <a:pPr marL="171450" lvl="1" indent="-171450" algn="l" defTabSz="755650">
            <a:lnSpc>
              <a:spcPct val="90000"/>
            </a:lnSpc>
            <a:spcBef>
              <a:spcPct val="0"/>
            </a:spcBef>
            <a:spcAft>
              <a:spcPct val="15000"/>
            </a:spcAft>
            <a:buChar char="•"/>
          </a:pPr>
          <a:r>
            <a:rPr lang="en-US" sz="1700" kern="1200" dirty="0"/>
            <a:t>Much of the revenue came from other GE sectors</a:t>
          </a:r>
        </a:p>
      </dsp:txBody>
      <dsp:txXfrm rot="-5400000">
        <a:off x="1884862" y="2967763"/>
        <a:ext cx="3299136" cy="956191"/>
      </dsp:txXfrm>
    </dsp:sp>
    <dsp:sp modelId="{624D5868-0BA9-874A-A078-E189ED5AFD8F}">
      <dsp:nvSpPr>
        <dsp:cNvPr id="0" name=""/>
        <dsp:cNvSpPr/>
      </dsp:nvSpPr>
      <dsp:spPr>
        <a:xfrm>
          <a:off x="0" y="2783580"/>
          <a:ext cx="1884861" cy="132455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Not built for long term success</a:t>
          </a:r>
        </a:p>
      </dsp:txBody>
      <dsp:txXfrm>
        <a:off x="64660" y="2848240"/>
        <a:ext cx="1755541" cy="11952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5BF56-EB58-8A4E-B75F-DD887F38DB53}">
      <dsp:nvSpPr>
        <dsp:cNvPr id="0" name=""/>
        <dsp:cNvSpPr/>
      </dsp:nvSpPr>
      <dsp:spPr>
        <a:xfrm>
          <a:off x="204253" y="2201"/>
          <a:ext cx="3135622" cy="121275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Century Gothic" charset="0"/>
              <a:ea typeface="Century Gothic" charset="0"/>
              <a:cs typeface="Century Gothic" charset="0"/>
            </a:rPr>
            <a:t>CEO “resigned” in 2017</a:t>
          </a:r>
        </a:p>
        <a:p>
          <a:pPr marL="0" lvl="0" indent="0" algn="ctr" defTabSz="755650">
            <a:lnSpc>
              <a:spcPct val="90000"/>
            </a:lnSpc>
            <a:spcBef>
              <a:spcPct val="0"/>
            </a:spcBef>
            <a:spcAft>
              <a:spcPct val="35000"/>
            </a:spcAft>
            <a:buNone/>
          </a:pPr>
          <a:r>
            <a:rPr lang="en-US" sz="1700" kern="1200" dirty="0">
              <a:latin typeface="Century Gothic" charset="0"/>
              <a:ea typeface="Century Gothic" charset="0"/>
              <a:cs typeface="Century Gothic" charset="0"/>
            </a:rPr>
            <a:t>New CEO John Flannery has failed to get the company to bounce back</a:t>
          </a:r>
          <a:endParaRPr lang="en-US" sz="1700" kern="1200" dirty="0"/>
        </a:p>
      </dsp:txBody>
      <dsp:txXfrm>
        <a:off x="204253" y="2201"/>
        <a:ext cx="3135622" cy="1212756"/>
      </dsp:txXfrm>
    </dsp:sp>
    <dsp:sp modelId="{B178197A-A31A-0442-BCF6-6752AC156E92}">
      <dsp:nvSpPr>
        <dsp:cNvPr id="0" name=""/>
        <dsp:cNvSpPr/>
      </dsp:nvSpPr>
      <dsp:spPr>
        <a:xfrm>
          <a:off x="191802" y="1417084"/>
          <a:ext cx="3160524" cy="1212756"/>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kern="1200" dirty="0">
              <a:latin typeface="Century Gothic" charset="0"/>
              <a:ea typeface="Century Gothic" charset="0"/>
              <a:cs typeface="Century Gothic" charset="0"/>
            </a:rPr>
            <a:t>Reduced expectations</a:t>
          </a:r>
        </a:p>
        <a:p>
          <a:pPr marL="0" lvl="0" indent="0" algn="ctr" defTabSz="755650">
            <a:lnSpc>
              <a:spcPct val="90000"/>
            </a:lnSpc>
            <a:spcBef>
              <a:spcPct val="0"/>
            </a:spcBef>
            <a:spcAft>
              <a:spcPct val="35000"/>
            </a:spcAft>
            <a:buNone/>
          </a:pPr>
          <a:r>
            <a:rPr lang="en-US" sz="1700" kern="1200" dirty="0">
              <a:latin typeface="Century Gothic" charset="0"/>
              <a:ea typeface="Century Gothic" charset="0"/>
              <a:cs typeface="Century Gothic" charset="0"/>
            </a:rPr>
            <a:t>Expecting $3 billion less than originally predicted for 2020</a:t>
          </a:r>
          <a:endParaRPr lang="en-US" sz="1700" kern="1200" dirty="0"/>
        </a:p>
      </dsp:txBody>
      <dsp:txXfrm>
        <a:off x="191802" y="1417084"/>
        <a:ext cx="3160524" cy="12127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04803-FB8B-45C3-BF2A-8EBA957502C8}">
      <dsp:nvSpPr>
        <dsp:cNvPr id="0" name=""/>
        <dsp:cNvSpPr/>
      </dsp:nvSpPr>
      <dsp:spPr>
        <a:xfrm>
          <a:off x="-4935982" y="-750001"/>
          <a:ext cx="5829079" cy="5829079"/>
        </a:xfrm>
        <a:prstGeom prst="blockArc">
          <a:avLst>
            <a:gd name="adj1" fmla="val 18900000"/>
            <a:gd name="adj2" fmla="val 2700000"/>
            <a:gd name="adj3" fmla="val 371"/>
          </a:avLst>
        </a:pr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B5B268-CB41-4823-A81B-4DA7DCE5A126}">
      <dsp:nvSpPr>
        <dsp:cNvPr id="0" name=""/>
        <dsp:cNvSpPr/>
      </dsp:nvSpPr>
      <dsp:spPr>
        <a:xfrm>
          <a:off x="634023" y="276699"/>
          <a:ext cx="3931917" cy="1920234"/>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1655"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INSOURCING:</a:t>
          </a:r>
        </a:p>
        <a:p>
          <a:pPr marL="0" lvl="0" indent="0" algn="l" defTabSz="577850">
            <a:lnSpc>
              <a:spcPct val="90000"/>
            </a:lnSpc>
            <a:spcBef>
              <a:spcPct val="0"/>
            </a:spcBef>
            <a:spcAft>
              <a:spcPct val="35000"/>
            </a:spcAft>
            <a:buNone/>
          </a:pPr>
          <a:r>
            <a:rPr lang="en-US" sz="1300" kern="1200" dirty="0"/>
            <a:t>- Talent needed, and specialized IT talent is hard to find.</a:t>
          </a:r>
        </a:p>
        <a:p>
          <a:pPr marL="0" lvl="0" indent="0" algn="l" defTabSz="577850">
            <a:lnSpc>
              <a:spcPct val="90000"/>
            </a:lnSpc>
            <a:spcBef>
              <a:spcPct val="0"/>
            </a:spcBef>
            <a:spcAft>
              <a:spcPct val="35000"/>
            </a:spcAft>
            <a:buNone/>
          </a:pPr>
          <a:r>
            <a:rPr lang="en-US" sz="1300" kern="1200" dirty="0"/>
            <a:t>-Costly</a:t>
          </a:r>
        </a:p>
        <a:p>
          <a:pPr marL="0" lvl="0" indent="0" algn="l" defTabSz="577850">
            <a:lnSpc>
              <a:spcPct val="90000"/>
            </a:lnSpc>
            <a:spcBef>
              <a:spcPct val="0"/>
            </a:spcBef>
            <a:spcAft>
              <a:spcPct val="35000"/>
            </a:spcAft>
            <a:buNone/>
          </a:pPr>
          <a:r>
            <a:rPr lang="en-US" sz="1300" kern="1200" dirty="0"/>
            <a:t>-Needs a drastic workplace environment change</a:t>
          </a:r>
        </a:p>
      </dsp:txBody>
      <dsp:txXfrm>
        <a:off x="634023" y="276699"/>
        <a:ext cx="3931917" cy="1920234"/>
      </dsp:txXfrm>
    </dsp:sp>
    <dsp:sp modelId="{79A98450-1E09-407F-B8F9-8720637EF0CE}">
      <dsp:nvSpPr>
        <dsp:cNvPr id="0" name=""/>
        <dsp:cNvSpPr/>
      </dsp:nvSpPr>
      <dsp:spPr>
        <a:xfrm>
          <a:off x="313734" y="859513"/>
          <a:ext cx="807554" cy="754606"/>
        </a:xfrm>
        <a:prstGeom prst="ellipse">
          <a:avLst/>
        </a:prstGeom>
        <a:solidFill>
          <a:schemeClr val="l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A4F028-56CB-4F47-BB23-25EE544F8798}">
      <dsp:nvSpPr>
        <dsp:cNvPr id="0" name=""/>
        <dsp:cNvSpPr/>
      </dsp:nvSpPr>
      <dsp:spPr>
        <a:xfrm>
          <a:off x="648142" y="2308048"/>
          <a:ext cx="3931616" cy="1921038"/>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81655" tIns="33020" rIns="33020" bIns="33020" numCol="1" spcCol="1270" anchor="ctr" anchorCtr="0">
          <a:noAutofit/>
        </a:bodyPr>
        <a:lstStyle/>
        <a:p>
          <a:pPr marL="0" lvl="0" indent="0" algn="l" defTabSz="577850">
            <a:lnSpc>
              <a:spcPct val="90000"/>
            </a:lnSpc>
            <a:spcBef>
              <a:spcPct val="0"/>
            </a:spcBef>
            <a:spcAft>
              <a:spcPct val="35000"/>
            </a:spcAft>
            <a:buNone/>
          </a:pPr>
          <a:r>
            <a:rPr lang="en-US" sz="1300" b="1" kern="1200" dirty="0"/>
            <a:t>OUTSOURCING:</a:t>
          </a:r>
        </a:p>
        <a:p>
          <a:pPr marL="0" lvl="0" indent="0" algn="l" defTabSz="577850">
            <a:lnSpc>
              <a:spcPct val="90000"/>
            </a:lnSpc>
            <a:spcBef>
              <a:spcPct val="0"/>
            </a:spcBef>
            <a:spcAft>
              <a:spcPct val="35000"/>
            </a:spcAft>
            <a:buNone/>
          </a:pPr>
          <a:r>
            <a:rPr lang="en-US" sz="1300" kern="1200" dirty="0"/>
            <a:t>- Possible loss of security or transparency</a:t>
          </a:r>
        </a:p>
        <a:p>
          <a:pPr marL="0" lvl="0" indent="0" algn="l" defTabSz="577850">
            <a:lnSpc>
              <a:spcPct val="90000"/>
            </a:lnSpc>
            <a:spcBef>
              <a:spcPct val="0"/>
            </a:spcBef>
            <a:spcAft>
              <a:spcPct val="35000"/>
            </a:spcAft>
            <a:buNone/>
          </a:pPr>
          <a:r>
            <a:rPr lang="en-US" sz="1300" kern="1200" dirty="0"/>
            <a:t>-Time needed to develop proper relationship with outsourced companies</a:t>
          </a:r>
        </a:p>
        <a:p>
          <a:pPr marL="0" lvl="0" indent="0" algn="l" defTabSz="577850">
            <a:lnSpc>
              <a:spcPct val="90000"/>
            </a:lnSpc>
            <a:spcBef>
              <a:spcPct val="0"/>
            </a:spcBef>
            <a:spcAft>
              <a:spcPct val="35000"/>
            </a:spcAft>
            <a:buNone/>
          </a:pPr>
          <a:r>
            <a:rPr lang="en-US" sz="1300" kern="1200" dirty="0"/>
            <a:t>-Less control of a company</a:t>
          </a:r>
        </a:p>
      </dsp:txBody>
      <dsp:txXfrm>
        <a:off x="648142" y="2308048"/>
        <a:ext cx="3931616" cy="1921038"/>
      </dsp:txXfrm>
    </dsp:sp>
    <dsp:sp modelId="{A6F286E3-5DA5-4EB2-900E-82C32FCA0D3C}">
      <dsp:nvSpPr>
        <dsp:cNvPr id="0" name=""/>
        <dsp:cNvSpPr/>
      </dsp:nvSpPr>
      <dsp:spPr>
        <a:xfrm>
          <a:off x="3849061" y="2016427"/>
          <a:ext cx="734509" cy="810553"/>
        </a:xfrm>
        <a:prstGeom prst="ellipse">
          <a:avLst/>
        </a:prstGeom>
        <a:noFill/>
        <a:ln>
          <a:noFill/>
        </a:ln>
        <a:effectLst/>
      </dsp:spPr>
      <dsp:style>
        <a:lnRef idx="0">
          <a:scrgbClr r="0" g="0" b="0"/>
        </a:lnRef>
        <a:fillRef idx="0">
          <a:scrgbClr r="0" g="0" b="0"/>
        </a:fillRef>
        <a:effectRef idx="0">
          <a:scrgbClr r="0" g="0" b="0"/>
        </a:effectRef>
        <a:fontRef idx="minor">
          <a:schemeClr val="accent6"/>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CEACE-70C9-2B48-8F46-C908C46ED818}">
      <dsp:nvSpPr>
        <dsp:cNvPr id="0" name=""/>
        <dsp:cNvSpPr/>
      </dsp:nvSpPr>
      <dsp:spPr>
        <a:xfrm rot="5400000">
          <a:off x="2936363" y="-1109744"/>
          <a:ext cx="862657" cy="3302295"/>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More than 10,000 insourced IT pros hired</a:t>
          </a:r>
        </a:p>
        <a:p>
          <a:pPr marL="114300" lvl="1" indent="-114300" algn="l" defTabSz="533400" rtl="0">
            <a:lnSpc>
              <a:spcPct val="90000"/>
            </a:lnSpc>
            <a:spcBef>
              <a:spcPct val="0"/>
            </a:spcBef>
            <a:spcAft>
              <a:spcPct val="15000"/>
            </a:spcAft>
            <a:buChar char="•"/>
          </a:pPr>
          <a:r>
            <a:rPr lang="en-US" sz="1200" kern="1200" dirty="0"/>
            <a:t>Four new GM ‘innovation centers’ near IT incubators &amp; universities</a:t>
          </a:r>
        </a:p>
      </dsp:txBody>
      <dsp:txXfrm rot="-5400000">
        <a:off x="1716545" y="152185"/>
        <a:ext cx="3260184" cy="778435"/>
      </dsp:txXfrm>
    </dsp:sp>
    <dsp:sp modelId="{76F45E2E-00B3-CF48-AC76-543361780015}">
      <dsp:nvSpPr>
        <dsp:cNvPr id="0" name=""/>
        <dsp:cNvSpPr/>
      </dsp:nvSpPr>
      <dsp:spPr>
        <a:xfrm>
          <a:off x="140996" y="2241"/>
          <a:ext cx="1575547" cy="107832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t>Massive manpower insourcing</a:t>
          </a:r>
        </a:p>
      </dsp:txBody>
      <dsp:txXfrm>
        <a:off x="193635" y="54880"/>
        <a:ext cx="1470269" cy="973043"/>
      </dsp:txXfrm>
    </dsp:sp>
    <dsp:sp modelId="{17A8CBF1-5BEF-C146-BBB1-8B7158B2910C}">
      <dsp:nvSpPr>
        <dsp:cNvPr id="0" name=""/>
        <dsp:cNvSpPr/>
      </dsp:nvSpPr>
      <dsp:spPr>
        <a:xfrm rot="5400000">
          <a:off x="2936363" y="22492"/>
          <a:ext cx="862657" cy="3302295"/>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23 legacy data centers collapsed into two</a:t>
          </a:r>
        </a:p>
        <a:p>
          <a:pPr marL="114300" lvl="1" indent="-114300" algn="l" defTabSz="533400">
            <a:lnSpc>
              <a:spcPct val="90000"/>
            </a:lnSpc>
            <a:spcBef>
              <a:spcPct val="0"/>
            </a:spcBef>
            <a:spcAft>
              <a:spcPct val="15000"/>
            </a:spcAft>
            <a:buChar char="•"/>
          </a:pPr>
          <a:r>
            <a:rPr lang="en-US" sz="1200" kern="1200" dirty="0"/>
            <a:t>Retired 60% of 4,000-plus applications</a:t>
          </a:r>
        </a:p>
      </dsp:txBody>
      <dsp:txXfrm rot="-5400000">
        <a:off x="1716545" y="1284422"/>
        <a:ext cx="3260184" cy="778435"/>
      </dsp:txXfrm>
    </dsp:sp>
    <dsp:sp modelId="{3A31FECE-98CF-0E4B-8BA1-0E67BED74D81}">
      <dsp:nvSpPr>
        <dsp:cNvPr id="0" name=""/>
        <dsp:cNvSpPr/>
      </dsp:nvSpPr>
      <dsp:spPr>
        <a:xfrm>
          <a:off x="140996" y="1134479"/>
          <a:ext cx="1575547" cy="107832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rtl="0">
            <a:lnSpc>
              <a:spcPct val="90000"/>
            </a:lnSpc>
            <a:spcBef>
              <a:spcPct val="0"/>
            </a:spcBef>
            <a:spcAft>
              <a:spcPct val="35000"/>
            </a:spcAft>
            <a:buNone/>
          </a:pPr>
          <a:r>
            <a:rPr lang="en-US" sz="1500" kern="1200" dirty="0"/>
            <a:t>Data center and application consolidation</a:t>
          </a:r>
        </a:p>
      </dsp:txBody>
      <dsp:txXfrm>
        <a:off x="193635" y="1187118"/>
        <a:ext cx="1470269" cy="973043"/>
      </dsp:txXfrm>
    </dsp:sp>
    <dsp:sp modelId="{65959643-7C8A-C243-BB28-D6E6886D931C}">
      <dsp:nvSpPr>
        <dsp:cNvPr id="0" name=""/>
        <dsp:cNvSpPr/>
      </dsp:nvSpPr>
      <dsp:spPr>
        <a:xfrm rot="5400000">
          <a:off x="2936363" y="1154730"/>
          <a:ext cx="862657" cy="3302295"/>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More than 200 data marts consolidated into one EDW</a:t>
          </a:r>
        </a:p>
        <a:p>
          <a:pPr marL="114300" lvl="1" indent="-114300" algn="l" defTabSz="533400">
            <a:lnSpc>
              <a:spcPct val="90000"/>
            </a:lnSpc>
            <a:spcBef>
              <a:spcPct val="0"/>
            </a:spcBef>
            <a:spcAft>
              <a:spcPct val="15000"/>
            </a:spcAft>
            <a:buChar char="•"/>
          </a:pPr>
          <a:r>
            <a:rPr lang="en-US" sz="1200" kern="1200" dirty="0"/>
            <a:t>Holds production, customer, and all other data that was once scattered</a:t>
          </a:r>
        </a:p>
      </dsp:txBody>
      <dsp:txXfrm rot="-5400000">
        <a:off x="1716545" y="2416660"/>
        <a:ext cx="3260184" cy="778435"/>
      </dsp:txXfrm>
    </dsp:sp>
    <dsp:sp modelId="{A9CF085A-929C-1149-8595-138990D37391}">
      <dsp:nvSpPr>
        <dsp:cNvPr id="0" name=""/>
        <dsp:cNvSpPr/>
      </dsp:nvSpPr>
      <dsp:spPr>
        <a:xfrm>
          <a:off x="140996" y="2266717"/>
          <a:ext cx="1575547" cy="107832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Enterprise data warehouse (EDW) built</a:t>
          </a:r>
        </a:p>
      </dsp:txBody>
      <dsp:txXfrm>
        <a:off x="193635" y="2319356"/>
        <a:ext cx="1470269" cy="973043"/>
      </dsp:txXfrm>
    </dsp:sp>
    <dsp:sp modelId="{B6C0ED44-AFC0-144D-8DE5-CD6B64D1D9ED}">
      <dsp:nvSpPr>
        <dsp:cNvPr id="0" name=""/>
        <dsp:cNvSpPr/>
      </dsp:nvSpPr>
      <dsp:spPr>
        <a:xfrm rot="5400000">
          <a:off x="2936363" y="2286967"/>
          <a:ext cx="862657" cy="3302295"/>
        </a:xfrm>
        <a:prstGeom prst="round2Same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rtl="0">
            <a:lnSpc>
              <a:spcPct val="90000"/>
            </a:lnSpc>
            <a:spcBef>
              <a:spcPct val="0"/>
            </a:spcBef>
            <a:spcAft>
              <a:spcPct val="15000"/>
            </a:spcAft>
            <a:buChar char="•"/>
          </a:pPr>
          <a:r>
            <a:rPr lang="en-US" sz="1200" kern="1200" dirty="0"/>
            <a:t>Pulled thousands of “shadow IT” applications from under Global IT</a:t>
          </a:r>
        </a:p>
        <a:p>
          <a:pPr marL="114300" lvl="1" indent="-114300" algn="l" defTabSz="533400" rtl="0">
            <a:lnSpc>
              <a:spcPct val="90000"/>
            </a:lnSpc>
            <a:spcBef>
              <a:spcPct val="0"/>
            </a:spcBef>
            <a:spcAft>
              <a:spcPct val="15000"/>
            </a:spcAft>
            <a:buChar char="•"/>
          </a:pPr>
          <a:r>
            <a:rPr lang="en-US" sz="1200" kern="1200" dirty="0"/>
            <a:t>Redeveloped 70 brand websites</a:t>
          </a:r>
        </a:p>
      </dsp:txBody>
      <dsp:txXfrm rot="-5400000">
        <a:off x="1716545" y="3548897"/>
        <a:ext cx="3260184" cy="778435"/>
      </dsp:txXfrm>
    </dsp:sp>
    <dsp:sp modelId="{7AC57421-2088-0344-A480-F5A7317904FB}">
      <dsp:nvSpPr>
        <dsp:cNvPr id="0" name=""/>
        <dsp:cNvSpPr/>
      </dsp:nvSpPr>
      <dsp:spPr>
        <a:xfrm>
          <a:off x="140996" y="3398954"/>
          <a:ext cx="1575547" cy="107832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kern="1200" dirty="0"/>
            <a:t>Shadow IT Centralization</a:t>
          </a:r>
        </a:p>
      </dsp:txBody>
      <dsp:txXfrm>
        <a:off x="193635" y="3451593"/>
        <a:ext cx="1470269" cy="9730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F8ADB-6C07-4F82-A4D9-A5CD741A3681}">
      <dsp:nvSpPr>
        <dsp:cNvPr id="0" name=""/>
        <dsp:cNvSpPr/>
      </dsp:nvSpPr>
      <dsp:spPr>
        <a:xfrm rot="5400000">
          <a:off x="2555574" y="-657395"/>
          <a:ext cx="1675381" cy="3409121"/>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Ex-CEO Jeff Immelt recruited tech leaders &amp; software engineers</a:t>
          </a:r>
        </a:p>
        <a:p>
          <a:pPr marL="171450" lvl="1" indent="-171450" algn="l" defTabSz="711200">
            <a:lnSpc>
              <a:spcPct val="90000"/>
            </a:lnSpc>
            <a:spcBef>
              <a:spcPct val="0"/>
            </a:spcBef>
            <a:spcAft>
              <a:spcPct val="15000"/>
            </a:spcAft>
            <a:buChar char="•"/>
          </a:pPr>
          <a:r>
            <a:rPr lang="en-US" sz="1600" kern="1200" dirty="0"/>
            <a:t>Immelt challenged every employee to learn to code</a:t>
          </a:r>
        </a:p>
      </dsp:txBody>
      <dsp:txXfrm rot="-5400000">
        <a:off x="1688705" y="291259"/>
        <a:ext cx="3327336" cy="1511811"/>
      </dsp:txXfrm>
    </dsp:sp>
    <dsp:sp modelId="{D6621E26-6DC8-40FA-95B1-2C6852F64CC7}">
      <dsp:nvSpPr>
        <dsp:cNvPr id="0" name=""/>
        <dsp:cNvSpPr/>
      </dsp:nvSpPr>
      <dsp:spPr>
        <a:xfrm>
          <a:off x="228926" y="52"/>
          <a:ext cx="1459777" cy="209422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Executive Push</a:t>
          </a:r>
        </a:p>
      </dsp:txBody>
      <dsp:txXfrm>
        <a:off x="300186" y="71312"/>
        <a:ext cx="1317257" cy="1951706"/>
      </dsp:txXfrm>
    </dsp:sp>
    <dsp:sp modelId="{5F0D6878-D751-43F2-B4EF-870E1B88BDF7}">
      <dsp:nvSpPr>
        <dsp:cNvPr id="0" name=""/>
        <dsp:cNvSpPr/>
      </dsp:nvSpPr>
      <dsp:spPr>
        <a:xfrm rot="5400000">
          <a:off x="2555574" y="1541543"/>
          <a:ext cx="1675381" cy="3409121"/>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New tools and approach coined “Fast Works”</a:t>
          </a:r>
        </a:p>
        <a:p>
          <a:pPr marL="171450" lvl="1" indent="-171450" algn="l" defTabSz="711200">
            <a:lnSpc>
              <a:spcPct val="90000"/>
            </a:lnSpc>
            <a:spcBef>
              <a:spcPct val="0"/>
            </a:spcBef>
            <a:spcAft>
              <a:spcPct val="15000"/>
            </a:spcAft>
            <a:buChar char="•"/>
          </a:pPr>
          <a:r>
            <a:rPr lang="en-US" sz="1600" kern="1200"/>
            <a:t>New CDO for each major business</a:t>
          </a:r>
          <a:endParaRPr lang="en-US" sz="1600" kern="1200" dirty="0"/>
        </a:p>
        <a:p>
          <a:pPr marL="171450" lvl="1" indent="-171450" algn="l" defTabSz="711200">
            <a:lnSpc>
              <a:spcPct val="90000"/>
            </a:lnSpc>
            <a:spcBef>
              <a:spcPct val="0"/>
            </a:spcBef>
            <a:spcAft>
              <a:spcPct val="15000"/>
            </a:spcAft>
            <a:buChar char="•"/>
          </a:pPr>
          <a:r>
            <a:rPr lang="en-US" sz="1600" kern="1200" dirty="0"/>
            <a:t>New Digital Foundries to further talent &amp; applications</a:t>
          </a:r>
        </a:p>
      </dsp:txBody>
      <dsp:txXfrm rot="-5400000">
        <a:off x="1688705" y="2490198"/>
        <a:ext cx="3327336" cy="1511811"/>
      </dsp:txXfrm>
    </dsp:sp>
    <dsp:sp modelId="{9AFF4355-2F65-46F0-9AFC-FB0B08CE2743}">
      <dsp:nvSpPr>
        <dsp:cNvPr id="0" name=""/>
        <dsp:cNvSpPr/>
      </dsp:nvSpPr>
      <dsp:spPr>
        <a:xfrm>
          <a:off x="228926" y="2198990"/>
          <a:ext cx="1459777" cy="209422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New Workplace Structure</a:t>
          </a:r>
        </a:p>
      </dsp:txBody>
      <dsp:txXfrm>
        <a:off x="300186" y="2270250"/>
        <a:ext cx="1317257" cy="195170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A08B0D-92D3-419D-92C7-7CDDBCB0DA27}">
      <dsp:nvSpPr>
        <dsp:cNvPr id="0" name=""/>
        <dsp:cNvSpPr/>
      </dsp:nvSpPr>
      <dsp:spPr>
        <a:xfrm>
          <a:off x="0" y="0"/>
          <a:ext cx="2186917" cy="0"/>
        </a:xfrm>
        <a:prstGeom prst="lin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47967B9-C04B-4DBE-8F10-4C681474A763}">
      <dsp:nvSpPr>
        <dsp:cNvPr id="0" name=""/>
        <dsp:cNvSpPr/>
      </dsp:nvSpPr>
      <dsp:spPr>
        <a:xfrm>
          <a:off x="0" y="1291"/>
          <a:ext cx="2186917" cy="88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GE recruited marketing talent to speak, analyze &amp; sell digitally</a:t>
          </a:r>
        </a:p>
      </dsp:txBody>
      <dsp:txXfrm>
        <a:off x="0" y="1291"/>
        <a:ext cx="2186917" cy="880804"/>
      </dsp:txXfrm>
    </dsp:sp>
    <dsp:sp modelId="{C7B6CC07-E330-41F4-AD5D-0040C963984D}">
      <dsp:nvSpPr>
        <dsp:cNvPr id="0" name=""/>
        <dsp:cNvSpPr/>
      </dsp:nvSpPr>
      <dsp:spPr>
        <a:xfrm>
          <a:off x="0" y="882096"/>
          <a:ext cx="2186917" cy="0"/>
        </a:xfrm>
        <a:prstGeom prst="lin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9C2D3035-3D38-46BF-8BC6-7C461CE617AB}">
      <dsp:nvSpPr>
        <dsp:cNvPr id="0" name=""/>
        <dsp:cNvSpPr/>
      </dsp:nvSpPr>
      <dsp:spPr>
        <a:xfrm>
          <a:off x="0" y="882096"/>
          <a:ext cx="2186917" cy="88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Machine learning with business data: Partnership with TAMR data curation firm saved GE &gt; $80 million</a:t>
          </a:r>
        </a:p>
      </dsp:txBody>
      <dsp:txXfrm>
        <a:off x="0" y="882096"/>
        <a:ext cx="2186917" cy="880804"/>
      </dsp:txXfrm>
    </dsp:sp>
    <dsp:sp modelId="{6CA9A901-613E-47AE-8401-63F9B24EB3E9}">
      <dsp:nvSpPr>
        <dsp:cNvPr id="0" name=""/>
        <dsp:cNvSpPr/>
      </dsp:nvSpPr>
      <dsp:spPr>
        <a:xfrm>
          <a:off x="0" y="1762901"/>
          <a:ext cx="2186917" cy="0"/>
        </a:xfrm>
        <a:prstGeom prst="line">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2">
          <a:scrgbClr r="0" g="0" b="0"/>
        </a:fillRef>
        <a:effectRef idx="1">
          <a:scrgbClr r="0" g="0" b="0"/>
        </a:effectRef>
        <a:fontRef idx="minor">
          <a:schemeClr val="dk1"/>
        </a:fontRef>
      </dsp:style>
    </dsp:sp>
    <dsp:sp modelId="{7E720B3C-A2B2-4646-92A3-E99E1672D017}">
      <dsp:nvSpPr>
        <dsp:cNvPr id="0" name=""/>
        <dsp:cNvSpPr/>
      </dsp:nvSpPr>
      <dsp:spPr>
        <a:xfrm>
          <a:off x="0" y="1762901"/>
          <a:ext cx="2186917" cy="8808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Acquired &gt; $2 billion in startups:</a:t>
          </a:r>
        </a:p>
        <a:p>
          <a:pPr marL="0" lvl="0" indent="0" algn="l" defTabSz="533400">
            <a:lnSpc>
              <a:spcPct val="90000"/>
            </a:lnSpc>
            <a:spcBef>
              <a:spcPct val="0"/>
            </a:spcBef>
            <a:spcAft>
              <a:spcPct val="35000"/>
            </a:spcAft>
            <a:buNone/>
          </a:pPr>
          <a:r>
            <a:rPr lang="en-US" sz="1200" kern="1200" dirty="0"/>
            <a:t>- Wise.io: identifies trends in industrial sensor data</a:t>
          </a:r>
        </a:p>
      </dsp:txBody>
      <dsp:txXfrm>
        <a:off x="0" y="1762901"/>
        <a:ext cx="2186917" cy="88080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18DDF-DFD6-4413-B912-E3C71EFDB9C8}">
      <dsp:nvSpPr>
        <dsp:cNvPr id="0" name=""/>
        <dsp:cNvSpPr/>
      </dsp:nvSpPr>
      <dsp:spPr>
        <a:xfrm rot="5400000">
          <a:off x="3167343" y="-1346077"/>
          <a:ext cx="686700" cy="3553132"/>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latin typeface="Century Gothic" panose="020B0502020202020204" pitchFamily="34" charset="0"/>
            </a:rPr>
            <a:t>Subsidiary of Ford Motor Company</a:t>
          </a:r>
        </a:p>
        <a:p>
          <a:pPr marL="114300" lvl="1" indent="-114300" algn="l" defTabSz="533400">
            <a:lnSpc>
              <a:spcPct val="90000"/>
            </a:lnSpc>
            <a:spcBef>
              <a:spcPct val="0"/>
            </a:spcBef>
            <a:spcAft>
              <a:spcPct val="15000"/>
            </a:spcAft>
            <a:buChar char="•"/>
          </a:pPr>
          <a:r>
            <a:rPr lang="en-US" sz="1200" kern="1200" dirty="0">
              <a:latin typeface="Century Gothic" panose="020B0502020202020204" pitchFamily="34" charset="0"/>
            </a:rPr>
            <a:t>Design and invest in new mobile services</a:t>
          </a:r>
        </a:p>
      </dsp:txBody>
      <dsp:txXfrm rot="-5400000">
        <a:off x="1734127" y="120661"/>
        <a:ext cx="3519610" cy="619656"/>
      </dsp:txXfrm>
    </dsp:sp>
    <dsp:sp modelId="{5F49BD5F-2DAC-42D4-BBC6-EFECF36A475C}">
      <dsp:nvSpPr>
        <dsp:cNvPr id="0" name=""/>
        <dsp:cNvSpPr/>
      </dsp:nvSpPr>
      <dsp:spPr>
        <a:xfrm>
          <a:off x="264509" y="1300"/>
          <a:ext cx="1469617" cy="85837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44525">
            <a:lnSpc>
              <a:spcPct val="90000"/>
            </a:lnSpc>
            <a:spcBef>
              <a:spcPct val="0"/>
            </a:spcBef>
            <a:spcAft>
              <a:spcPct val="35000"/>
            </a:spcAft>
            <a:buNone/>
          </a:pPr>
          <a:r>
            <a:rPr lang="en-US" sz="1450" kern="1200" dirty="0">
              <a:latin typeface="Century Gothic" panose="020B0502020202020204" pitchFamily="34" charset="0"/>
            </a:rPr>
            <a:t>Ford Smart Mobility </a:t>
          </a:r>
        </a:p>
      </dsp:txBody>
      <dsp:txXfrm>
        <a:off x="306411" y="43202"/>
        <a:ext cx="1385813" cy="774572"/>
      </dsp:txXfrm>
    </dsp:sp>
    <dsp:sp modelId="{B0985256-C24D-4763-AFE7-D7D313CBE2DD}">
      <dsp:nvSpPr>
        <dsp:cNvPr id="0" name=""/>
        <dsp:cNvSpPr/>
      </dsp:nvSpPr>
      <dsp:spPr>
        <a:xfrm rot="5400000">
          <a:off x="3167343" y="-444782"/>
          <a:ext cx="686700" cy="3553132"/>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latin typeface="Century Gothic" panose="020B0502020202020204" pitchFamily="34" charset="0"/>
            </a:rPr>
            <a:t>Helps cities manage transit services</a:t>
          </a:r>
        </a:p>
        <a:p>
          <a:pPr marL="114300" lvl="1" indent="-114300" algn="l" defTabSz="533400">
            <a:lnSpc>
              <a:spcPct val="90000"/>
            </a:lnSpc>
            <a:spcBef>
              <a:spcPct val="0"/>
            </a:spcBef>
            <a:spcAft>
              <a:spcPct val="15000"/>
            </a:spcAft>
            <a:buChar char="•"/>
          </a:pPr>
          <a:r>
            <a:rPr lang="en-US" sz="1200" kern="1200" dirty="0">
              <a:latin typeface="Century Gothic" panose="020B0502020202020204" pitchFamily="34" charset="0"/>
            </a:rPr>
            <a:t>Real-time tracking and response analysis</a:t>
          </a:r>
        </a:p>
      </dsp:txBody>
      <dsp:txXfrm rot="-5400000">
        <a:off x="1734127" y="1021956"/>
        <a:ext cx="3519610" cy="619656"/>
      </dsp:txXfrm>
    </dsp:sp>
    <dsp:sp modelId="{7018BC80-3F40-445A-90D7-52785F0B108A}">
      <dsp:nvSpPr>
        <dsp:cNvPr id="0" name=""/>
        <dsp:cNvSpPr/>
      </dsp:nvSpPr>
      <dsp:spPr>
        <a:xfrm>
          <a:off x="264509" y="902595"/>
          <a:ext cx="1469617" cy="85837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44525">
            <a:lnSpc>
              <a:spcPct val="90000"/>
            </a:lnSpc>
            <a:spcBef>
              <a:spcPct val="0"/>
            </a:spcBef>
            <a:spcAft>
              <a:spcPct val="35000"/>
            </a:spcAft>
            <a:buNone/>
          </a:pPr>
          <a:r>
            <a:rPr lang="en-US" sz="1450" kern="1200" dirty="0">
              <a:latin typeface="Century Gothic" panose="020B0502020202020204" pitchFamily="34" charset="0"/>
            </a:rPr>
            <a:t>TransLoc</a:t>
          </a:r>
        </a:p>
      </dsp:txBody>
      <dsp:txXfrm>
        <a:off x="306411" y="944497"/>
        <a:ext cx="1385813" cy="774572"/>
      </dsp:txXfrm>
    </dsp:sp>
    <dsp:sp modelId="{A96A940D-F588-41C5-8E4A-6801D23B8CE0}">
      <dsp:nvSpPr>
        <dsp:cNvPr id="0" name=""/>
        <dsp:cNvSpPr/>
      </dsp:nvSpPr>
      <dsp:spPr>
        <a:xfrm rot="5400000">
          <a:off x="3167343" y="456511"/>
          <a:ext cx="686700" cy="3553132"/>
        </a:xfrm>
        <a:prstGeom prst="round2Same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latin typeface="Century Gothic" panose="020B0502020202020204" pitchFamily="34" charset="0"/>
            </a:rPr>
            <a:t>Cloud platform for transportation</a:t>
          </a:r>
        </a:p>
        <a:p>
          <a:pPr marL="114300" lvl="1" indent="-114300" algn="l" defTabSz="533400">
            <a:lnSpc>
              <a:spcPct val="90000"/>
            </a:lnSpc>
            <a:spcBef>
              <a:spcPct val="0"/>
            </a:spcBef>
            <a:spcAft>
              <a:spcPct val="15000"/>
            </a:spcAft>
            <a:buChar char="•"/>
          </a:pPr>
          <a:r>
            <a:rPr lang="en-US" sz="1200" kern="1200" dirty="0">
              <a:latin typeface="Century Gothic" panose="020B0502020202020204" pitchFamily="34" charset="0"/>
            </a:rPr>
            <a:t>More sustainable transportation network</a:t>
          </a:r>
        </a:p>
      </dsp:txBody>
      <dsp:txXfrm rot="-5400000">
        <a:off x="1734127" y="1923249"/>
        <a:ext cx="3519610" cy="619656"/>
      </dsp:txXfrm>
    </dsp:sp>
    <dsp:sp modelId="{97B000F9-2B5E-418A-AD16-C3FA82893029}">
      <dsp:nvSpPr>
        <dsp:cNvPr id="0" name=""/>
        <dsp:cNvSpPr/>
      </dsp:nvSpPr>
      <dsp:spPr>
        <a:xfrm>
          <a:off x="264509" y="1803890"/>
          <a:ext cx="1469617" cy="858376"/>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44525">
            <a:lnSpc>
              <a:spcPct val="90000"/>
            </a:lnSpc>
            <a:spcBef>
              <a:spcPct val="0"/>
            </a:spcBef>
            <a:spcAft>
              <a:spcPct val="35000"/>
            </a:spcAft>
            <a:buNone/>
          </a:pPr>
          <a:r>
            <a:rPr lang="en-US" sz="1450" kern="1200" dirty="0">
              <a:latin typeface="Century Gothic" panose="020B0502020202020204" pitchFamily="34" charset="0"/>
            </a:rPr>
            <a:t>Autonomic</a:t>
          </a:r>
        </a:p>
      </dsp:txBody>
      <dsp:txXfrm>
        <a:off x="306411" y="1845792"/>
        <a:ext cx="1385813" cy="77457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DCE20-75C6-4462-9804-3FFF91A60ADD}">
      <dsp:nvSpPr>
        <dsp:cNvPr id="0" name=""/>
        <dsp:cNvSpPr/>
      </dsp:nvSpPr>
      <dsp:spPr>
        <a:xfrm>
          <a:off x="2234699" y="0"/>
          <a:ext cx="2663567" cy="2663567"/>
        </a:xfrm>
        <a:prstGeom prst="quadArrow">
          <a:avLst>
            <a:gd name="adj1" fmla="val 2000"/>
            <a:gd name="adj2" fmla="val 4000"/>
            <a:gd name="adj3" fmla="val 5000"/>
          </a:avLst>
        </a:prstGeom>
        <a:solidFill>
          <a:schemeClr val="accent1">
            <a:tint val="5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09BC1A-2BED-4BD7-9274-CC6953090CB4}">
      <dsp:nvSpPr>
        <dsp:cNvPr id="0" name=""/>
        <dsp:cNvSpPr/>
      </dsp:nvSpPr>
      <dsp:spPr>
        <a:xfrm>
          <a:off x="2407831" y="173131"/>
          <a:ext cx="1065426" cy="1065426"/>
        </a:xfrm>
        <a:prstGeom prst="roundRect">
          <a:avLst/>
        </a:prstGeom>
        <a:solidFill>
          <a:schemeClr val="accent1">
            <a:shade val="50000"/>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entury Gothic" panose="020B0502020202020204" pitchFamily="34" charset="0"/>
            </a:rPr>
            <a:t>Ford X</a:t>
          </a:r>
        </a:p>
      </dsp:txBody>
      <dsp:txXfrm>
        <a:off x="2459841" y="225141"/>
        <a:ext cx="961406" cy="961406"/>
      </dsp:txXfrm>
    </dsp:sp>
    <dsp:sp modelId="{4084105F-ADEC-4D1C-AF08-D65610F51E53}">
      <dsp:nvSpPr>
        <dsp:cNvPr id="0" name=""/>
        <dsp:cNvSpPr/>
      </dsp:nvSpPr>
      <dsp:spPr>
        <a:xfrm>
          <a:off x="3659707" y="173131"/>
          <a:ext cx="1065426" cy="1065426"/>
        </a:xfrm>
        <a:prstGeom prst="roundRect">
          <a:avLst/>
        </a:prstGeom>
        <a:solidFill>
          <a:schemeClr val="accent1">
            <a:shade val="50000"/>
            <a:hueOff val="274391"/>
            <a:satOff val="-36171"/>
            <a:lumOff val="30759"/>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entury Gothic" panose="020B0502020202020204" pitchFamily="34" charset="0"/>
            </a:rPr>
            <a:t>Mobility Business Group</a:t>
          </a:r>
        </a:p>
      </dsp:txBody>
      <dsp:txXfrm>
        <a:off x="3711717" y="225141"/>
        <a:ext cx="961406" cy="961406"/>
      </dsp:txXfrm>
    </dsp:sp>
    <dsp:sp modelId="{740CDA79-AF74-4589-9753-12050B19485C}">
      <dsp:nvSpPr>
        <dsp:cNvPr id="0" name=""/>
        <dsp:cNvSpPr/>
      </dsp:nvSpPr>
      <dsp:spPr>
        <a:xfrm>
          <a:off x="2407831" y="1425008"/>
          <a:ext cx="1065426" cy="1065426"/>
        </a:xfrm>
        <a:prstGeom prst="roundRect">
          <a:avLst/>
        </a:prstGeom>
        <a:solidFill>
          <a:schemeClr val="accent1">
            <a:shade val="50000"/>
            <a:hueOff val="548782"/>
            <a:satOff val="-72341"/>
            <a:lumOff val="61517"/>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entury Gothic" panose="020B0502020202020204" pitchFamily="34" charset="0"/>
            </a:rPr>
            <a:t>Mobility Platforms and Products</a:t>
          </a:r>
        </a:p>
      </dsp:txBody>
      <dsp:txXfrm>
        <a:off x="2459841" y="1477018"/>
        <a:ext cx="961406" cy="961406"/>
      </dsp:txXfrm>
    </dsp:sp>
    <dsp:sp modelId="{14EE9128-C931-4F72-9561-3AA7830E830C}">
      <dsp:nvSpPr>
        <dsp:cNvPr id="0" name=""/>
        <dsp:cNvSpPr/>
      </dsp:nvSpPr>
      <dsp:spPr>
        <a:xfrm>
          <a:off x="3659707" y="1425008"/>
          <a:ext cx="1065426" cy="1065426"/>
        </a:xfrm>
        <a:prstGeom prst="roundRect">
          <a:avLst/>
        </a:prstGeom>
        <a:solidFill>
          <a:schemeClr val="accent1">
            <a:shade val="50000"/>
            <a:hueOff val="274391"/>
            <a:satOff val="-36171"/>
            <a:lumOff val="30759"/>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entury Gothic" panose="020B0502020202020204" pitchFamily="34" charset="0"/>
            </a:rPr>
            <a:t>Mobility Marketing and Growth</a:t>
          </a:r>
        </a:p>
      </dsp:txBody>
      <dsp:txXfrm>
        <a:off x="3711717" y="1477018"/>
        <a:ext cx="961406" cy="96140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CBC8DD-204B-4DF7-A466-E88CC4A206BB}">
      <dsp:nvSpPr>
        <dsp:cNvPr id="0" name=""/>
        <dsp:cNvSpPr/>
      </dsp:nvSpPr>
      <dsp:spPr>
        <a:xfrm>
          <a:off x="3906" y="904162"/>
          <a:ext cx="2273814" cy="909525"/>
        </a:xfrm>
        <a:prstGeom prst="chevron">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entury Gothic" panose="020B0502020202020204" pitchFamily="34" charset="0"/>
            </a:rPr>
            <a:t>Ford acquires two startup companies</a:t>
          </a:r>
        </a:p>
      </dsp:txBody>
      <dsp:txXfrm>
        <a:off x="458669" y="904162"/>
        <a:ext cx="1364289" cy="909525"/>
      </dsp:txXfrm>
    </dsp:sp>
    <dsp:sp modelId="{ADF63518-6873-4428-893C-8CF59B84E084}">
      <dsp:nvSpPr>
        <dsp:cNvPr id="0" name=""/>
        <dsp:cNvSpPr/>
      </dsp:nvSpPr>
      <dsp:spPr>
        <a:xfrm>
          <a:off x="2050339" y="904162"/>
          <a:ext cx="2273814" cy="909525"/>
        </a:xfrm>
        <a:prstGeom prst="chevron">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entury Gothic" panose="020B0502020202020204" pitchFamily="34" charset="0"/>
            </a:rPr>
            <a:t>Rebuilds Ford Smart Mobility Scheme around new acquisitions</a:t>
          </a:r>
        </a:p>
      </dsp:txBody>
      <dsp:txXfrm>
        <a:off x="2505102" y="904162"/>
        <a:ext cx="1364289" cy="909525"/>
      </dsp:txXfrm>
    </dsp:sp>
    <dsp:sp modelId="{0B7E2050-E390-46F5-BD30-1F07CCD18905}">
      <dsp:nvSpPr>
        <dsp:cNvPr id="0" name=""/>
        <dsp:cNvSpPr/>
      </dsp:nvSpPr>
      <dsp:spPr>
        <a:xfrm>
          <a:off x="4096772" y="904162"/>
          <a:ext cx="2273814" cy="909525"/>
        </a:xfrm>
        <a:prstGeom prst="chevron">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entury Gothic" panose="020B0502020202020204" pitchFamily="34" charset="0"/>
            </a:rPr>
            <a:t> Puts new hires from the companies to work</a:t>
          </a:r>
        </a:p>
      </dsp:txBody>
      <dsp:txXfrm>
        <a:off x="4551535" y="904162"/>
        <a:ext cx="1364289" cy="909525"/>
      </dsp:txXfrm>
    </dsp:sp>
    <dsp:sp modelId="{D4B2CBEC-A8A8-4AA1-9AC5-746CA76CCDDF}">
      <dsp:nvSpPr>
        <dsp:cNvPr id="0" name=""/>
        <dsp:cNvSpPr/>
      </dsp:nvSpPr>
      <dsp:spPr>
        <a:xfrm>
          <a:off x="6143205" y="904162"/>
          <a:ext cx="2273814" cy="909525"/>
        </a:xfrm>
        <a:prstGeom prst="chevron">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entury Gothic" panose="020B0502020202020204" pitchFamily="34" charset="0"/>
            </a:rPr>
            <a:t>Dependencies from Fords need for the two new companies</a:t>
          </a:r>
        </a:p>
      </dsp:txBody>
      <dsp:txXfrm>
        <a:off x="6597968" y="904162"/>
        <a:ext cx="1364289" cy="909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99967-6AD6-684F-9B79-EAC73A63F61F}">
      <dsp:nvSpPr>
        <dsp:cNvPr id="0" name=""/>
        <dsp:cNvSpPr/>
      </dsp:nvSpPr>
      <dsp:spPr>
        <a:xfrm>
          <a:off x="20" y="53083"/>
          <a:ext cx="1969199" cy="432000"/>
        </a:xfrm>
        <a:prstGeom prst="rect">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entury Gothic" panose="020B0502020202020204" pitchFamily="34" charset="0"/>
            </a:rPr>
            <a:t>Opportunities</a:t>
          </a:r>
        </a:p>
      </dsp:txBody>
      <dsp:txXfrm>
        <a:off x="20" y="53083"/>
        <a:ext cx="1969199" cy="432000"/>
      </dsp:txXfrm>
    </dsp:sp>
    <dsp:sp modelId="{1708A885-185D-EC4C-A9C3-8045AE35CF53}">
      <dsp:nvSpPr>
        <dsp:cNvPr id="0" name=""/>
        <dsp:cNvSpPr/>
      </dsp:nvSpPr>
      <dsp:spPr>
        <a:xfrm>
          <a:off x="20" y="485083"/>
          <a:ext cx="1969199" cy="1713909"/>
        </a:xfrm>
        <a:prstGeom prst="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kern="1200" baseline="0" dirty="0">
              <a:latin typeface="Century Gothic" panose="020B0502020202020204" pitchFamily="34" charset="0"/>
            </a:rPr>
            <a:t>New tech with high growth potential</a:t>
          </a:r>
          <a:endParaRPr lang="en-US" sz="1500" kern="1200" dirty="0">
            <a:latin typeface="Century Gothic" panose="020B0502020202020204" pitchFamily="34" charset="0"/>
          </a:endParaRPr>
        </a:p>
        <a:p>
          <a:pPr marL="114300" lvl="1" indent="-114300" algn="l" defTabSz="666750">
            <a:lnSpc>
              <a:spcPct val="90000"/>
            </a:lnSpc>
            <a:spcBef>
              <a:spcPct val="0"/>
            </a:spcBef>
            <a:spcAft>
              <a:spcPct val="15000"/>
            </a:spcAft>
            <a:buFont typeface="Arial" panose="020B0604020202020204" pitchFamily="34" charset="0"/>
            <a:buChar char="•"/>
          </a:pPr>
          <a:r>
            <a:rPr lang="en-US" sz="1500" kern="1200" baseline="0" dirty="0">
              <a:latin typeface="Century Gothic" panose="020B0502020202020204" pitchFamily="34" charset="0"/>
            </a:rPr>
            <a:t>Increased demand for long- serving products</a:t>
          </a:r>
          <a:endParaRPr lang="en-US" sz="1500" kern="1200" dirty="0">
            <a:latin typeface="Century Gothic" panose="020B0502020202020204" pitchFamily="34" charset="0"/>
          </a:endParaRPr>
        </a:p>
      </dsp:txBody>
      <dsp:txXfrm>
        <a:off x="20" y="485083"/>
        <a:ext cx="1969199" cy="1713909"/>
      </dsp:txXfrm>
    </dsp:sp>
    <dsp:sp modelId="{4083BC32-226B-A34B-B40F-53D735D36B95}">
      <dsp:nvSpPr>
        <dsp:cNvPr id="0" name=""/>
        <dsp:cNvSpPr/>
      </dsp:nvSpPr>
      <dsp:spPr>
        <a:xfrm>
          <a:off x="2244907" y="53083"/>
          <a:ext cx="1969199" cy="432000"/>
        </a:xfrm>
        <a:prstGeom prst="rect">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entury Gothic" panose="020B0502020202020204" pitchFamily="34" charset="0"/>
            </a:rPr>
            <a:t>Threats</a:t>
          </a:r>
        </a:p>
      </dsp:txBody>
      <dsp:txXfrm>
        <a:off x="2244907" y="53083"/>
        <a:ext cx="1969199" cy="432000"/>
      </dsp:txXfrm>
    </dsp:sp>
    <dsp:sp modelId="{05C236CC-8FA6-B545-B98C-CBF49981F235}">
      <dsp:nvSpPr>
        <dsp:cNvPr id="0" name=""/>
        <dsp:cNvSpPr/>
      </dsp:nvSpPr>
      <dsp:spPr>
        <a:xfrm>
          <a:off x="2244907" y="485083"/>
          <a:ext cx="1969199" cy="1713909"/>
        </a:xfrm>
        <a:prstGeom prst="rect">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Font typeface="Arial" panose="020B0604020202020204" pitchFamily="34" charset="0"/>
            <a:buChar char="•"/>
          </a:pPr>
          <a:r>
            <a:rPr lang="en-US" sz="1500" kern="1200" dirty="0">
              <a:latin typeface="Century Gothic" panose="020B0502020202020204" pitchFamily="34" charset="0"/>
            </a:rPr>
            <a:t>New players in the</a:t>
          </a:r>
          <a:r>
            <a:rPr lang="en-US" sz="1500" kern="1200" baseline="0" dirty="0">
              <a:latin typeface="Century Gothic" panose="020B0502020202020204" pitchFamily="34" charset="0"/>
            </a:rPr>
            <a:t> automotive sector</a:t>
          </a:r>
          <a:endParaRPr lang="en-US" sz="1500" kern="1200" dirty="0">
            <a:latin typeface="Century Gothic" panose="020B0502020202020204" pitchFamily="34" charset="0"/>
          </a:endParaRPr>
        </a:p>
        <a:p>
          <a:pPr marL="114300" lvl="1" indent="-114300" algn="l" defTabSz="666750">
            <a:lnSpc>
              <a:spcPct val="90000"/>
            </a:lnSpc>
            <a:spcBef>
              <a:spcPct val="0"/>
            </a:spcBef>
            <a:spcAft>
              <a:spcPct val="15000"/>
            </a:spcAft>
            <a:buChar char="•"/>
          </a:pPr>
          <a:r>
            <a:rPr lang="en-US" sz="1500" kern="1200" baseline="0" dirty="0">
              <a:latin typeface="Century Gothic" panose="020B0502020202020204" pitchFamily="34" charset="0"/>
            </a:rPr>
            <a:t>Transportation system changes in the coming decades</a:t>
          </a:r>
          <a:endParaRPr lang="en-US" sz="1500" kern="1200" dirty="0">
            <a:latin typeface="Century Gothic" panose="020B0502020202020204" pitchFamily="34" charset="0"/>
          </a:endParaRPr>
        </a:p>
      </dsp:txBody>
      <dsp:txXfrm>
        <a:off x="2244907" y="485083"/>
        <a:ext cx="1969199" cy="171390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D9B9E2-EA1E-4160-B8D0-31A292F0E736}">
      <dsp:nvSpPr>
        <dsp:cNvPr id="0" name=""/>
        <dsp:cNvSpPr/>
      </dsp:nvSpPr>
      <dsp:spPr>
        <a:xfrm rot="5400000">
          <a:off x="-231933" y="232741"/>
          <a:ext cx="1546224" cy="1082357"/>
        </a:xfrm>
        <a:prstGeom prst="chevron">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Bad Investments</a:t>
          </a:r>
        </a:p>
      </dsp:txBody>
      <dsp:txXfrm rot="-5400000">
        <a:off x="1" y="541987"/>
        <a:ext cx="1082357" cy="463867"/>
      </dsp:txXfrm>
    </dsp:sp>
    <dsp:sp modelId="{472AB0F2-99BF-4FF7-9796-E34C18A1E6F2}">
      <dsp:nvSpPr>
        <dsp:cNvPr id="0" name=""/>
        <dsp:cNvSpPr/>
      </dsp:nvSpPr>
      <dsp:spPr>
        <a:xfrm rot="5400000">
          <a:off x="2269930" y="-1186765"/>
          <a:ext cx="1005046" cy="3380192"/>
        </a:xfrm>
        <a:prstGeom prst="round2Same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Lost $299 million on investments in mobility services</a:t>
          </a:r>
        </a:p>
        <a:p>
          <a:pPr marL="114300" lvl="1" indent="-114300" algn="l" defTabSz="622300">
            <a:lnSpc>
              <a:spcPct val="90000"/>
            </a:lnSpc>
            <a:spcBef>
              <a:spcPct val="0"/>
            </a:spcBef>
            <a:spcAft>
              <a:spcPct val="15000"/>
            </a:spcAft>
            <a:buChar char="•"/>
          </a:pPr>
          <a:r>
            <a:rPr lang="en-US" sz="1400" kern="1200" dirty="0"/>
            <a:t>2018 shares expected to decline from 2017</a:t>
          </a:r>
        </a:p>
      </dsp:txBody>
      <dsp:txXfrm rot="-5400000">
        <a:off x="1082357" y="49870"/>
        <a:ext cx="3331130" cy="906922"/>
      </dsp:txXfrm>
    </dsp:sp>
    <dsp:sp modelId="{61A63CEF-1DD4-46D4-85F2-D244E568B417}">
      <dsp:nvSpPr>
        <dsp:cNvPr id="0" name=""/>
        <dsp:cNvSpPr/>
      </dsp:nvSpPr>
      <dsp:spPr>
        <a:xfrm rot="5400000">
          <a:off x="-231933" y="1584102"/>
          <a:ext cx="1546224" cy="1082357"/>
        </a:xfrm>
        <a:prstGeom prst="chevron">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Rebuild</a:t>
          </a:r>
        </a:p>
      </dsp:txBody>
      <dsp:txXfrm rot="-5400000">
        <a:off x="1" y="1893348"/>
        <a:ext cx="1082357" cy="463867"/>
      </dsp:txXfrm>
    </dsp:sp>
    <dsp:sp modelId="{B9DBB61B-842D-49D2-A340-889688B75306}">
      <dsp:nvSpPr>
        <dsp:cNvPr id="0" name=""/>
        <dsp:cNvSpPr/>
      </dsp:nvSpPr>
      <dsp:spPr>
        <a:xfrm rot="5400000">
          <a:off x="2269930" y="164595"/>
          <a:ext cx="1005046" cy="3380192"/>
        </a:xfrm>
        <a:prstGeom prst="round2Same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New Ford Smart Mobility with TransLoc and Autonomic </a:t>
          </a:r>
        </a:p>
        <a:p>
          <a:pPr marL="114300" lvl="1" indent="-114300" algn="l" defTabSz="622300">
            <a:lnSpc>
              <a:spcPct val="90000"/>
            </a:lnSpc>
            <a:spcBef>
              <a:spcPct val="0"/>
            </a:spcBef>
            <a:spcAft>
              <a:spcPct val="15000"/>
            </a:spcAft>
            <a:buChar char="•"/>
          </a:pPr>
          <a:r>
            <a:rPr lang="en-US" sz="1400" kern="1200" dirty="0"/>
            <a:t>Specialize in transportation cloud</a:t>
          </a:r>
        </a:p>
      </dsp:txBody>
      <dsp:txXfrm rot="-5400000">
        <a:off x="1082357" y="1401230"/>
        <a:ext cx="3331130" cy="906922"/>
      </dsp:txXfrm>
    </dsp:sp>
    <dsp:sp modelId="{EFB635D5-4985-4FE4-8A0D-00CD8EE0FE12}">
      <dsp:nvSpPr>
        <dsp:cNvPr id="0" name=""/>
        <dsp:cNvSpPr/>
      </dsp:nvSpPr>
      <dsp:spPr>
        <a:xfrm rot="5400000">
          <a:off x="-231933" y="2935463"/>
          <a:ext cx="1546224" cy="1082357"/>
        </a:xfrm>
        <a:prstGeom prst="chevron">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t>Dependencies</a:t>
          </a:r>
        </a:p>
      </dsp:txBody>
      <dsp:txXfrm rot="-5400000">
        <a:off x="1" y="3244709"/>
        <a:ext cx="1082357" cy="463867"/>
      </dsp:txXfrm>
    </dsp:sp>
    <dsp:sp modelId="{9447067C-6ED4-422F-BD18-4909BD3B4696}">
      <dsp:nvSpPr>
        <dsp:cNvPr id="0" name=""/>
        <dsp:cNvSpPr/>
      </dsp:nvSpPr>
      <dsp:spPr>
        <a:xfrm rot="5400000">
          <a:off x="2269930" y="1515956"/>
          <a:ext cx="1005046" cy="3380192"/>
        </a:xfrm>
        <a:prstGeom prst="round2Same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Restructured Ford Smart Mobility around new companies</a:t>
          </a:r>
        </a:p>
        <a:p>
          <a:pPr marL="114300" lvl="1" indent="-114300" algn="l" defTabSz="622300">
            <a:lnSpc>
              <a:spcPct val="90000"/>
            </a:lnSpc>
            <a:spcBef>
              <a:spcPct val="0"/>
            </a:spcBef>
            <a:spcAft>
              <a:spcPct val="15000"/>
            </a:spcAft>
            <a:buChar char="•"/>
          </a:pPr>
          <a:r>
            <a:rPr lang="en-US" sz="1400" kern="1200" dirty="0"/>
            <a:t>Expect new employees to perform at the highest level</a:t>
          </a:r>
        </a:p>
      </dsp:txBody>
      <dsp:txXfrm rot="-5400000">
        <a:off x="1082357" y="2752591"/>
        <a:ext cx="3331130" cy="90692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F324F-D7A0-4047-B260-74BAB403C759}">
      <dsp:nvSpPr>
        <dsp:cNvPr id="0" name=""/>
        <dsp:cNvSpPr/>
      </dsp:nvSpPr>
      <dsp:spPr>
        <a:xfrm>
          <a:off x="-4877715" y="-747489"/>
          <a:ext cx="5809450" cy="5809450"/>
        </a:xfrm>
        <a:prstGeom prst="blockArc">
          <a:avLst>
            <a:gd name="adj1" fmla="val 18900000"/>
            <a:gd name="adj2" fmla="val 2700000"/>
            <a:gd name="adj3" fmla="val 372"/>
          </a:avLst>
        </a:prstGeom>
        <a:noFill/>
        <a:ln w="285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7A99EF-A9B3-4BCE-8EE0-EC38DCC438E8}">
      <dsp:nvSpPr>
        <dsp:cNvPr id="0" name=""/>
        <dsp:cNvSpPr/>
      </dsp:nvSpPr>
      <dsp:spPr>
        <a:xfrm>
          <a:off x="487932" y="331696"/>
          <a:ext cx="3173459" cy="663738"/>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84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Not enough resources from smaller companies</a:t>
          </a:r>
        </a:p>
      </dsp:txBody>
      <dsp:txXfrm>
        <a:off x="487932" y="331696"/>
        <a:ext cx="3173459" cy="663738"/>
      </dsp:txXfrm>
    </dsp:sp>
    <dsp:sp modelId="{15705C3E-BFA9-4454-9764-A0E55734AE1E}">
      <dsp:nvSpPr>
        <dsp:cNvPr id="0" name=""/>
        <dsp:cNvSpPr/>
      </dsp:nvSpPr>
      <dsp:spPr>
        <a:xfrm>
          <a:off x="73096" y="248729"/>
          <a:ext cx="829672" cy="829672"/>
        </a:xfrm>
        <a:prstGeom prst="ellipse">
          <a:avLst/>
        </a:prstGeom>
        <a:solidFill>
          <a:schemeClr val="l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211A60-5499-4F4F-939E-1B14A66A9E16}">
      <dsp:nvSpPr>
        <dsp:cNvPr id="0" name=""/>
        <dsp:cNvSpPr/>
      </dsp:nvSpPr>
      <dsp:spPr>
        <a:xfrm>
          <a:off x="868468" y="1327476"/>
          <a:ext cx="2792923" cy="663738"/>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84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Clash in corporate culture</a:t>
          </a:r>
        </a:p>
      </dsp:txBody>
      <dsp:txXfrm>
        <a:off x="868468" y="1327476"/>
        <a:ext cx="2792923" cy="663738"/>
      </dsp:txXfrm>
    </dsp:sp>
    <dsp:sp modelId="{5F301A0D-0846-4814-A19A-B949B2A2F702}">
      <dsp:nvSpPr>
        <dsp:cNvPr id="0" name=""/>
        <dsp:cNvSpPr/>
      </dsp:nvSpPr>
      <dsp:spPr>
        <a:xfrm>
          <a:off x="453632" y="1244509"/>
          <a:ext cx="829672" cy="829672"/>
        </a:xfrm>
        <a:prstGeom prst="ellipse">
          <a:avLst/>
        </a:prstGeom>
        <a:solidFill>
          <a:schemeClr val="l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520F6B-9689-45A1-A12F-3300C5433C09}">
      <dsp:nvSpPr>
        <dsp:cNvPr id="0" name=""/>
        <dsp:cNvSpPr/>
      </dsp:nvSpPr>
      <dsp:spPr>
        <a:xfrm>
          <a:off x="868468" y="2323256"/>
          <a:ext cx="2792923" cy="663738"/>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84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Increased debt if acquisition funded by borrowed money</a:t>
          </a:r>
        </a:p>
      </dsp:txBody>
      <dsp:txXfrm>
        <a:off x="868468" y="2323256"/>
        <a:ext cx="2792923" cy="663738"/>
      </dsp:txXfrm>
    </dsp:sp>
    <dsp:sp modelId="{5B94E5DD-3698-49CF-B960-BB5E98C6772C}">
      <dsp:nvSpPr>
        <dsp:cNvPr id="0" name=""/>
        <dsp:cNvSpPr/>
      </dsp:nvSpPr>
      <dsp:spPr>
        <a:xfrm>
          <a:off x="453632" y="2240289"/>
          <a:ext cx="829672" cy="829672"/>
        </a:xfrm>
        <a:prstGeom prst="ellipse">
          <a:avLst/>
        </a:prstGeom>
        <a:solidFill>
          <a:schemeClr val="l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9BA11-6BF2-43FA-83B1-682A55E680D8}">
      <dsp:nvSpPr>
        <dsp:cNvPr id="0" name=""/>
        <dsp:cNvSpPr/>
      </dsp:nvSpPr>
      <dsp:spPr>
        <a:xfrm>
          <a:off x="487932" y="3319037"/>
          <a:ext cx="3173459" cy="663738"/>
        </a:xfrm>
        <a:prstGeom prst="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6842" tIns="35560" rIns="35560" bIns="35560" numCol="1" spcCol="1270" anchor="ctr" anchorCtr="0">
          <a:noAutofit/>
        </a:bodyPr>
        <a:lstStyle/>
        <a:p>
          <a:pPr marL="0" lvl="0" indent="0" algn="l" defTabSz="622300">
            <a:lnSpc>
              <a:spcPct val="90000"/>
            </a:lnSpc>
            <a:spcBef>
              <a:spcPct val="0"/>
            </a:spcBef>
            <a:spcAft>
              <a:spcPct val="35000"/>
            </a:spcAft>
            <a:buNone/>
          </a:pPr>
          <a:r>
            <a:rPr lang="en-US" sz="1400" kern="1200" dirty="0"/>
            <a:t>Approximately 50% of merger deals will fail</a:t>
          </a:r>
        </a:p>
      </dsp:txBody>
      <dsp:txXfrm>
        <a:off x="487932" y="3319037"/>
        <a:ext cx="3173459" cy="663738"/>
      </dsp:txXfrm>
    </dsp:sp>
    <dsp:sp modelId="{D44004FA-290C-4C18-A6E2-5BDE51DE701B}">
      <dsp:nvSpPr>
        <dsp:cNvPr id="0" name=""/>
        <dsp:cNvSpPr/>
      </dsp:nvSpPr>
      <dsp:spPr>
        <a:xfrm>
          <a:off x="73096" y="3236069"/>
          <a:ext cx="829672" cy="829672"/>
        </a:xfrm>
        <a:prstGeom prst="ellipse">
          <a:avLst/>
        </a:prstGeom>
        <a:solidFill>
          <a:schemeClr val="l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BA2092-C715-614E-BB78-1FABE48E031B}">
      <dsp:nvSpPr>
        <dsp:cNvPr id="0" name=""/>
        <dsp:cNvSpPr/>
      </dsp:nvSpPr>
      <dsp:spPr>
        <a:xfrm>
          <a:off x="0" y="0"/>
          <a:ext cx="4042270"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BAC7C7E8-E863-2B43-9680-AF35EABB8B1B}">
      <dsp:nvSpPr>
        <dsp:cNvPr id="0" name=""/>
        <dsp:cNvSpPr/>
      </dsp:nvSpPr>
      <dsp:spPr>
        <a:xfrm>
          <a:off x="0" y="0"/>
          <a:ext cx="4042270" cy="59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55625">
            <a:lnSpc>
              <a:spcPct val="90000"/>
            </a:lnSpc>
            <a:spcBef>
              <a:spcPct val="0"/>
            </a:spcBef>
            <a:spcAft>
              <a:spcPct val="35000"/>
            </a:spcAft>
            <a:buNone/>
          </a:pPr>
          <a:r>
            <a:rPr lang="en-US" sz="1250" kern="1200" dirty="0">
              <a:latin typeface="Century Gothic" charset="0"/>
              <a:ea typeface="Century Gothic" charset="0"/>
              <a:cs typeface="Century Gothic" charset="0"/>
            </a:rPr>
            <a:t>2013: Rockwell began to outgrow capacity</a:t>
          </a:r>
        </a:p>
      </dsp:txBody>
      <dsp:txXfrm>
        <a:off x="0" y="0"/>
        <a:ext cx="4042270" cy="594794"/>
      </dsp:txXfrm>
    </dsp:sp>
    <dsp:sp modelId="{FD586D93-9145-2746-9A5C-2AFBF495588D}">
      <dsp:nvSpPr>
        <dsp:cNvPr id="0" name=""/>
        <dsp:cNvSpPr/>
      </dsp:nvSpPr>
      <dsp:spPr>
        <a:xfrm>
          <a:off x="0" y="594794"/>
          <a:ext cx="4042270"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A3E9DEC-B945-3941-90A1-B46976F2E3DD}">
      <dsp:nvSpPr>
        <dsp:cNvPr id="0" name=""/>
        <dsp:cNvSpPr/>
      </dsp:nvSpPr>
      <dsp:spPr>
        <a:xfrm>
          <a:off x="0" y="594794"/>
          <a:ext cx="4042270" cy="59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55625">
            <a:lnSpc>
              <a:spcPct val="90000"/>
            </a:lnSpc>
            <a:spcBef>
              <a:spcPct val="0"/>
            </a:spcBef>
            <a:spcAft>
              <a:spcPct val="35000"/>
            </a:spcAft>
            <a:buNone/>
          </a:pPr>
          <a:r>
            <a:rPr lang="en-US" sz="1250" kern="1200" dirty="0">
              <a:latin typeface="Century Gothic" charset="0"/>
              <a:ea typeface="Century Gothic" charset="0"/>
              <a:cs typeface="Century Gothic" charset="0"/>
            </a:rPr>
            <a:t>Used Microsoft Azure to manage large data sets</a:t>
          </a:r>
        </a:p>
      </dsp:txBody>
      <dsp:txXfrm>
        <a:off x="0" y="594794"/>
        <a:ext cx="4042270" cy="594794"/>
      </dsp:txXfrm>
    </dsp:sp>
    <dsp:sp modelId="{DE265CEA-44F9-F840-9672-08268A6823B1}">
      <dsp:nvSpPr>
        <dsp:cNvPr id="0" name=""/>
        <dsp:cNvSpPr/>
      </dsp:nvSpPr>
      <dsp:spPr>
        <a:xfrm>
          <a:off x="0" y="1189588"/>
          <a:ext cx="4042270"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854FB1D-6470-0447-B95E-4C4EEED425A6}">
      <dsp:nvSpPr>
        <dsp:cNvPr id="0" name=""/>
        <dsp:cNvSpPr/>
      </dsp:nvSpPr>
      <dsp:spPr>
        <a:xfrm>
          <a:off x="0" y="1189588"/>
          <a:ext cx="4042270" cy="59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55625">
            <a:lnSpc>
              <a:spcPct val="90000"/>
            </a:lnSpc>
            <a:spcBef>
              <a:spcPct val="0"/>
            </a:spcBef>
            <a:spcAft>
              <a:spcPct val="35000"/>
            </a:spcAft>
            <a:buNone/>
          </a:pPr>
          <a:r>
            <a:rPr lang="en-US" sz="1250" kern="1200" dirty="0">
              <a:latin typeface="Century Gothic" charset="0"/>
              <a:ea typeface="Century Gothic" charset="0"/>
              <a:cs typeface="Century Gothic" charset="0"/>
            </a:rPr>
            <a:t>Complex data orchestration with less programming </a:t>
          </a:r>
          <a:r>
            <a:rPr lang="en-US" sz="1250" kern="1200" dirty="0">
              <a:latin typeface="Century Gothic" charset="0"/>
              <a:ea typeface="Century Gothic" charset="0"/>
              <a:cs typeface="Century Gothic" charset="0"/>
              <a:sym typeface="Wingdings"/>
            </a:rPr>
            <a:t> cut development time by 80%</a:t>
          </a:r>
          <a:r>
            <a:rPr lang="en-US" sz="1250" kern="1200" dirty="0">
              <a:latin typeface="Century Gothic" charset="0"/>
              <a:ea typeface="Century Gothic" charset="0"/>
              <a:cs typeface="Century Gothic" charset="0"/>
            </a:rPr>
            <a:t> </a:t>
          </a:r>
        </a:p>
      </dsp:txBody>
      <dsp:txXfrm>
        <a:off x="0" y="1189588"/>
        <a:ext cx="4042270" cy="594794"/>
      </dsp:txXfrm>
    </dsp:sp>
    <dsp:sp modelId="{F986AA15-D112-B64D-AB0D-39373671CB33}">
      <dsp:nvSpPr>
        <dsp:cNvPr id="0" name=""/>
        <dsp:cNvSpPr/>
      </dsp:nvSpPr>
      <dsp:spPr>
        <a:xfrm>
          <a:off x="0" y="1784382"/>
          <a:ext cx="4042270" cy="0"/>
        </a:xfrm>
        <a:prstGeom prst="lin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AB6D600-6738-E843-9105-D728209922E4}">
      <dsp:nvSpPr>
        <dsp:cNvPr id="0" name=""/>
        <dsp:cNvSpPr/>
      </dsp:nvSpPr>
      <dsp:spPr>
        <a:xfrm>
          <a:off x="0" y="1784382"/>
          <a:ext cx="4042270" cy="594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55625">
            <a:lnSpc>
              <a:spcPct val="90000"/>
            </a:lnSpc>
            <a:spcBef>
              <a:spcPct val="0"/>
            </a:spcBef>
            <a:spcAft>
              <a:spcPct val="35000"/>
            </a:spcAft>
            <a:buNone/>
          </a:pPr>
          <a:r>
            <a:rPr lang="en-US" sz="1250" kern="1200" dirty="0">
              <a:latin typeface="Century Gothic" charset="0"/>
              <a:ea typeface="Century Gothic" charset="0"/>
              <a:cs typeface="Century Gothic" charset="0"/>
            </a:rPr>
            <a:t>Data processed ahead of customer demand instead of on-demand </a:t>
          </a:r>
          <a:r>
            <a:rPr lang="en-US" sz="1250" kern="1200" dirty="0">
              <a:latin typeface="Century Gothic" charset="0"/>
              <a:ea typeface="Century Gothic" charset="0"/>
              <a:cs typeface="Century Gothic" charset="0"/>
              <a:sym typeface="Wingdings"/>
            </a:rPr>
            <a:t> cut costs by 90%</a:t>
          </a:r>
          <a:endParaRPr lang="en-US" sz="1250" kern="1200" dirty="0">
            <a:latin typeface="Century Gothic" charset="0"/>
            <a:ea typeface="Century Gothic" charset="0"/>
            <a:cs typeface="Century Gothic" charset="0"/>
          </a:endParaRPr>
        </a:p>
      </dsp:txBody>
      <dsp:txXfrm>
        <a:off x="0" y="1784382"/>
        <a:ext cx="4042270" cy="59479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44AF0-96ED-064A-971A-553A7AD61470}">
      <dsp:nvSpPr>
        <dsp:cNvPr id="0" name=""/>
        <dsp:cNvSpPr/>
      </dsp:nvSpPr>
      <dsp:spPr>
        <a:xfrm>
          <a:off x="173" y="0"/>
          <a:ext cx="3220317" cy="1223104"/>
        </a:xfrm>
        <a:prstGeom prst="homePlate">
          <a:avLst>
            <a:gd name="adj" fmla="val 25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606" tIns="35560" rIns="454423" bIns="35560" numCol="1" spcCol="1270" anchor="t" anchorCtr="0">
          <a:noAutofit/>
        </a:bodyPr>
        <a:lstStyle/>
        <a:p>
          <a:pPr marL="0" lvl="0" indent="0" algn="l" defTabSz="622300">
            <a:lnSpc>
              <a:spcPct val="150000"/>
            </a:lnSpc>
            <a:spcBef>
              <a:spcPct val="0"/>
            </a:spcBef>
            <a:spcAft>
              <a:spcPct val="35000"/>
            </a:spcAft>
            <a:buNone/>
          </a:pPr>
          <a:r>
            <a:rPr lang="en-US" sz="1400" i="1" u="none" kern="1200" dirty="0">
              <a:latin typeface="Century Gothic" charset="0"/>
              <a:ea typeface="Century Gothic" charset="0"/>
              <a:cs typeface="Century Gothic" charset="0"/>
            </a:rPr>
            <a:t>2009: Building</a:t>
          </a:r>
        </a:p>
        <a:p>
          <a:pPr marL="114300" lvl="1" indent="-114300" algn="l" defTabSz="533400">
            <a:lnSpc>
              <a:spcPct val="90000"/>
            </a:lnSpc>
            <a:spcBef>
              <a:spcPct val="0"/>
            </a:spcBef>
            <a:spcAft>
              <a:spcPct val="15000"/>
            </a:spcAft>
            <a:buChar char="•"/>
          </a:pPr>
          <a:r>
            <a:rPr lang="en-US" sz="1200" kern="1200" dirty="0">
              <a:latin typeface="Century Gothic" charset="0"/>
              <a:ea typeface="Century Gothic" charset="0"/>
              <a:cs typeface="Century Gothic" charset="0"/>
            </a:rPr>
            <a:t>Launch self driving car program in R&amp;D</a:t>
          </a:r>
          <a:endParaRPr lang="en-US" sz="2000" kern="1200" dirty="0">
            <a:latin typeface="Century Gothic" charset="0"/>
            <a:ea typeface="Century Gothic" charset="0"/>
            <a:cs typeface="Century Gothic" charset="0"/>
          </a:endParaRPr>
        </a:p>
        <a:p>
          <a:pPr marL="114300" lvl="1" indent="-114300" algn="l" defTabSz="533400">
            <a:lnSpc>
              <a:spcPct val="90000"/>
            </a:lnSpc>
            <a:spcBef>
              <a:spcPct val="0"/>
            </a:spcBef>
            <a:spcAft>
              <a:spcPct val="15000"/>
            </a:spcAft>
            <a:buChar char="•"/>
          </a:pPr>
          <a:r>
            <a:rPr lang="en-US" sz="1200" kern="1200" dirty="0">
              <a:latin typeface="Century Gothic" charset="0"/>
              <a:ea typeface="Century Gothic" charset="0"/>
              <a:cs typeface="Century Gothic" charset="0"/>
            </a:rPr>
            <a:t>Identified in the market</a:t>
          </a:r>
        </a:p>
      </dsp:txBody>
      <dsp:txXfrm>
        <a:off x="173" y="0"/>
        <a:ext cx="3067429" cy="1223104"/>
      </dsp:txXfrm>
    </dsp:sp>
    <dsp:sp modelId="{19D83047-7AFB-764E-9ADC-6A815F210096}">
      <dsp:nvSpPr>
        <dsp:cNvPr id="0" name=""/>
        <dsp:cNvSpPr/>
      </dsp:nvSpPr>
      <dsp:spPr>
        <a:xfrm>
          <a:off x="2576428" y="0"/>
          <a:ext cx="3237997" cy="1223104"/>
        </a:xfrm>
        <a:prstGeom prst="chevron">
          <a:avLst>
            <a:gd name="adj" fmla="val 25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606" tIns="35560" rIns="113606" bIns="35560" numCol="1" spcCol="1270" anchor="t" anchorCtr="0">
          <a:noAutofit/>
        </a:bodyPr>
        <a:lstStyle/>
        <a:p>
          <a:pPr marL="0" lvl="0" indent="0" algn="l" defTabSz="622300">
            <a:lnSpc>
              <a:spcPct val="150000"/>
            </a:lnSpc>
            <a:spcBef>
              <a:spcPct val="0"/>
            </a:spcBef>
            <a:spcAft>
              <a:spcPct val="35000"/>
            </a:spcAft>
            <a:buNone/>
          </a:pPr>
          <a:r>
            <a:rPr lang="en-US" sz="1400" i="1" u="none" kern="1200" dirty="0">
              <a:latin typeface="Century Gothic" charset="0"/>
              <a:ea typeface="Century Gothic" charset="0"/>
              <a:cs typeface="Century Gothic" charset="0"/>
            </a:rPr>
            <a:t>2015: Initial Release</a:t>
          </a:r>
        </a:p>
        <a:p>
          <a:pPr marL="114300" lvl="1" indent="-114300" algn="l" defTabSz="533400">
            <a:lnSpc>
              <a:spcPct val="90000"/>
            </a:lnSpc>
            <a:spcBef>
              <a:spcPct val="0"/>
            </a:spcBef>
            <a:spcAft>
              <a:spcPct val="15000"/>
            </a:spcAft>
            <a:buChar char="•"/>
          </a:pPr>
          <a:r>
            <a:rPr lang="en-US" sz="1200" kern="1200" dirty="0">
              <a:latin typeface="Century Gothic" charset="0"/>
              <a:ea typeface="Century Gothic" charset="0"/>
              <a:cs typeface="Century Gothic" charset="0"/>
            </a:rPr>
            <a:t>First ground-up model with no brakes or wheel</a:t>
          </a:r>
        </a:p>
      </dsp:txBody>
      <dsp:txXfrm>
        <a:off x="2882204" y="0"/>
        <a:ext cx="2626445" cy="1223104"/>
      </dsp:txXfrm>
    </dsp:sp>
    <dsp:sp modelId="{F70EC9A9-4089-B24C-8BAD-34F4A3552C03}">
      <dsp:nvSpPr>
        <dsp:cNvPr id="0" name=""/>
        <dsp:cNvSpPr/>
      </dsp:nvSpPr>
      <dsp:spPr>
        <a:xfrm>
          <a:off x="5170362" y="0"/>
          <a:ext cx="3220317" cy="1223104"/>
        </a:xfrm>
        <a:prstGeom prst="chevron">
          <a:avLst>
            <a:gd name="adj" fmla="val 25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3606" tIns="35560" rIns="113606" bIns="35560" numCol="1" spcCol="1270" anchor="t" anchorCtr="0">
          <a:noAutofit/>
        </a:bodyPr>
        <a:lstStyle/>
        <a:p>
          <a:pPr marL="0" lvl="0" indent="0" algn="l" defTabSz="622300">
            <a:lnSpc>
              <a:spcPct val="150000"/>
            </a:lnSpc>
            <a:spcBef>
              <a:spcPct val="0"/>
            </a:spcBef>
            <a:spcAft>
              <a:spcPct val="35000"/>
            </a:spcAft>
            <a:buNone/>
          </a:pPr>
          <a:r>
            <a:rPr lang="en-US" sz="1400" i="1" u="none" kern="1200" dirty="0">
              <a:latin typeface="Century Gothic" charset="0"/>
              <a:ea typeface="Century Gothic" charset="0"/>
              <a:cs typeface="Century Gothic" charset="0"/>
            </a:rPr>
            <a:t>2016: Implementation</a:t>
          </a:r>
        </a:p>
        <a:p>
          <a:pPr marL="114300" lvl="1" indent="-114300" algn="l" defTabSz="533400">
            <a:lnSpc>
              <a:spcPct val="90000"/>
            </a:lnSpc>
            <a:spcBef>
              <a:spcPct val="0"/>
            </a:spcBef>
            <a:spcAft>
              <a:spcPct val="15000"/>
            </a:spcAft>
            <a:buChar char="•"/>
          </a:pPr>
          <a:r>
            <a:rPr lang="en-US" sz="1200" kern="1200">
              <a:latin typeface="Century Gothic" charset="0"/>
              <a:ea typeface="Century Gothic" charset="0"/>
              <a:cs typeface="Century Gothic" charset="0"/>
            </a:rPr>
            <a:t>Became subsidiary </a:t>
          </a:r>
          <a:r>
            <a:rPr lang="en-US" sz="1200" kern="1200" dirty="0">
              <a:latin typeface="Century Gothic" charset="0"/>
              <a:ea typeface="Century Gothic" charset="0"/>
              <a:cs typeface="Century Gothic" charset="0"/>
            </a:rPr>
            <a:t>company</a:t>
          </a:r>
        </a:p>
        <a:p>
          <a:pPr marL="114300" lvl="1" indent="-114300" algn="l" defTabSz="533400">
            <a:lnSpc>
              <a:spcPct val="90000"/>
            </a:lnSpc>
            <a:spcBef>
              <a:spcPct val="0"/>
            </a:spcBef>
            <a:spcAft>
              <a:spcPct val="15000"/>
            </a:spcAft>
            <a:buChar char="•"/>
          </a:pPr>
          <a:r>
            <a:rPr lang="en-US" sz="1200" kern="1200" dirty="0">
              <a:latin typeface="Century Gothic" charset="0"/>
              <a:ea typeface="Century Gothic" charset="0"/>
              <a:cs typeface="Century Gothic" charset="0"/>
            </a:rPr>
            <a:t>Released first vehicle built in mass production with ‘fully-integrated hardware suit’</a:t>
          </a:r>
        </a:p>
      </dsp:txBody>
      <dsp:txXfrm>
        <a:off x="5476138" y="0"/>
        <a:ext cx="2608765" cy="122310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C17E97-278B-41BC-B572-BE234700287D}">
      <dsp:nvSpPr>
        <dsp:cNvPr id="0" name=""/>
        <dsp:cNvSpPr/>
      </dsp:nvSpPr>
      <dsp:spPr>
        <a:xfrm>
          <a:off x="1940718" y="1111"/>
          <a:ext cx="2214562" cy="885825"/>
        </a:xfrm>
        <a:prstGeom prst="chevron">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Research and Innovation Center opens in Palo Alto</a:t>
          </a:r>
        </a:p>
      </dsp:txBody>
      <dsp:txXfrm>
        <a:off x="2383631" y="1111"/>
        <a:ext cx="1328737" cy="885825"/>
      </dsp:txXfrm>
    </dsp:sp>
    <dsp:sp modelId="{9E29563C-8FCB-4290-9FEB-43610AECBAE0}">
      <dsp:nvSpPr>
        <dsp:cNvPr id="0" name=""/>
        <dsp:cNvSpPr/>
      </dsp:nvSpPr>
      <dsp:spPr>
        <a:xfrm>
          <a:off x="1940718" y="1010951"/>
          <a:ext cx="2214562" cy="885825"/>
        </a:xfrm>
        <a:prstGeom prst="chevron">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150,000 sq. ft. of work and lab space </a:t>
          </a:r>
        </a:p>
      </dsp:txBody>
      <dsp:txXfrm>
        <a:off x="2383631" y="1010951"/>
        <a:ext cx="1328737" cy="885825"/>
      </dsp:txXfrm>
    </dsp:sp>
    <dsp:sp modelId="{2595C71F-074A-45CE-A8E3-8E84D7824397}">
      <dsp:nvSpPr>
        <dsp:cNvPr id="0" name=""/>
        <dsp:cNvSpPr/>
      </dsp:nvSpPr>
      <dsp:spPr>
        <a:xfrm>
          <a:off x="1947406" y="3031744"/>
          <a:ext cx="2214562" cy="885825"/>
        </a:xfrm>
        <a:prstGeom prst="chevron">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40 start-ups in surrounding area </a:t>
          </a:r>
        </a:p>
      </dsp:txBody>
      <dsp:txXfrm>
        <a:off x="2390319" y="3031744"/>
        <a:ext cx="1328737" cy="885825"/>
      </dsp:txXfrm>
    </dsp:sp>
    <dsp:sp modelId="{378A9FEA-C56F-43BE-A459-302699427B77}">
      <dsp:nvSpPr>
        <dsp:cNvPr id="0" name=""/>
        <dsp:cNvSpPr/>
      </dsp:nvSpPr>
      <dsp:spPr>
        <a:xfrm>
          <a:off x="1943199" y="2033840"/>
          <a:ext cx="2214562" cy="885825"/>
        </a:xfrm>
        <a:prstGeom prst="chevron">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9525" rIns="0" bIns="9525" numCol="1" spcCol="1270" anchor="ctr" anchorCtr="0">
          <a:noAutofit/>
        </a:bodyPr>
        <a:lstStyle/>
        <a:p>
          <a:pPr marL="0" lvl="0" indent="0" algn="ctr" defTabSz="666750">
            <a:lnSpc>
              <a:spcPct val="90000"/>
            </a:lnSpc>
            <a:spcBef>
              <a:spcPct val="0"/>
            </a:spcBef>
            <a:spcAft>
              <a:spcPct val="35000"/>
            </a:spcAft>
            <a:buNone/>
          </a:pPr>
          <a:r>
            <a:rPr lang="en-US" sz="1500" kern="1200" dirty="0"/>
            <a:t>260 researchers, engineers, and scientists </a:t>
          </a:r>
        </a:p>
      </dsp:txBody>
      <dsp:txXfrm>
        <a:off x="2386112" y="2033840"/>
        <a:ext cx="1328737" cy="88582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746E0-8C26-49ED-A6E7-8E29A38571CB}">
      <dsp:nvSpPr>
        <dsp:cNvPr id="0" name=""/>
        <dsp:cNvSpPr/>
      </dsp:nvSpPr>
      <dsp:spPr>
        <a:xfrm>
          <a:off x="3081" y="0"/>
          <a:ext cx="2964520" cy="389627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Priorities</a:t>
          </a:r>
        </a:p>
      </dsp:txBody>
      <dsp:txXfrm>
        <a:off x="3081" y="0"/>
        <a:ext cx="2964520" cy="1168882"/>
      </dsp:txXfrm>
    </dsp:sp>
    <dsp:sp modelId="{9C60AD0D-8484-4665-BF3D-E03982291D0E}">
      <dsp:nvSpPr>
        <dsp:cNvPr id="0" name=""/>
        <dsp:cNvSpPr/>
      </dsp:nvSpPr>
      <dsp:spPr>
        <a:xfrm>
          <a:off x="50514" y="1169129"/>
          <a:ext cx="2869655" cy="77807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Lower cost, release capital, financially grow</a:t>
          </a:r>
        </a:p>
      </dsp:txBody>
      <dsp:txXfrm>
        <a:off x="73303" y="1191918"/>
        <a:ext cx="2824077" cy="732497"/>
      </dsp:txXfrm>
    </dsp:sp>
    <dsp:sp modelId="{58CE21A3-8F4C-49D3-8535-590D0427E25D}">
      <dsp:nvSpPr>
        <dsp:cNvPr id="0" name=""/>
        <dsp:cNvSpPr/>
      </dsp:nvSpPr>
      <dsp:spPr>
        <a:xfrm>
          <a:off x="50514" y="2046134"/>
          <a:ext cx="2869655" cy="77807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Connected, smart vehicles and services</a:t>
          </a:r>
        </a:p>
      </dsp:txBody>
      <dsp:txXfrm>
        <a:off x="73303" y="2068923"/>
        <a:ext cx="2824077" cy="732497"/>
      </dsp:txXfrm>
    </dsp:sp>
    <dsp:sp modelId="{3DF8D9BE-BF60-4D26-95F4-43852ED92A5F}">
      <dsp:nvSpPr>
        <dsp:cNvPr id="0" name=""/>
        <dsp:cNvSpPr/>
      </dsp:nvSpPr>
      <dsp:spPr>
        <a:xfrm>
          <a:off x="50514" y="2923138"/>
          <a:ext cx="2869655" cy="77807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Re-allocated capital for the future</a:t>
          </a:r>
        </a:p>
      </dsp:txBody>
      <dsp:txXfrm>
        <a:off x="73303" y="2945927"/>
        <a:ext cx="2824077" cy="732497"/>
      </dsp:txXfrm>
    </dsp:sp>
    <dsp:sp modelId="{2AEBA4D7-D8A4-4F74-9FC3-15CAD41250A9}">
      <dsp:nvSpPr>
        <dsp:cNvPr id="0" name=""/>
        <dsp:cNvSpPr/>
      </dsp:nvSpPr>
      <dsp:spPr>
        <a:xfrm>
          <a:off x="3189941" y="0"/>
          <a:ext cx="2964520" cy="3896275"/>
        </a:xfrm>
        <a:prstGeom prst="roundRect">
          <a:avLst>
            <a:gd name="adj" fmla="val 10000"/>
          </a:avLst>
        </a:prstGeom>
        <a:solidFill>
          <a:schemeClr val="accent1">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Actions </a:t>
          </a:r>
          <a:endParaRPr lang="en-US" sz="3300" kern="1200" dirty="0"/>
        </a:p>
      </dsp:txBody>
      <dsp:txXfrm>
        <a:off x="3189941" y="0"/>
        <a:ext cx="2964520" cy="1168882"/>
      </dsp:txXfrm>
    </dsp:sp>
    <dsp:sp modelId="{B34CF7A8-2B2F-46F0-A206-4EAFDE2819F9}">
      <dsp:nvSpPr>
        <dsp:cNvPr id="0" name=""/>
        <dsp:cNvSpPr/>
      </dsp:nvSpPr>
      <dsp:spPr>
        <a:xfrm>
          <a:off x="3237373" y="1169950"/>
          <a:ext cx="2869655" cy="459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Redesign focused on customers </a:t>
          </a:r>
        </a:p>
      </dsp:txBody>
      <dsp:txXfrm>
        <a:off x="3250827" y="1183404"/>
        <a:ext cx="2842747" cy="432455"/>
      </dsp:txXfrm>
    </dsp:sp>
    <dsp:sp modelId="{82936D4C-617F-4740-BB81-76FD834E2F16}">
      <dsp:nvSpPr>
        <dsp:cNvPr id="0" name=""/>
        <dsp:cNvSpPr/>
      </dsp:nvSpPr>
      <dsp:spPr>
        <a:xfrm>
          <a:off x="3237373" y="1687720"/>
          <a:ext cx="2869655" cy="459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Collaborations</a:t>
          </a:r>
        </a:p>
      </dsp:txBody>
      <dsp:txXfrm>
        <a:off x="3250827" y="1701174"/>
        <a:ext cx="2842747" cy="432455"/>
      </dsp:txXfrm>
    </dsp:sp>
    <dsp:sp modelId="{5846796E-C8CC-4518-A2DA-D873B0E2B799}">
      <dsp:nvSpPr>
        <dsp:cNvPr id="0" name=""/>
        <dsp:cNvSpPr/>
      </dsp:nvSpPr>
      <dsp:spPr>
        <a:xfrm>
          <a:off x="3237373" y="2205489"/>
          <a:ext cx="2869655" cy="459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100% connectivity by 2019</a:t>
          </a:r>
        </a:p>
      </dsp:txBody>
      <dsp:txXfrm>
        <a:off x="3250827" y="2218943"/>
        <a:ext cx="2842747" cy="432455"/>
      </dsp:txXfrm>
    </dsp:sp>
    <dsp:sp modelId="{E31FC63D-2C8A-440B-8F21-00F93BDC2442}">
      <dsp:nvSpPr>
        <dsp:cNvPr id="0" name=""/>
        <dsp:cNvSpPr/>
      </dsp:nvSpPr>
      <dsp:spPr>
        <a:xfrm>
          <a:off x="3237373" y="2723259"/>
          <a:ext cx="2869655" cy="459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Lower volume passenger car lineup</a:t>
          </a:r>
        </a:p>
      </dsp:txBody>
      <dsp:txXfrm>
        <a:off x="3250827" y="2736713"/>
        <a:ext cx="2842747" cy="432455"/>
      </dsp:txXfrm>
    </dsp:sp>
    <dsp:sp modelId="{C1DB9BC2-6E67-4DCB-9AC2-005D6B1843E5}">
      <dsp:nvSpPr>
        <dsp:cNvPr id="0" name=""/>
        <dsp:cNvSpPr/>
      </dsp:nvSpPr>
      <dsp:spPr>
        <a:xfrm>
          <a:off x="3237373" y="3241029"/>
          <a:ext cx="2869655" cy="45936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90000"/>
            </a:lnSpc>
            <a:spcBef>
              <a:spcPct val="0"/>
            </a:spcBef>
            <a:spcAft>
              <a:spcPct val="35000"/>
            </a:spcAft>
            <a:buNone/>
          </a:pPr>
          <a:r>
            <a:rPr lang="en-US" sz="1200" kern="1200" dirty="0"/>
            <a:t>Increase investment in electrification</a:t>
          </a:r>
        </a:p>
      </dsp:txBody>
      <dsp:txXfrm>
        <a:off x="3250827" y="3254483"/>
        <a:ext cx="2842747" cy="43245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B12D1-42DC-D44F-9D88-BB2136528B77}">
      <dsp:nvSpPr>
        <dsp:cNvPr id="0" name=""/>
        <dsp:cNvSpPr/>
      </dsp:nvSpPr>
      <dsp:spPr>
        <a:xfrm>
          <a:off x="0" y="129339"/>
          <a:ext cx="3408066" cy="18207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4504" tIns="354076" rIns="2645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Low Market Acceptance </a:t>
          </a:r>
        </a:p>
        <a:p>
          <a:pPr marL="171450" lvl="1" indent="-171450" algn="l" defTabSz="755650">
            <a:lnSpc>
              <a:spcPct val="90000"/>
            </a:lnSpc>
            <a:spcBef>
              <a:spcPct val="0"/>
            </a:spcBef>
            <a:spcAft>
              <a:spcPct val="15000"/>
            </a:spcAft>
            <a:buChar char="•"/>
          </a:pPr>
          <a:r>
            <a:rPr lang="en-US" sz="1700" kern="1200" dirty="0"/>
            <a:t>Defects &amp; Recall Campaigns </a:t>
          </a:r>
        </a:p>
        <a:p>
          <a:pPr marL="171450" lvl="1" indent="-171450" algn="l" defTabSz="755650">
            <a:lnSpc>
              <a:spcPct val="90000"/>
            </a:lnSpc>
            <a:spcBef>
              <a:spcPct val="0"/>
            </a:spcBef>
            <a:spcAft>
              <a:spcPct val="15000"/>
            </a:spcAft>
            <a:buChar char="•"/>
          </a:pPr>
          <a:r>
            <a:rPr lang="en-US" sz="1700" kern="1200" dirty="0"/>
            <a:t>Increased Regulations </a:t>
          </a:r>
        </a:p>
        <a:p>
          <a:pPr marL="171450" lvl="1" indent="-171450" algn="l" defTabSz="755650">
            <a:lnSpc>
              <a:spcPct val="90000"/>
            </a:lnSpc>
            <a:spcBef>
              <a:spcPct val="0"/>
            </a:spcBef>
            <a:spcAft>
              <a:spcPct val="15000"/>
            </a:spcAft>
            <a:buChar char="•"/>
          </a:pPr>
          <a:r>
            <a:rPr lang="en-US" sz="1700" kern="1200" dirty="0"/>
            <a:t>Cybersecurity Risks</a:t>
          </a:r>
        </a:p>
      </dsp:txBody>
      <dsp:txXfrm>
        <a:off x="0" y="129339"/>
        <a:ext cx="3408066" cy="1820700"/>
      </dsp:txXfrm>
    </dsp:sp>
    <dsp:sp modelId="{C4516884-C6BC-3147-8355-BA031332B36E}">
      <dsp:nvSpPr>
        <dsp:cNvPr id="0" name=""/>
        <dsp:cNvSpPr/>
      </dsp:nvSpPr>
      <dsp:spPr>
        <a:xfrm>
          <a:off x="272664" y="0"/>
          <a:ext cx="2385646" cy="50184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0172" tIns="0" rIns="90172" bIns="0" numCol="1" spcCol="1270" anchor="ctr" anchorCtr="0">
          <a:noAutofit/>
        </a:bodyPr>
        <a:lstStyle/>
        <a:p>
          <a:pPr marL="0" lvl="0" indent="0" algn="ctr" defTabSz="755650">
            <a:lnSpc>
              <a:spcPct val="90000"/>
            </a:lnSpc>
            <a:spcBef>
              <a:spcPct val="0"/>
            </a:spcBef>
            <a:spcAft>
              <a:spcPct val="35000"/>
            </a:spcAft>
            <a:buNone/>
          </a:pPr>
          <a:r>
            <a:rPr lang="en-US" sz="1700" b="0" kern="1200" dirty="0"/>
            <a:t>RISKS</a:t>
          </a:r>
        </a:p>
      </dsp:txBody>
      <dsp:txXfrm>
        <a:off x="297162" y="24498"/>
        <a:ext cx="2336650" cy="45284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BB071-5DD5-9940-9849-F918D6DC121A}">
      <dsp:nvSpPr>
        <dsp:cNvPr id="0" name=""/>
        <dsp:cNvSpPr/>
      </dsp:nvSpPr>
      <dsp:spPr>
        <a:xfrm rot="21300000">
          <a:off x="14731" y="1472102"/>
          <a:ext cx="4771107" cy="546363"/>
        </a:xfrm>
        <a:prstGeom prst="mathMinus">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DF5C7BB8-6FA5-C34E-8AF7-79BFE8ADF23A}">
      <dsp:nvSpPr>
        <dsp:cNvPr id="0" name=""/>
        <dsp:cNvSpPr/>
      </dsp:nvSpPr>
      <dsp:spPr>
        <a:xfrm>
          <a:off x="878677" y="89276"/>
          <a:ext cx="765537" cy="1387963"/>
        </a:xfrm>
        <a:prstGeom prst="down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D206ACB-E7BA-7E47-9246-F5E6BC71A09D}">
      <dsp:nvSpPr>
        <dsp:cNvPr id="0" name=""/>
        <dsp:cNvSpPr/>
      </dsp:nvSpPr>
      <dsp:spPr>
        <a:xfrm>
          <a:off x="1800052" y="87578"/>
          <a:ext cx="2461456" cy="14232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Ford auto sales drop 6.1% with 25% drop in passenger vehicle sales</a:t>
          </a:r>
        </a:p>
      </dsp:txBody>
      <dsp:txXfrm>
        <a:off x="1800052" y="87578"/>
        <a:ext cx="2461456" cy="1423266"/>
      </dsp:txXfrm>
    </dsp:sp>
    <dsp:sp modelId="{FB74E925-2A0A-8341-817C-D9DEECC835B2}">
      <dsp:nvSpPr>
        <dsp:cNvPr id="0" name=""/>
        <dsp:cNvSpPr/>
      </dsp:nvSpPr>
      <dsp:spPr>
        <a:xfrm>
          <a:off x="3143740" y="2412157"/>
          <a:ext cx="721353" cy="1754296"/>
        </a:xfrm>
        <a:prstGeom prst="upArrow">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24F88F4-0655-8945-9A48-380596543CC8}">
      <dsp:nvSpPr>
        <dsp:cNvPr id="0" name=""/>
        <dsp:cNvSpPr/>
      </dsp:nvSpPr>
      <dsp:spPr>
        <a:xfrm>
          <a:off x="89521" y="1481349"/>
          <a:ext cx="2882262" cy="33000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Short Term: reset revenue and attack costs </a:t>
          </a:r>
        </a:p>
        <a:p>
          <a:pPr marL="0" lvl="0" indent="0" algn="ctr" defTabSz="711200">
            <a:lnSpc>
              <a:spcPct val="90000"/>
            </a:lnSpc>
            <a:spcBef>
              <a:spcPct val="0"/>
            </a:spcBef>
            <a:spcAft>
              <a:spcPct val="35000"/>
            </a:spcAft>
            <a:buNone/>
          </a:pPr>
          <a:r>
            <a:rPr lang="en-US" sz="1600" kern="1200" dirty="0"/>
            <a:t>Long Term: redesign to compete in future</a:t>
          </a:r>
        </a:p>
        <a:p>
          <a:pPr marL="0" lvl="0" indent="0" algn="ctr" defTabSz="711200">
            <a:lnSpc>
              <a:spcPct val="90000"/>
            </a:lnSpc>
            <a:spcBef>
              <a:spcPct val="0"/>
            </a:spcBef>
            <a:spcAft>
              <a:spcPct val="35000"/>
            </a:spcAft>
            <a:buNone/>
          </a:pPr>
          <a:r>
            <a:rPr lang="en-US" sz="1600" kern="1200" dirty="0">
              <a:sym typeface="Wingdings"/>
            </a:rPr>
            <a:t> Hired Dragos </a:t>
          </a:r>
          <a:r>
            <a:rPr lang="en-US" sz="1600" kern="1200" dirty="0" err="1">
              <a:sym typeface="Wingdings"/>
            </a:rPr>
            <a:t>Maciuca</a:t>
          </a:r>
          <a:r>
            <a:rPr lang="en-US" sz="1600" kern="1200" dirty="0">
              <a:sym typeface="Wingdings"/>
            </a:rPr>
            <a:t> </a:t>
          </a:r>
          <a:endParaRPr lang="en-US" sz="1600" kern="1200" dirty="0"/>
        </a:p>
      </dsp:txBody>
      <dsp:txXfrm>
        <a:off x="89521" y="1481349"/>
        <a:ext cx="2882262" cy="330007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4CBDC-A62F-404C-AC07-F6E88A007FD5}">
      <dsp:nvSpPr>
        <dsp:cNvPr id="0" name=""/>
        <dsp:cNvSpPr/>
      </dsp:nvSpPr>
      <dsp:spPr>
        <a:xfrm rot="16200000">
          <a:off x="134627" y="-134627"/>
          <a:ext cx="1145059" cy="1414313"/>
        </a:xfrm>
        <a:prstGeom prst="round1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Advanced Algorithms</a:t>
          </a:r>
        </a:p>
      </dsp:txBody>
      <dsp:txXfrm rot="5400000">
        <a:off x="0" y="0"/>
        <a:ext cx="1414313" cy="858794"/>
      </dsp:txXfrm>
    </dsp:sp>
    <dsp:sp modelId="{151155E2-36E2-3442-86DC-2DE5C3E5B9DF}">
      <dsp:nvSpPr>
        <dsp:cNvPr id="0" name=""/>
        <dsp:cNvSpPr/>
      </dsp:nvSpPr>
      <dsp:spPr>
        <a:xfrm>
          <a:off x="1414313" y="0"/>
          <a:ext cx="1414313" cy="1145059"/>
        </a:xfrm>
        <a:prstGeom prst="round1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3-D Mapping </a:t>
          </a:r>
        </a:p>
      </dsp:txBody>
      <dsp:txXfrm>
        <a:off x="1414313" y="0"/>
        <a:ext cx="1414313" cy="858794"/>
      </dsp:txXfrm>
    </dsp:sp>
    <dsp:sp modelId="{C31D8460-D66A-114B-8A7B-A790B554DE83}">
      <dsp:nvSpPr>
        <dsp:cNvPr id="0" name=""/>
        <dsp:cNvSpPr/>
      </dsp:nvSpPr>
      <dsp:spPr>
        <a:xfrm rot="10800000">
          <a:off x="0" y="1145059"/>
          <a:ext cx="1414313" cy="1145059"/>
        </a:xfrm>
        <a:prstGeom prst="round1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Radar Technology </a:t>
          </a:r>
        </a:p>
      </dsp:txBody>
      <dsp:txXfrm rot="10800000">
        <a:off x="0" y="1431323"/>
        <a:ext cx="1414313" cy="858794"/>
      </dsp:txXfrm>
    </dsp:sp>
    <dsp:sp modelId="{53EEF536-B73B-8742-AA98-90ADEA7F4BC6}">
      <dsp:nvSpPr>
        <dsp:cNvPr id="0" name=""/>
        <dsp:cNvSpPr/>
      </dsp:nvSpPr>
      <dsp:spPr>
        <a:xfrm rot="5400000">
          <a:off x="1548941" y="1010431"/>
          <a:ext cx="1145059" cy="1414313"/>
        </a:xfrm>
        <a:prstGeom prst="round1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Camera Sensors </a:t>
          </a:r>
        </a:p>
      </dsp:txBody>
      <dsp:txXfrm rot="-5400000">
        <a:off x="1414314" y="1431322"/>
        <a:ext cx="1414313" cy="858794"/>
      </dsp:txXfrm>
    </dsp:sp>
    <dsp:sp modelId="{D08BA522-D140-8D47-83FB-5A3FFF208767}">
      <dsp:nvSpPr>
        <dsp:cNvPr id="0" name=""/>
        <dsp:cNvSpPr/>
      </dsp:nvSpPr>
      <dsp:spPr>
        <a:xfrm>
          <a:off x="778131" y="846295"/>
          <a:ext cx="1202169" cy="572529"/>
        </a:xfrm>
        <a:prstGeom prst="roundRect">
          <a:avLst/>
        </a:prstGeom>
        <a:solidFill>
          <a:schemeClr val="accent1">
            <a:tint val="60000"/>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kern="1200" dirty="0"/>
            <a:t>Silicon Valley</a:t>
          </a:r>
        </a:p>
      </dsp:txBody>
      <dsp:txXfrm>
        <a:off x="806080" y="874244"/>
        <a:ext cx="1146271" cy="51663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730C8-C077-428E-ADCB-41A06F0B2658}">
      <dsp:nvSpPr>
        <dsp:cNvPr id="0" name=""/>
        <dsp:cNvSpPr/>
      </dsp:nvSpPr>
      <dsp:spPr>
        <a:xfrm>
          <a:off x="1056409" y="1414"/>
          <a:ext cx="3983181" cy="723556"/>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One of the fastest growing and most innovative e-commerce startups in the US</a:t>
          </a:r>
          <a:endParaRPr lang="en-US" sz="1400" kern="1200" dirty="0"/>
        </a:p>
      </dsp:txBody>
      <dsp:txXfrm>
        <a:off x="1077601" y="22606"/>
        <a:ext cx="3940797" cy="681172"/>
      </dsp:txXfrm>
    </dsp:sp>
    <dsp:sp modelId="{6FBC64AB-7C69-449B-98E3-FBC00C83ECB9}">
      <dsp:nvSpPr>
        <dsp:cNvPr id="0" name=""/>
        <dsp:cNvSpPr/>
      </dsp:nvSpPr>
      <dsp:spPr>
        <a:xfrm rot="5400000">
          <a:off x="2912333" y="743060"/>
          <a:ext cx="271333" cy="325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950320" y="770193"/>
        <a:ext cx="195360" cy="189933"/>
      </dsp:txXfrm>
    </dsp:sp>
    <dsp:sp modelId="{7D096091-FCAF-4BCF-9DEC-BA19C7588E16}">
      <dsp:nvSpPr>
        <dsp:cNvPr id="0" name=""/>
        <dsp:cNvSpPr/>
      </dsp:nvSpPr>
      <dsp:spPr>
        <a:xfrm>
          <a:off x="1015528" y="1086750"/>
          <a:ext cx="4064943" cy="723556"/>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Acquired by Walmart for $3.3 billion in 2016</a:t>
          </a:r>
        </a:p>
      </dsp:txBody>
      <dsp:txXfrm>
        <a:off x="1036720" y="1107942"/>
        <a:ext cx="4022559" cy="681172"/>
      </dsp:txXfrm>
    </dsp:sp>
    <dsp:sp modelId="{8B6F863D-A093-47B5-9173-7F489FBBE9FC}">
      <dsp:nvSpPr>
        <dsp:cNvPr id="0" name=""/>
        <dsp:cNvSpPr/>
      </dsp:nvSpPr>
      <dsp:spPr>
        <a:xfrm rot="5400000">
          <a:off x="2912333" y="1828395"/>
          <a:ext cx="271333" cy="325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950320" y="1855528"/>
        <a:ext cx="195360" cy="189933"/>
      </dsp:txXfrm>
    </dsp:sp>
    <dsp:sp modelId="{51C820F0-A39C-44EE-9918-8152A0C06089}">
      <dsp:nvSpPr>
        <dsp:cNvPr id="0" name=""/>
        <dsp:cNvSpPr/>
      </dsp:nvSpPr>
      <dsp:spPr>
        <a:xfrm>
          <a:off x="1015528" y="2172085"/>
          <a:ext cx="4064943" cy="723556"/>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Uses smart-cart technology to let customers see how they can save money on shipping and other costs as they build bigger baskets</a:t>
          </a:r>
        </a:p>
      </dsp:txBody>
      <dsp:txXfrm>
        <a:off x="1036720" y="2193277"/>
        <a:ext cx="4022559" cy="681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81687-0FC9-814B-AE58-1B0DBE97DA03}">
      <dsp:nvSpPr>
        <dsp:cNvPr id="0" name=""/>
        <dsp:cNvSpPr/>
      </dsp:nvSpPr>
      <dsp:spPr>
        <a:xfrm rot="16200000">
          <a:off x="218" y="280391"/>
          <a:ext cx="2504086" cy="2504086"/>
        </a:xfrm>
        <a:prstGeom prst="up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3175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Implementing digital into each business unit</a:t>
          </a:r>
        </a:p>
      </dsp:txBody>
      <dsp:txXfrm rot="5400000">
        <a:off x="438433" y="906412"/>
        <a:ext cx="2065871" cy="1252043"/>
      </dsp:txXfrm>
    </dsp:sp>
    <dsp:sp modelId="{43D8D860-5B5A-3F40-87B2-508D10E73FFD}">
      <dsp:nvSpPr>
        <dsp:cNvPr id="0" name=""/>
        <dsp:cNvSpPr/>
      </dsp:nvSpPr>
      <dsp:spPr>
        <a:xfrm rot="5400000">
          <a:off x="2755560" y="280391"/>
          <a:ext cx="2504086" cy="2504086"/>
        </a:xfrm>
        <a:prstGeom prst="upArrow">
          <a:avLst>
            <a:gd name="adj1" fmla="val 50000"/>
            <a:gd name="adj2" fmla="val 35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31750">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Introducing a separate business unit that specifically tackles the digital transformation process</a:t>
          </a:r>
        </a:p>
      </dsp:txBody>
      <dsp:txXfrm rot="-5400000">
        <a:off x="2755560" y="906413"/>
        <a:ext cx="2065871" cy="125204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C730C8-C077-428E-ADCB-41A06F0B2658}">
      <dsp:nvSpPr>
        <dsp:cNvPr id="0" name=""/>
        <dsp:cNvSpPr/>
      </dsp:nvSpPr>
      <dsp:spPr>
        <a:xfrm>
          <a:off x="1056409" y="1414"/>
          <a:ext cx="3983181" cy="723556"/>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Silicon Valley-based ecommerce investment firm focused on incubating new startups in the US</a:t>
          </a:r>
          <a:endParaRPr lang="en-US" sz="1400" kern="1200" dirty="0"/>
        </a:p>
      </dsp:txBody>
      <dsp:txXfrm>
        <a:off x="1077601" y="22606"/>
        <a:ext cx="3940797" cy="681172"/>
      </dsp:txXfrm>
    </dsp:sp>
    <dsp:sp modelId="{6FBC64AB-7C69-449B-98E3-FBC00C83ECB9}">
      <dsp:nvSpPr>
        <dsp:cNvPr id="0" name=""/>
        <dsp:cNvSpPr/>
      </dsp:nvSpPr>
      <dsp:spPr>
        <a:xfrm rot="5400000">
          <a:off x="2912333" y="743060"/>
          <a:ext cx="271333" cy="325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950320" y="770193"/>
        <a:ext cx="195360" cy="189933"/>
      </dsp:txXfrm>
    </dsp:sp>
    <dsp:sp modelId="{7D096091-FCAF-4BCF-9DEC-BA19C7588E16}">
      <dsp:nvSpPr>
        <dsp:cNvPr id="0" name=""/>
        <dsp:cNvSpPr/>
      </dsp:nvSpPr>
      <dsp:spPr>
        <a:xfrm>
          <a:off x="1015528" y="1086750"/>
          <a:ext cx="4064943" cy="723556"/>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Launched by Walmart in 2017 </a:t>
          </a:r>
        </a:p>
      </dsp:txBody>
      <dsp:txXfrm>
        <a:off x="1036720" y="1107942"/>
        <a:ext cx="4022559" cy="681172"/>
      </dsp:txXfrm>
    </dsp:sp>
    <dsp:sp modelId="{8B6F863D-A093-47B5-9173-7F489FBBE9FC}">
      <dsp:nvSpPr>
        <dsp:cNvPr id="0" name=""/>
        <dsp:cNvSpPr/>
      </dsp:nvSpPr>
      <dsp:spPr>
        <a:xfrm rot="5400000">
          <a:off x="2912333" y="1828395"/>
          <a:ext cx="271333" cy="3256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2950320" y="1855528"/>
        <a:ext cx="195360" cy="189933"/>
      </dsp:txXfrm>
    </dsp:sp>
    <dsp:sp modelId="{51C820F0-A39C-44EE-9918-8152A0C06089}">
      <dsp:nvSpPr>
        <dsp:cNvPr id="0" name=""/>
        <dsp:cNvSpPr/>
      </dsp:nvSpPr>
      <dsp:spPr>
        <a:xfrm>
          <a:off x="1015528" y="2172085"/>
          <a:ext cx="4064943" cy="723556"/>
        </a:xfrm>
        <a:prstGeom prst="roundRect">
          <a:avLst>
            <a:gd name="adj" fmla="val 10000"/>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Strong focus on futuristic technology, such as in-store drones, beacon technology, and virtual reality (VR) enabled shopping</a:t>
          </a:r>
        </a:p>
      </dsp:txBody>
      <dsp:txXfrm>
        <a:off x="1036720" y="2193277"/>
        <a:ext cx="4022559" cy="68117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6B8D7C-1E9F-4AE7-BBC8-10829A318FD4}">
      <dsp:nvSpPr>
        <dsp:cNvPr id="0" name=""/>
        <dsp:cNvSpPr/>
      </dsp:nvSpPr>
      <dsp:spPr>
        <a:xfrm>
          <a:off x="201404" y="0"/>
          <a:ext cx="1327941" cy="1775685"/>
        </a:xfrm>
        <a:prstGeom prst="upArrow">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900761-08A8-4198-967E-54E46D7BA8E5}">
      <dsp:nvSpPr>
        <dsp:cNvPr id="0" name=""/>
        <dsp:cNvSpPr/>
      </dsp:nvSpPr>
      <dsp:spPr>
        <a:xfrm>
          <a:off x="1569184" y="0"/>
          <a:ext cx="2253476" cy="177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0" rIns="142240" bIns="142240" numCol="1" spcCol="1270" anchor="ctr" anchorCtr="0">
          <a:noAutofit/>
        </a:bodyPr>
        <a:lstStyle/>
        <a:p>
          <a:pPr marL="0" lvl="0" indent="0" algn="l" defTabSz="889000">
            <a:lnSpc>
              <a:spcPct val="90000"/>
            </a:lnSpc>
            <a:spcBef>
              <a:spcPct val="0"/>
            </a:spcBef>
            <a:spcAft>
              <a:spcPct val="35000"/>
            </a:spcAft>
            <a:buNone/>
          </a:pPr>
          <a:r>
            <a:rPr lang="en-US" sz="2000" kern="1200" dirty="0"/>
            <a:t>44% increase in e-commerce sales in 2017</a:t>
          </a:r>
        </a:p>
      </dsp:txBody>
      <dsp:txXfrm>
        <a:off x="1569184" y="0"/>
        <a:ext cx="2253476" cy="177568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6DAE74-EEE6-447A-9267-DE4E6381DF1A}">
      <dsp:nvSpPr>
        <dsp:cNvPr id="0" name=""/>
        <dsp:cNvSpPr/>
      </dsp:nvSpPr>
      <dsp:spPr>
        <a:xfrm>
          <a:off x="1702533" y="496"/>
          <a:ext cx="2553800" cy="1934765"/>
        </a:xfrm>
        <a:prstGeom prst="rightArrow">
          <a:avLst>
            <a:gd name="adj1" fmla="val 75000"/>
            <a:gd name="adj2" fmla="val 50000"/>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Made Walmart “Think Like a Startup”</a:t>
          </a:r>
        </a:p>
        <a:p>
          <a:pPr marL="114300" lvl="1" indent="-114300" algn="l" defTabSz="666750">
            <a:lnSpc>
              <a:spcPct val="90000"/>
            </a:lnSpc>
            <a:spcBef>
              <a:spcPct val="0"/>
            </a:spcBef>
            <a:spcAft>
              <a:spcPct val="15000"/>
            </a:spcAft>
            <a:buChar char="•"/>
          </a:pPr>
          <a:r>
            <a:rPr lang="en-US" sz="1500" kern="1200" dirty="0"/>
            <a:t>Acted as innovation pilot for Walmart</a:t>
          </a:r>
        </a:p>
      </dsp:txBody>
      <dsp:txXfrm>
        <a:off x="1702533" y="242342"/>
        <a:ext cx="1828263" cy="1451073"/>
      </dsp:txXfrm>
    </dsp:sp>
    <dsp:sp modelId="{93283384-D8E0-472A-A7DA-BBC5C33D1F01}">
      <dsp:nvSpPr>
        <dsp:cNvPr id="0" name=""/>
        <dsp:cNvSpPr/>
      </dsp:nvSpPr>
      <dsp:spPr>
        <a:xfrm>
          <a:off x="0" y="496"/>
          <a:ext cx="1702533" cy="1934765"/>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Jet</a:t>
          </a:r>
        </a:p>
      </dsp:txBody>
      <dsp:txXfrm>
        <a:off x="83111" y="83607"/>
        <a:ext cx="1536311" cy="1768543"/>
      </dsp:txXfrm>
    </dsp:sp>
    <dsp:sp modelId="{C922F6CB-A77D-42F3-9DF2-3D60FAA097E7}">
      <dsp:nvSpPr>
        <dsp:cNvPr id="0" name=""/>
        <dsp:cNvSpPr/>
      </dsp:nvSpPr>
      <dsp:spPr>
        <a:xfrm>
          <a:off x="1702533" y="2128738"/>
          <a:ext cx="2553800" cy="1934765"/>
        </a:xfrm>
        <a:prstGeom prst="rightArrow">
          <a:avLst>
            <a:gd name="adj1" fmla="val 75000"/>
            <a:gd name="adj2" fmla="val 50000"/>
          </a:avLst>
        </a:prstGeom>
        <a:solidFill>
          <a:schemeClr val="accent1">
            <a:alpha val="90000"/>
            <a:tint val="40000"/>
            <a:hueOff val="0"/>
            <a:satOff val="0"/>
            <a:lumOff val="0"/>
            <a:alphaOff val="0"/>
          </a:schemeClr>
        </a:solidFill>
        <a:ln w="285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Successfully launched its first 3 startups</a:t>
          </a:r>
        </a:p>
        <a:p>
          <a:pPr marL="114300" lvl="1" indent="-114300" algn="l" defTabSz="666750">
            <a:lnSpc>
              <a:spcPct val="90000"/>
            </a:lnSpc>
            <a:spcBef>
              <a:spcPct val="0"/>
            </a:spcBef>
            <a:spcAft>
              <a:spcPct val="15000"/>
            </a:spcAft>
            <a:buChar char="•"/>
          </a:pPr>
          <a:r>
            <a:rPr lang="en-US" sz="1500" kern="1200" dirty="0"/>
            <a:t>“We can disrupt rather than have others disrupt us”</a:t>
          </a:r>
        </a:p>
      </dsp:txBody>
      <dsp:txXfrm>
        <a:off x="1702533" y="2370584"/>
        <a:ext cx="1828263" cy="1451073"/>
      </dsp:txXfrm>
    </dsp:sp>
    <dsp:sp modelId="{FFB5A09C-F8D8-42B6-ABE2-4B2EFE738249}">
      <dsp:nvSpPr>
        <dsp:cNvPr id="0" name=""/>
        <dsp:cNvSpPr/>
      </dsp:nvSpPr>
      <dsp:spPr>
        <a:xfrm>
          <a:off x="0" y="2128738"/>
          <a:ext cx="1702533" cy="1934765"/>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kern="1200" dirty="0"/>
            <a:t>Store No. 8</a:t>
          </a:r>
        </a:p>
      </dsp:txBody>
      <dsp:txXfrm>
        <a:off x="83111" y="2211849"/>
        <a:ext cx="1536311" cy="176854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702D1-7C24-534C-A885-637B0A068BBD}">
      <dsp:nvSpPr>
        <dsp:cNvPr id="0" name=""/>
        <dsp:cNvSpPr/>
      </dsp:nvSpPr>
      <dsp:spPr>
        <a:xfrm>
          <a:off x="0" y="320683"/>
          <a:ext cx="8405142" cy="1275750"/>
        </a:xfrm>
        <a:prstGeom prst="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2332" tIns="374904" rIns="65233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Integrating a digital transformation horizontally across all of Bosch’s entities will be the most successful path to transitioning their company towards the digital realm.</a:t>
          </a:r>
        </a:p>
      </dsp:txBody>
      <dsp:txXfrm>
        <a:off x="0" y="320683"/>
        <a:ext cx="8405142" cy="1275750"/>
      </dsp:txXfrm>
    </dsp:sp>
    <dsp:sp modelId="{155DC5D4-0A1C-F34E-A0C9-F8EBE632903D}">
      <dsp:nvSpPr>
        <dsp:cNvPr id="0" name=""/>
        <dsp:cNvSpPr/>
      </dsp:nvSpPr>
      <dsp:spPr>
        <a:xfrm>
          <a:off x="420257" y="55003"/>
          <a:ext cx="5883599" cy="53136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386" tIns="0" rIns="222386" bIns="0" numCol="1" spcCol="1270" anchor="ctr" anchorCtr="0">
          <a:noAutofit/>
        </a:bodyPr>
        <a:lstStyle/>
        <a:p>
          <a:pPr marL="0" lvl="0" indent="0" algn="l" defTabSz="800100">
            <a:lnSpc>
              <a:spcPct val="90000"/>
            </a:lnSpc>
            <a:spcBef>
              <a:spcPct val="0"/>
            </a:spcBef>
            <a:spcAft>
              <a:spcPct val="35000"/>
            </a:spcAft>
            <a:buNone/>
          </a:pPr>
          <a:r>
            <a:rPr lang="en-US" sz="1800" kern="1200" dirty="0"/>
            <a:t>Integrated Digital</a:t>
          </a:r>
        </a:p>
      </dsp:txBody>
      <dsp:txXfrm>
        <a:off x="446196" y="80942"/>
        <a:ext cx="5831721" cy="479482"/>
      </dsp:txXfrm>
    </dsp:sp>
    <dsp:sp modelId="{33E47B7A-C56C-B64C-91D4-A84A274D2BE1}">
      <dsp:nvSpPr>
        <dsp:cNvPr id="0" name=""/>
        <dsp:cNvSpPr/>
      </dsp:nvSpPr>
      <dsp:spPr>
        <a:xfrm>
          <a:off x="0" y="1959313"/>
          <a:ext cx="8405142" cy="1530900"/>
        </a:xfrm>
        <a:prstGeom prst="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2332" tIns="374904" rIns="65233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 combination of insourcing and creating alliances with companies already well established in the digital sector is the most cost and time effective move for Bosch to transition into the Internet of Things seamlessly. </a:t>
          </a:r>
        </a:p>
      </dsp:txBody>
      <dsp:txXfrm>
        <a:off x="0" y="1959313"/>
        <a:ext cx="8405142" cy="1530900"/>
      </dsp:txXfrm>
    </dsp:sp>
    <dsp:sp modelId="{7E688A2A-E8EC-0E4E-9197-DB7D23ED9E77}">
      <dsp:nvSpPr>
        <dsp:cNvPr id="0" name=""/>
        <dsp:cNvSpPr/>
      </dsp:nvSpPr>
      <dsp:spPr>
        <a:xfrm>
          <a:off x="420257" y="1693633"/>
          <a:ext cx="5883599" cy="53136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386" tIns="0" rIns="222386" bIns="0" numCol="1" spcCol="1270" anchor="ctr" anchorCtr="0">
          <a:noAutofit/>
        </a:bodyPr>
        <a:lstStyle/>
        <a:p>
          <a:pPr marL="0" lvl="0" indent="0" algn="l" defTabSz="800100">
            <a:lnSpc>
              <a:spcPct val="90000"/>
            </a:lnSpc>
            <a:spcBef>
              <a:spcPct val="0"/>
            </a:spcBef>
            <a:spcAft>
              <a:spcPct val="35000"/>
            </a:spcAft>
            <a:buNone/>
          </a:pPr>
          <a:r>
            <a:rPr lang="en-US" sz="1800" kern="1200" dirty="0"/>
            <a:t>Insourcing and Alliances</a:t>
          </a:r>
        </a:p>
      </dsp:txBody>
      <dsp:txXfrm>
        <a:off x="446196" y="1719572"/>
        <a:ext cx="5831721" cy="479482"/>
      </dsp:txXfrm>
    </dsp:sp>
    <dsp:sp modelId="{808EED05-7841-9146-A86E-C38FD9BC3661}">
      <dsp:nvSpPr>
        <dsp:cNvPr id="0" name=""/>
        <dsp:cNvSpPr/>
      </dsp:nvSpPr>
      <dsp:spPr>
        <a:xfrm>
          <a:off x="0" y="3853094"/>
          <a:ext cx="8405142" cy="1275750"/>
        </a:xfrm>
        <a:prstGeom prst="rect">
          <a:avLst/>
        </a:prstGeom>
        <a:solidFill>
          <a:schemeClr val="lt1">
            <a:alpha val="90000"/>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2332" tIns="374904" rIns="65233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Bosch should take the initiative to invest resources in Silicon Valley in order to jump start their transition into the world of technology. </a:t>
          </a:r>
        </a:p>
      </dsp:txBody>
      <dsp:txXfrm>
        <a:off x="0" y="3853094"/>
        <a:ext cx="8405142" cy="1275750"/>
      </dsp:txXfrm>
    </dsp:sp>
    <dsp:sp modelId="{37973EB5-5C00-6249-9FB1-1E403FA15BD0}">
      <dsp:nvSpPr>
        <dsp:cNvPr id="0" name=""/>
        <dsp:cNvSpPr/>
      </dsp:nvSpPr>
      <dsp:spPr>
        <a:xfrm>
          <a:off x="420257" y="3587414"/>
          <a:ext cx="5883599" cy="531360"/>
        </a:xfrm>
        <a:prstGeom prst="roundRect">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386" tIns="0" rIns="222386" bIns="0" numCol="1" spcCol="1270" anchor="ctr" anchorCtr="0">
          <a:noAutofit/>
        </a:bodyPr>
        <a:lstStyle/>
        <a:p>
          <a:pPr marL="0" lvl="0" indent="0" algn="l" defTabSz="800100">
            <a:lnSpc>
              <a:spcPct val="90000"/>
            </a:lnSpc>
            <a:spcBef>
              <a:spcPct val="0"/>
            </a:spcBef>
            <a:spcAft>
              <a:spcPct val="35000"/>
            </a:spcAft>
            <a:buNone/>
          </a:pPr>
          <a:r>
            <a:rPr lang="en-US" sz="1800" kern="1200" dirty="0"/>
            <a:t>Innovation Center Push</a:t>
          </a:r>
        </a:p>
      </dsp:txBody>
      <dsp:txXfrm>
        <a:off x="446196" y="3613353"/>
        <a:ext cx="5831721"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D0F10-65CC-2F4D-98E7-807CDD1AECF8}">
      <dsp:nvSpPr>
        <dsp:cNvPr id="0" name=""/>
        <dsp:cNvSpPr/>
      </dsp:nvSpPr>
      <dsp:spPr>
        <a:xfrm>
          <a:off x="761551" y="1119"/>
          <a:ext cx="1504356" cy="90261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Where the business should go</a:t>
          </a:r>
        </a:p>
      </dsp:txBody>
      <dsp:txXfrm>
        <a:off x="761551" y="1119"/>
        <a:ext cx="1504356" cy="902613"/>
      </dsp:txXfrm>
    </dsp:sp>
    <dsp:sp modelId="{9AEC9C85-10FA-E24F-95D2-3776A2A94FB6}">
      <dsp:nvSpPr>
        <dsp:cNvPr id="0" name=""/>
        <dsp:cNvSpPr/>
      </dsp:nvSpPr>
      <dsp:spPr>
        <a:xfrm>
          <a:off x="2416343" y="1119"/>
          <a:ext cx="1504356" cy="90261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Who will lead the effort</a:t>
          </a:r>
        </a:p>
      </dsp:txBody>
      <dsp:txXfrm>
        <a:off x="2416343" y="1119"/>
        <a:ext cx="1504356" cy="902613"/>
      </dsp:txXfrm>
    </dsp:sp>
    <dsp:sp modelId="{0758BC6F-8465-8449-97A5-80CF9EED9744}">
      <dsp:nvSpPr>
        <dsp:cNvPr id="0" name=""/>
        <dsp:cNvSpPr/>
      </dsp:nvSpPr>
      <dsp:spPr>
        <a:xfrm>
          <a:off x="761551" y="1054168"/>
          <a:ext cx="1504356" cy="90261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How to sell the vision to key stakeholders</a:t>
          </a:r>
        </a:p>
      </dsp:txBody>
      <dsp:txXfrm>
        <a:off x="761551" y="1054168"/>
        <a:ext cx="1504356" cy="902613"/>
      </dsp:txXfrm>
    </dsp:sp>
    <dsp:sp modelId="{5CC48D27-072A-AC49-A2BD-2BB6FC27128A}">
      <dsp:nvSpPr>
        <dsp:cNvPr id="0" name=""/>
        <dsp:cNvSpPr/>
      </dsp:nvSpPr>
      <dsp:spPr>
        <a:xfrm>
          <a:off x="2416343" y="1054168"/>
          <a:ext cx="1504356" cy="90261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73025">
          <a:solidFill>
            <a:schemeClr val="accent2"/>
          </a:solid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Where to position the firm within the digital ecosystem</a:t>
          </a:r>
        </a:p>
      </dsp:txBody>
      <dsp:txXfrm>
        <a:off x="2416343" y="1054168"/>
        <a:ext cx="1504356" cy="902613"/>
      </dsp:txXfrm>
    </dsp:sp>
    <dsp:sp modelId="{161ACC33-3807-3345-B285-DBE0E49E8597}">
      <dsp:nvSpPr>
        <dsp:cNvPr id="0" name=""/>
        <dsp:cNvSpPr/>
      </dsp:nvSpPr>
      <dsp:spPr>
        <a:xfrm>
          <a:off x="761551" y="2107217"/>
          <a:ext cx="1504356" cy="90261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How to decide during the transformation</a:t>
          </a:r>
        </a:p>
      </dsp:txBody>
      <dsp:txXfrm>
        <a:off x="761551" y="2107217"/>
        <a:ext cx="1504356" cy="902613"/>
      </dsp:txXfrm>
    </dsp:sp>
    <dsp:sp modelId="{7A21AFDF-76E7-9541-A388-E3231219E49C}">
      <dsp:nvSpPr>
        <dsp:cNvPr id="0" name=""/>
        <dsp:cNvSpPr/>
      </dsp:nvSpPr>
      <dsp:spPr>
        <a:xfrm>
          <a:off x="2416343" y="2107217"/>
          <a:ext cx="1504356" cy="90261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How to allocate funds rapidly and dynamically</a:t>
          </a:r>
        </a:p>
      </dsp:txBody>
      <dsp:txXfrm>
        <a:off x="2416343" y="2107217"/>
        <a:ext cx="1504356" cy="902613"/>
      </dsp:txXfrm>
    </dsp:sp>
    <dsp:sp modelId="{1B00B0DA-6E38-8949-83C1-F9128DCCF035}">
      <dsp:nvSpPr>
        <dsp:cNvPr id="0" name=""/>
        <dsp:cNvSpPr/>
      </dsp:nvSpPr>
      <dsp:spPr>
        <a:xfrm>
          <a:off x="1588947" y="3160267"/>
          <a:ext cx="1504356" cy="90261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250000"/>
            </a:lnSpc>
            <a:spcBef>
              <a:spcPct val="0"/>
            </a:spcBef>
            <a:spcAft>
              <a:spcPct val="35000"/>
            </a:spcAft>
            <a:buNone/>
          </a:pPr>
          <a:r>
            <a:rPr lang="en-US" sz="1300" kern="1200" dirty="0"/>
            <a:t>What to do when</a:t>
          </a:r>
        </a:p>
        <a:p>
          <a:pPr marL="0" lvl="0" indent="0" algn="ctr" defTabSz="577850">
            <a:lnSpc>
              <a:spcPct val="90000"/>
            </a:lnSpc>
            <a:spcBef>
              <a:spcPct val="0"/>
            </a:spcBef>
            <a:spcAft>
              <a:spcPct val="35000"/>
            </a:spcAft>
            <a:buNone/>
          </a:pPr>
          <a:endParaRPr lang="en-US" sz="1300" kern="1200" dirty="0"/>
        </a:p>
      </dsp:txBody>
      <dsp:txXfrm>
        <a:off x="1588947" y="3160267"/>
        <a:ext cx="1504356" cy="9026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97B9A-F272-FF47-B376-28F45EF69E15}">
      <dsp:nvSpPr>
        <dsp:cNvPr id="0" name=""/>
        <dsp:cNvSpPr/>
      </dsp:nvSpPr>
      <dsp:spPr>
        <a:xfrm>
          <a:off x="1789627" y="702011"/>
          <a:ext cx="363269" cy="91440"/>
        </a:xfrm>
        <a:custGeom>
          <a:avLst/>
          <a:gdLst/>
          <a:ahLst/>
          <a:cxnLst/>
          <a:rect l="0" t="0" r="0" b="0"/>
          <a:pathLst>
            <a:path>
              <a:moveTo>
                <a:pt x="0" y="45720"/>
              </a:moveTo>
              <a:lnTo>
                <a:pt x="363269"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61415" y="745670"/>
        <a:ext cx="19693" cy="4120"/>
      </dsp:txXfrm>
    </dsp:sp>
    <dsp:sp modelId="{FB099254-439F-7C4B-BDDC-9EF0BCF75024}">
      <dsp:nvSpPr>
        <dsp:cNvPr id="0" name=""/>
        <dsp:cNvSpPr/>
      </dsp:nvSpPr>
      <dsp:spPr>
        <a:xfrm>
          <a:off x="0" y="210302"/>
          <a:ext cx="1791427" cy="1074856"/>
        </a:xfrm>
        <a:prstGeom prst="rect">
          <a:avLst/>
        </a:prstGeom>
        <a:solidFill>
          <a:schemeClr val="accent1">
            <a:hueOff val="0"/>
            <a:satOff val="0"/>
            <a:lumOff val="0"/>
            <a:alphaOff val="0"/>
          </a:schemeClr>
        </a:solidFill>
        <a:ln w="38100" cap="flat" cmpd="sng" algn="ctr">
          <a:solidFill>
            <a:schemeClr val="accent5"/>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Defining Digitalization</a:t>
          </a:r>
        </a:p>
      </dsp:txBody>
      <dsp:txXfrm>
        <a:off x="0" y="210302"/>
        <a:ext cx="1791427" cy="1074856"/>
      </dsp:txXfrm>
    </dsp:sp>
    <dsp:sp modelId="{2BF95ADF-CFEE-374C-97C7-4CC62A1E39FE}">
      <dsp:nvSpPr>
        <dsp:cNvPr id="0" name=""/>
        <dsp:cNvSpPr/>
      </dsp:nvSpPr>
      <dsp:spPr>
        <a:xfrm>
          <a:off x="3974925" y="702011"/>
          <a:ext cx="381428" cy="91440"/>
        </a:xfrm>
        <a:custGeom>
          <a:avLst/>
          <a:gdLst/>
          <a:ahLst/>
          <a:cxnLst/>
          <a:rect l="0" t="0" r="0" b="0"/>
          <a:pathLst>
            <a:path>
              <a:moveTo>
                <a:pt x="0" y="45720"/>
              </a:moveTo>
              <a:lnTo>
                <a:pt x="3814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55338" y="745670"/>
        <a:ext cx="20601" cy="4120"/>
      </dsp:txXfrm>
    </dsp:sp>
    <dsp:sp modelId="{5039FE24-F8F3-B543-BEE0-463E681AF50E}">
      <dsp:nvSpPr>
        <dsp:cNvPr id="0" name=""/>
        <dsp:cNvSpPr/>
      </dsp:nvSpPr>
      <dsp:spPr>
        <a:xfrm>
          <a:off x="2185297" y="210302"/>
          <a:ext cx="1791427" cy="1074856"/>
        </a:xfrm>
        <a:prstGeom prst="rect">
          <a:avLst/>
        </a:prstGeom>
        <a:solidFill>
          <a:schemeClr val="accent1">
            <a:hueOff val="0"/>
            <a:satOff val="0"/>
            <a:lumOff val="0"/>
            <a:alphaOff val="0"/>
          </a:schemeClr>
        </a:solidFill>
        <a:ln w="38100" cap="flat" cmpd="sng" algn="ctr">
          <a:solidFill>
            <a:schemeClr val="accent5"/>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dirty="0"/>
            <a:t>2005</a:t>
          </a:r>
        </a:p>
        <a:p>
          <a:pPr marL="114300" lvl="1" indent="-114300" algn="l" defTabSz="666750">
            <a:lnSpc>
              <a:spcPct val="90000"/>
            </a:lnSpc>
            <a:spcBef>
              <a:spcPct val="0"/>
            </a:spcBef>
            <a:spcAft>
              <a:spcPct val="15000"/>
            </a:spcAft>
            <a:buChar char="•"/>
          </a:pPr>
          <a:r>
            <a:rPr lang="en-US" sz="1500" kern="1200" dirty="0"/>
            <a:t>Identified future business drivers</a:t>
          </a:r>
        </a:p>
      </dsp:txBody>
      <dsp:txXfrm>
        <a:off x="2185297" y="210302"/>
        <a:ext cx="1791427" cy="1074856"/>
      </dsp:txXfrm>
    </dsp:sp>
    <dsp:sp modelId="{52EF354D-3DFA-C14F-8A51-5F88432C447B}">
      <dsp:nvSpPr>
        <dsp:cNvPr id="0" name=""/>
        <dsp:cNvSpPr/>
      </dsp:nvSpPr>
      <dsp:spPr>
        <a:xfrm>
          <a:off x="6178381" y="702011"/>
          <a:ext cx="381428" cy="91440"/>
        </a:xfrm>
        <a:custGeom>
          <a:avLst/>
          <a:gdLst/>
          <a:ahLst/>
          <a:cxnLst/>
          <a:rect l="0" t="0" r="0" b="0"/>
          <a:pathLst>
            <a:path>
              <a:moveTo>
                <a:pt x="0" y="45720"/>
              </a:moveTo>
              <a:lnTo>
                <a:pt x="3814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58794" y="745670"/>
        <a:ext cx="20601" cy="4120"/>
      </dsp:txXfrm>
    </dsp:sp>
    <dsp:sp modelId="{9D654B29-3971-1E4D-AF3C-BCA68992C98F}">
      <dsp:nvSpPr>
        <dsp:cNvPr id="0" name=""/>
        <dsp:cNvSpPr/>
      </dsp:nvSpPr>
      <dsp:spPr>
        <a:xfrm>
          <a:off x="4388753" y="210302"/>
          <a:ext cx="1791427" cy="1074856"/>
        </a:xfrm>
        <a:prstGeom prst="rect">
          <a:avLst/>
        </a:prstGeom>
        <a:solidFill>
          <a:schemeClr val="accent1">
            <a:hueOff val="0"/>
            <a:satOff val="0"/>
            <a:lumOff val="0"/>
            <a:alphaOff val="0"/>
          </a:schemeClr>
        </a:solidFill>
        <a:ln w="38100" cap="flat" cmpd="sng" algn="ctr">
          <a:solidFill>
            <a:schemeClr val="accent5"/>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t" anchorCtr="0">
          <a:noAutofit/>
        </a:bodyPr>
        <a:lstStyle/>
        <a:p>
          <a:pPr marL="0" lvl="0" indent="0" algn="l" defTabSz="577850">
            <a:lnSpc>
              <a:spcPct val="90000"/>
            </a:lnSpc>
            <a:spcBef>
              <a:spcPct val="0"/>
            </a:spcBef>
            <a:spcAft>
              <a:spcPct val="35000"/>
            </a:spcAft>
            <a:buNone/>
          </a:pPr>
          <a:r>
            <a:rPr lang="en-US" sz="1300" kern="1200" dirty="0"/>
            <a:t>2007</a:t>
          </a:r>
        </a:p>
        <a:p>
          <a:pPr marL="114300" lvl="1" indent="-114300" algn="l" defTabSz="577850">
            <a:lnSpc>
              <a:spcPct val="90000"/>
            </a:lnSpc>
            <a:spcBef>
              <a:spcPct val="0"/>
            </a:spcBef>
            <a:spcAft>
              <a:spcPct val="15000"/>
            </a:spcAft>
            <a:buChar char="•"/>
          </a:pPr>
          <a:r>
            <a:rPr lang="en-US" sz="1300" kern="1200" dirty="0"/>
            <a:t>Acquisition of UGS Corp.</a:t>
          </a:r>
        </a:p>
      </dsp:txBody>
      <dsp:txXfrm>
        <a:off x="4388753" y="210302"/>
        <a:ext cx="1791427" cy="1074856"/>
      </dsp:txXfrm>
    </dsp:sp>
    <dsp:sp modelId="{9DA241FB-FB03-E74D-B21A-529ACAC1EAFB}">
      <dsp:nvSpPr>
        <dsp:cNvPr id="0" name=""/>
        <dsp:cNvSpPr/>
      </dsp:nvSpPr>
      <dsp:spPr>
        <a:xfrm>
          <a:off x="897386" y="1283359"/>
          <a:ext cx="6590537" cy="293795"/>
        </a:xfrm>
        <a:custGeom>
          <a:avLst/>
          <a:gdLst/>
          <a:ahLst/>
          <a:cxnLst/>
          <a:rect l="0" t="0" r="0" b="0"/>
          <a:pathLst>
            <a:path>
              <a:moveTo>
                <a:pt x="6590537" y="0"/>
              </a:moveTo>
              <a:lnTo>
                <a:pt x="6590537" y="163997"/>
              </a:lnTo>
              <a:lnTo>
                <a:pt x="0" y="163997"/>
              </a:lnTo>
              <a:lnTo>
                <a:pt x="0" y="293795"/>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027692" y="1428196"/>
        <a:ext cx="329925" cy="4120"/>
      </dsp:txXfrm>
    </dsp:sp>
    <dsp:sp modelId="{423DB941-E00F-F74B-9B70-12658EC69242}">
      <dsp:nvSpPr>
        <dsp:cNvPr id="0" name=""/>
        <dsp:cNvSpPr/>
      </dsp:nvSpPr>
      <dsp:spPr>
        <a:xfrm>
          <a:off x="6592209" y="210302"/>
          <a:ext cx="1791427" cy="1074856"/>
        </a:xfrm>
        <a:prstGeom prst="rect">
          <a:avLst/>
        </a:prstGeom>
        <a:solidFill>
          <a:schemeClr val="accent1">
            <a:hueOff val="0"/>
            <a:satOff val="0"/>
            <a:lumOff val="0"/>
            <a:alphaOff val="0"/>
          </a:schemeClr>
        </a:solidFill>
        <a:ln w="38100" cap="flat" cmpd="sng" algn="ctr">
          <a:solidFill>
            <a:schemeClr val="accent5"/>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dirty="0"/>
            <a:t>2008</a:t>
          </a:r>
        </a:p>
        <a:p>
          <a:pPr marL="114300" lvl="1" indent="-114300" algn="l" defTabSz="666750">
            <a:lnSpc>
              <a:spcPct val="90000"/>
            </a:lnSpc>
            <a:spcBef>
              <a:spcPct val="0"/>
            </a:spcBef>
            <a:spcAft>
              <a:spcPct val="15000"/>
            </a:spcAft>
            <a:buChar char="•"/>
          </a:pPr>
          <a:r>
            <a:rPr lang="en-US" sz="1500" kern="1200" dirty="0"/>
            <a:t>New corporate structure </a:t>
          </a:r>
        </a:p>
      </dsp:txBody>
      <dsp:txXfrm>
        <a:off x="6592209" y="210302"/>
        <a:ext cx="1791427" cy="1074856"/>
      </dsp:txXfrm>
    </dsp:sp>
    <dsp:sp modelId="{74194D88-5F64-974B-A14C-3239B243B893}">
      <dsp:nvSpPr>
        <dsp:cNvPr id="0" name=""/>
        <dsp:cNvSpPr/>
      </dsp:nvSpPr>
      <dsp:spPr>
        <a:xfrm>
          <a:off x="1791300" y="2101263"/>
          <a:ext cx="381428" cy="91440"/>
        </a:xfrm>
        <a:custGeom>
          <a:avLst/>
          <a:gdLst/>
          <a:ahLst/>
          <a:cxnLst/>
          <a:rect l="0" t="0" r="0" b="0"/>
          <a:pathLst>
            <a:path>
              <a:moveTo>
                <a:pt x="0" y="45720"/>
              </a:moveTo>
              <a:lnTo>
                <a:pt x="3814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1713" y="2144922"/>
        <a:ext cx="20601" cy="4120"/>
      </dsp:txXfrm>
    </dsp:sp>
    <dsp:sp modelId="{B9C5CDB8-D0C4-E944-9605-A724972A3E9C}">
      <dsp:nvSpPr>
        <dsp:cNvPr id="0" name=""/>
        <dsp:cNvSpPr/>
      </dsp:nvSpPr>
      <dsp:spPr>
        <a:xfrm>
          <a:off x="1672" y="1609554"/>
          <a:ext cx="1791427" cy="1074856"/>
        </a:xfrm>
        <a:prstGeom prst="rect">
          <a:avLst/>
        </a:prstGeom>
        <a:solidFill>
          <a:schemeClr val="accent1">
            <a:hueOff val="0"/>
            <a:satOff val="0"/>
            <a:lumOff val="0"/>
            <a:alphaOff val="0"/>
          </a:schemeClr>
        </a:solidFill>
        <a:ln w="38100" cap="flat" cmpd="sng" algn="ctr">
          <a:solidFill>
            <a:schemeClr val="accent5"/>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dirty="0"/>
            <a:t>2014</a:t>
          </a:r>
        </a:p>
        <a:p>
          <a:pPr marL="114300" lvl="1" indent="-114300" algn="l" defTabSz="666750">
            <a:lnSpc>
              <a:spcPct val="90000"/>
            </a:lnSpc>
            <a:spcBef>
              <a:spcPct val="0"/>
            </a:spcBef>
            <a:spcAft>
              <a:spcPct val="15000"/>
            </a:spcAft>
            <a:buChar char="•"/>
          </a:pPr>
          <a:r>
            <a:rPr lang="en-US" sz="1500" kern="1200" dirty="0"/>
            <a:t>New focus in Vision 2020</a:t>
          </a:r>
        </a:p>
      </dsp:txBody>
      <dsp:txXfrm>
        <a:off x="1672" y="1609554"/>
        <a:ext cx="1791427" cy="1074856"/>
      </dsp:txXfrm>
    </dsp:sp>
    <dsp:sp modelId="{A3BA368D-BF2B-204D-98CA-6FAA92F024AD}">
      <dsp:nvSpPr>
        <dsp:cNvPr id="0" name=""/>
        <dsp:cNvSpPr/>
      </dsp:nvSpPr>
      <dsp:spPr>
        <a:xfrm>
          <a:off x="3994756" y="2101263"/>
          <a:ext cx="381428" cy="91440"/>
        </a:xfrm>
        <a:custGeom>
          <a:avLst/>
          <a:gdLst/>
          <a:ahLst/>
          <a:cxnLst/>
          <a:rect l="0" t="0" r="0" b="0"/>
          <a:pathLst>
            <a:path>
              <a:moveTo>
                <a:pt x="0" y="45720"/>
              </a:moveTo>
              <a:lnTo>
                <a:pt x="3814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75169" y="2144922"/>
        <a:ext cx="20601" cy="4120"/>
      </dsp:txXfrm>
    </dsp:sp>
    <dsp:sp modelId="{85A17278-2AD3-B748-87F5-46D1AC207CE7}">
      <dsp:nvSpPr>
        <dsp:cNvPr id="0" name=""/>
        <dsp:cNvSpPr/>
      </dsp:nvSpPr>
      <dsp:spPr>
        <a:xfrm>
          <a:off x="2205128" y="1609554"/>
          <a:ext cx="1791427" cy="1074856"/>
        </a:xfrm>
        <a:prstGeom prst="rect">
          <a:avLst/>
        </a:prstGeom>
        <a:solidFill>
          <a:schemeClr val="accent1">
            <a:hueOff val="0"/>
            <a:satOff val="0"/>
            <a:lumOff val="0"/>
            <a:alphaOff val="0"/>
          </a:schemeClr>
        </a:solidFill>
        <a:ln w="38100" cap="flat" cmpd="sng" algn="ctr">
          <a:solidFill>
            <a:schemeClr val="accent5"/>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t" anchorCtr="0">
          <a:noAutofit/>
        </a:bodyPr>
        <a:lstStyle/>
        <a:p>
          <a:pPr marL="0" lvl="0" indent="0" algn="l" defTabSz="577850">
            <a:lnSpc>
              <a:spcPct val="90000"/>
            </a:lnSpc>
            <a:spcBef>
              <a:spcPct val="0"/>
            </a:spcBef>
            <a:spcAft>
              <a:spcPct val="35000"/>
            </a:spcAft>
            <a:buNone/>
          </a:pPr>
          <a:r>
            <a:rPr lang="en-US" sz="1300" kern="1200" dirty="0"/>
            <a:t>2015</a:t>
          </a:r>
        </a:p>
        <a:p>
          <a:pPr marL="114300" lvl="1" indent="-114300" algn="l" defTabSz="577850">
            <a:lnSpc>
              <a:spcPct val="90000"/>
            </a:lnSpc>
            <a:spcBef>
              <a:spcPct val="0"/>
            </a:spcBef>
            <a:spcAft>
              <a:spcPct val="15000"/>
            </a:spcAft>
            <a:buChar char="•"/>
          </a:pPr>
          <a:r>
            <a:rPr lang="en-US" sz="1300" kern="1200" dirty="0"/>
            <a:t>Acquisition of Dresser-Rand</a:t>
          </a:r>
        </a:p>
      </dsp:txBody>
      <dsp:txXfrm>
        <a:off x="2205128" y="1609554"/>
        <a:ext cx="1791427" cy="1074856"/>
      </dsp:txXfrm>
    </dsp:sp>
    <dsp:sp modelId="{B2C6C095-A716-C94F-AA15-0ED0A55A564D}">
      <dsp:nvSpPr>
        <dsp:cNvPr id="0" name=""/>
        <dsp:cNvSpPr/>
      </dsp:nvSpPr>
      <dsp:spPr>
        <a:xfrm>
          <a:off x="6198212" y="2101263"/>
          <a:ext cx="381428" cy="91440"/>
        </a:xfrm>
        <a:custGeom>
          <a:avLst/>
          <a:gdLst/>
          <a:ahLst/>
          <a:cxnLst/>
          <a:rect l="0" t="0" r="0" b="0"/>
          <a:pathLst>
            <a:path>
              <a:moveTo>
                <a:pt x="0" y="45720"/>
              </a:moveTo>
              <a:lnTo>
                <a:pt x="38142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378625" y="2144922"/>
        <a:ext cx="20601" cy="4120"/>
      </dsp:txXfrm>
    </dsp:sp>
    <dsp:sp modelId="{C5BA1676-26B5-0C43-A46A-5AD51189BBEB}">
      <dsp:nvSpPr>
        <dsp:cNvPr id="0" name=""/>
        <dsp:cNvSpPr/>
      </dsp:nvSpPr>
      <dsp:spPr>
        <a:xfrm>
          <a:off x="4408584" y="1609554"/>
          <a:ext cx="1791427" cy="1074856"/>
        </a:xfrm>
        <a:prstGeom prst="rect">
          <a:avLst/>
        </a:prstGeom>
        <a:solidFill>
          <a:schemeClr val="accent1">
            <a:hueOff val="0"/>
            <a:satOff val="0"/>
            <a:lumOff val="0"/>
            <a:alphaOff val="0"/>
          </a:schemeClr>
        </a:solidFill>
        <a:ln w="38100" cap="flat" cmpd="sng" algn="ctr">
          <a:solidFill>
            <a:schemeClr val="accent5"/>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666750">
            <a:lnSpc>
              <a:spcPct val="90000"/>
            </a:lnSpc>
            <a:spcBef>
              <a:spcPct val="0"/>
            </a:spcBef>
            <a:spcAft>
              <a:spcPct val="35000"/>
            </a:spcAft>
            <a:buNone/>
          </a:pPr>
          <a:r>
            <a:rPr lang="en-US" sz="1500" kern="1200" dirty="0"/>
            <a:t>2016</a:t>
          </a:r>
        </a:p>
        <a:p>
          <a:pPr marL="114300" lvl="1" indent="-114300" algn="l" defTabSz="666750">
            <a:lnSpc>
              <a:spcPct val="90000"/>
            </a:lnSpc>
            <a:spcBef>
              <a:spcPct val="0"/>
            </a:spcBef>
            <a:spcAft>
              <a:spcPct val="15000"/>
            </a:spcAft>
            <a:buChar char="•"/>
          </a:pPr>
          <a:r>
            <a:rPr lang="en-US" sz="1500" kern="1200" dirty="0"/>
            <a:t>Founding of Next47</a:t>
          </a:r>
        </a:p>
      </dsp:txBody>
      <dsp:txXfrm>
        <a:off x="4408584" y="1609554"/>
        <a:ext cx="1791427" cy="1074856"/>
      </dsp:txXfrm>
    </dsp:sp>
    <dsp:sp modelId="{9F12760B-9094-7D49-B3B5-0270ABC7594E}">
      <dsp:nvSpPr>
        <dsp:cNvPr id="0" name=""/>
        <dsp:cNvSpPr/>
      </dsp:nvSpPr>
      <dsp:spPr>
        <a:xfrm>
          <a:off x="6612040" y="1609554"/>
          <a:ext cx="1791427" cy="1074856"/>
        </a:xfrm>
        <a:prstGeom prst="rect">
          <a:avLst/>
        </a:prstGeom>
        <a:solidFill>
          <a:schemeClr val="accent1">
            <a:hueOff val="0"/>
            <a:satOff val="0"/>
            <a:lumOff val="0"/>
            <a:alphaOff val="0"/>
          </a:schemeClr>
        </a:solidFill>
        <a:ln w="38100" cap="flat" cmpd="sng" algn="ctr">
          <a:solidFill>
            <a:schemeClr val="accent5"/>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t" anchorCtr="0">
          <a:noAutofit/>
        </a:bodyPr>
        <a:lstStyle/>
        <a:p>
          <a:pPr marL="0" lvl="0" indent="0" algn="l" defTabSz="577850">
            <a:lnSpc>
              <a:spcPct val="90000"/>
            </a:lnSpc>
            <a:spcBef>
              <a:spcPct val="0"/>
            </a:spcBef>
            <a:spcAft>
              <a:spcPct val="35000"/>
            </a:spcAft>
            <a:buNone/>
          </a:pPr>
          <a:r>
            <a:rPr lang="en-US" sz="1300" kern="1200" dirty="0"/>
            <a:t>2017</a:t>
          </a:r>
        </a:p>
        <a:p>
          <a:pPr marL="114300" lvl="1" indent="-114300" algn="l" defTabSz="577850">
            <a:lnSpc>
              <a:spcPct val="90000"/>
            </a:lnSpc>
            <a:spcBef>
              <a:spcPct val="0"/>
            </a:spcBef>
            <a:spcAft>
              <a:spcPct val="15000"/>
            </a:spcAft>
            <a:buChar char="•"/>
          </a:pPr>
          <a:r>
            <a:rPr lang="en-US" sz="1300" kern="1200" dirty="0"/>
            <a:t>Acquisition of </a:t>
          </a:r>
          <a:r>
            <a:rPr lang="en-US" sz="1300" kern="1200" dirty="0" err="1"/>
            <a:t>Gamesa</a:t>
          </a:r>
          <a:endParaRPr lang="en-US" sz="1300" kern="1200" dirty="0"/>
        </a:p>
      </dsp:txBody>
      <dsp:txXfrm>
        <a:off x="6612040" y="1609554"/>
        <a:ext cx="1791427" cy="10748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B042D6-DD63-8447-93AA-8478BABC97E5}">
      <dsp:nvSpPr>
        <dsp:cNvPr id="0" name=""/>
        <dsp:cNvSpPr/>
      </dsp:nvSpPr>
      <dsp:spPr>
        <a:xfrm rot="10800000">
          <a:off x="833442" y="404"/>
          <a:ext cx="2837777" cy="474657"/>
        </a:xfrm>
        <a:prstGeom prst="homePlate">
          <a:avLst/>
        </a:prstGeom>
        <a:gradFill rotWithShape="0">
          <a:gsLst>
            <a:gs pos="0">
              <a:schemeClr val="accent3">
                <a:shade val="80000"/>
                <a:hueOff val="0"/>
                <a:satOff val="0"/>
                <a:lumOff val="0"/>
                <a:alphaOff val="0"/>
                <a:shade val="51000"/>
                <a:satMod val="130000"/>
              </a:schemeClr>
            </a:gs>
            <a:gs pos="80000">
              <a:schemeClr val="accent3">
                <a:shade val="80000"/>
                <a:hueOff val="0"/>
                <a:satOff val="0"/>
                <a:lumOff val="0"/>
                <a:alphaOff val="0"/>
                <a:shade val="93000"/>
                <a:satMod val="130000"/>
              </a:schemeClr>
            </a:gs>
            <a:gs pos="100000">
              <a:schemeClr val="accent3">
                <a:shade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31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Personalized Healthcare (</a:t>
          </a:r>
          <a:r>
            <a:rPr lang="en-US" sz="1100" kern="1200" dirty="0" err="1"/>
            <a:t>BioNTech</a:t>
          </a:r>
          <a:r>
            <a:rPr lang="en-US" sz="1100" kern="1200" dirty="0"/>
            <a:t>, personalized cancer vaccines)</a:t>
          </a:r>
        </a:p>
      </dsp:txBody>
      <dsp:txXfrm rot="10800000">
        <a:off x="952106" y="404"/>
        <a:ext cx="2719113" cy="474657"/>
      </dsp:txXfrm>
    </dsp:sp>
    <dsp:sp modelId="{6C0286B8-8077-9646-9A7D-B885D44E59DB}">
      <dsp:nvSpPr>
        <dsp:cNvPr id="0" name=""/>
        <dsp:cNvSpPr/>
      </dsp:nvSpPr>
      <dsp:spPr>
        <a:xfrm>
          <a:off x="320489" y="404"/>
          <a:ext cx="474657" cy="474657"/>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solidFill>
            <a:schemeClr val="tx2"/>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13CB1B9-5B9D-0541-8C5F-B9FF172ED1B0}">
      <dsp:nvSpPr>
        <dsp:cNvPr id="0" name=""/>
        <dsp:cNvSpPr/>
      </dsp:nvSpPr>
      <dsp:spPr>
        <a:xfrm rot="10800000">
          <a:off x="833442" y="616751"/>
          <a:ext cx="2837777" cy="474657"/>
        </a:xfrm>
        <a:prstGeom prst="homePlate">
          <a:avLst/>
        </a:prstGeom>
        <a:gradFill rotWithShape="0">
          <a:gsLst>
            <a:gs pos="0">
              <a:schemeClr val="accent3">
                <a:shade val="80000"/>
                <a:hueOff val="290323"/>
                <a:satOff val="-20704"/>
                <a:lumOff val="17075"/>
                <a:alphaOff val="0"/>
                <a:shade val="51000"/>
                <a:satMod val="130000"/>
              </a:schemeClr>
            </a:gs>
            <a:gs pos="80000">
              <a:schemeClr val="accent3">
                <a:shade val="80000"/>
                <a:hueOff val="290323"/>
                <a:satOff val="-20704"/>
                <a:lumOff val="17075"/>
                <a:alphaOff val="0"/>
                <a:shade val="93000"/>
                <a:satMod val="130000"/>
              </a:schemeClr>
            </a:gs>
            <a:gs pos="100000">
              <a:schemeClr val="accent3">
                <a:shade val="80000"/>
                <a:hueOff val="290323"/>
                <a:satOff val="-20704"/>
                <a:lumOff val="170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31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Factory of the Future (digital optimization of machinery)</a:t>
          </a:r>
        </a:p>
      </dsp:txBody>
      <dsp:txXfrm rot="10800000">
        <a:off x="952106" y="616751"/>
        <a:ext cx="2719113" cy="474657"/>
      </dsp:txXfrm>
    </dsp:sp>
    <dsp:sp modelId="{184DF8F7-01E7-BE4F-A5C9-B6C740E873F8}">
      <dsp:nvSpPr>
        <dsp:cNvPr id="0" name=""/>
        <dsp:cNvSpPr/>
      </dsp:nvSpPr>
      <dsp:spPr>
        <a:xfrm>
          <a:off x="320489" y="616751"/>
          <a:ext cx="474657" cy="474657"/>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solidFill>
            <a:schemeClr val="tx2"/>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4910BAF7-21AA-BD47-8285-3887BB101D09}">
      <dsp:nvSpPr>
        <dsp:cNvPr id="0" name=""/>
        <dsp:cNvSpPr/>
      </dsp:nvSpPr>
      <dsp:spPr>
        <a:xfrm rot="10800000">
          <a:off x="833442" y="1233097"/>
          <a:ext cx="2837777" cy="474657"/>
        </a:xfrm>
        <a:prstGeom prst="homePlate">
          <a:avLst/>
        </a:prstGeom>
        <a:gradFill rotWithShape="0">
          <a:gsLst>
            <a:gs pos="0">
              <a:schemeClr val="accent3">
                <a:shade val="80000"/>
                <a:hueOff val="580646"/>
                <a:satOff val="-41407"/>
                <a:lumOff val="34150"/>
                <a:alphaOff val="0"/>
                <a:shade val="51000"/>
                <a:satMod val="130000"/>
              </a:schemeClr>
            </a:gs>
            <a:gs pos="80000">
              <a:schemeClr val="accent3">
                <a:shade val="80000"/>
                <a:hueOff val="580646"/>
                <a:satOff val="-41407"/>
                <a:lumOff val="34150"/>
                <a:alphaOff val="0"/>
                <a:shade val="93000"/>
                <a:satMod val="130000"/>
              </a:schemeClr>
            </a:gs>
            <a:gs pos="100000">
              <a:schemeClr val="accent3">
                <a:shade val="80000"/>
                <a:hueOff val="580646"/>
                <a:satOff val="-41407"/>
                <a:lumOff val="3415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31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dirty="0"/>
            <a:t>Online Offshore (digital solutions for offshore rigs)</a:t>
          </a:r>
        </a:p>
      </dsp:txBody>
      <dsp:txXfrm rot="10800000">
        <a:off x="952106" y="1233097"/>
        <a:ext cx="2719113" cy="474657"/>
      </dsp:txXfrm>
    </dsp:sp>
    <dsp:sp modelId="{A4964DC7-76D3-EB42-9081-A004696EBC53}">
      <dsp:nvSpPr>
        <dsp:cNvPr id="0" name=""/>
        <dsp:cNvSpPr/>
      </dsp:nvSpPr>
      <dsp:spPr>
        <a:xfrm>
          <a:off x="320489" y="1233097"/>
          <a:ext cx="474657" cy="474657"/>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solidFill>
            <a:schemeClr val="tx2"/>
          </a:solid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23CD8F-9ED0-3D40-AE93-C22435C5CE71}">
      <dsp:nvSpPr>
        <dsp:cNvPr id="0" name=""/>
        <dsp:cNvSpPr/>
      </dsp:nvSpPr>
      <dsp:spPr>
        <a:xfrm rot="16200000">
          <a:off x="-142916" y="144248"/>
          <a:ext cx="1569965" cy="1281467"/>
        </a:xfrm>
        <a:prstGeom prst="flowChartManualOperation">
          <a:avLst/>
        </a:prstGeom>
        <a:gradFill rotWithShape="0">
          <a:gsLst>
            <a:gs pos="0">
              <a:schemeClr val="accent3">
                <a:alpha val="90000"/>
                <a:hueOff val="0"/>
                <a:satOff val="0"/>
                <a:lumOff val="0"/>
                <a:alphaOff val="0"/>
                <a:shade val="51000"/>
                <a:satMod val="130000"/>
              </a:schemeClr>
            </a:gs>
            <a:gs pos="80000">
              <a:schemeClr val="accent3">
                <a:alpha val="90000"/>
                <a:hueOff val="0"/>
                <a:satOff val="0"/>
                <a:lumOff val="0"/>
                <a:alphaOff val="0"/>
                <a:shade val="93000"/>
                <a:satMod val="130000"/>
              </a:schemeClr>
            </a:gs>
            <a:gs pos="100000">
              <a:schemeClr val="accent3">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5328" bIns="0" numCol="1" spcCol="1270" anchor="ctr" anchorCtr="0">
          <a:noAutofit/>
        </a:bodyPr>
        <a:lstStyle/>
        <a:p>
          <a:pPr marL="0" lvl="0" indent="0" algn="ctr" defTabSz="577850">
            <a:lnSpc>
              <a:spcPct val="90000"/>
            </a:lnSpc>
            <a:spcBef>
              <a:spcPct val="0"/>
            </a:spcBef>
            <a:spcAft>
              <a:spcPct val="35000"/>
            </a:spcAft>
            <a:buNone/>
          </a:pPr>
          <a:r>
            <a:rPr lang="en-US" sz="1300" kern="1200" dirty="0"/>
            <a:t>Development times reduced by 40%</a:t>
          </a:r>
        </a:p>
      </dsp:txBody>
      <dsp:txXfrm rot="5400000">
        <a:off x="1333" y="313992"/>
        <a:ext cx="1281467" cy="941979"/>
      </dsp:txXfrm>
    </dsp:sp>
    <dsp:sp modelId="{8E2C2365-343A-1847-A75C-EDCF4D07A419}">
      <dsp:nvSpPr>
        <dsp:cNvPr id="0" name=""/>
        <dsp:cNvSpPr/>
      </dsp:nvSpPr>
      <dsp:spPr>
        <a:xfrm rot="16200000">
          <a:off x="1218686" y="144248"/>
          <a:ext cx="1569965" cy="1281467"/>
        </a:xfrm>
        <a:prstGeom prst="flowChartManualOperation">
          <a:avLst/>
        </a:prstGeom>
        <a:gradFill rotWithShape="0">
          <a:gsLst>
            <a:gs pos="0">
              <a:schemeClr val="accent3">
                <a:alpha val="90000"/>
                <a:hueOff val="0"/>
                <a:satOff val="0"/>
                <a:lumOff val="0"/>
                <a:alphaOff val="-40000"/>
                <a:shade val="51000"/>
                <a:satMod val="130000"/>
              </a:schemeClr>
            </a:gs>
            <a:gs pos="80000">
              <a:schemeClr val="accent3">
                <a:alpha val="90000"/>
                <a:hueOff val="0"/>
                <a:satOff val="0"/>
                <a:lumOff val="0"/>
                <a:alphaOff val="-40000"/>
                <a:shade val="93000"/>
                <a:satMod val="130000"/>
              </a:schemeClr>
            </a:gs>
            <a:gs pos="100000">
              <a:schemeClr val="accent3">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2550" tIns="0" rIns="85328" bIns="0" numCol="1" spcCol="1270" anchor="ctr" anchorCtr="0">
          <a:noAutofit/>
        </a:bodyPr>
        <a:lstStyle/>
        <a:p>
          <a:pPr marL="0" lvl="0" indent="0" algn="ctr" defTabSz="577850">
            <a:lnSpc>
              <a:spcPct val="90000"/>
            </a:lnSpc>
            <a:spcBef>
              <a:spcPct val="0"/>
            </a:spcBef>
            <a:spcAft>
              <a:spcPct val="35000"/>
            </a:spcAft>
            <a:buNone/>
          </a:pPr>
          <a:r>
            <a:rPr lang="en-US" sz="1300" kern="1200" dirty="0"/>
            <a:t>More flexible to customer requirements</a:t>
          </a:r>
        </a:p>
      </dsp:txBody>
      <dsp:txXfrm rot="5400000">
        <a:off x="1362935" y="313992"/>
        <a:ext cx="1281467" cy="9419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EF64-1773-5E46-A9CF-DFD9F3C068D0}">
      <dsp:nvSpPr>
        <dsp:cNvPr id="0" name=""/>
        <dsp:cNvSpPr/>
      </dsp:nvSpPr>
      <dsp:spPr>
        <a:xfrm>
          <a:off x="360" y="53978"/>
          <a:ext cx="1407889" cy="84473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Proceeding in cautious manner, especially with MindSphere</a:t>
          </a:r>
        </a:p>
      </dsp:txBody>
      <dsp:txXfrm>
        <a:off x="360" y="53978"/>
        <a:ext cx="1407889" cy="844733"/>
      </dsp:txXfrm>
    </dsp:sp>
    <dsp:sp modelId="{C0BA0D4D-02E4-7E4C-8CF0-79524294B460}">
      <dsp:nvSpPr>
        <dsp:cNvPr id="0" name=""/>
        <dsp:cNvSpPr/>
      </dsp:nvSpPr>
      <dsp:spPr>
        <a:xfrm>
          <a:off x="1549038" y="53978"/>
          <a:ext cx="1407889" cy="84473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Sticking closer to company roots</a:t>
          </a:r>
        </a:p>
      </dsp:txBody>
      <dsp:txXfrm>
        <a:off x="1549038" y="53978"/>
        <a:ext cx="1407889" cy="844733"/>
      </dsp:txXfrm>
    </dsp:sp>
    <dsp:sp modelId="{741E7EB6-6164-8449-A768-9DE3D156F375}">
      <dsp:nvSpPr>
        <dsp:cNvPr id="0" name=""/>
        <dsp:cNvSpPr/>
      </dsp:nvSpPr>
      <dsp:spPr>
        <a:xfrm>
          <a:off x="774699" y="1039500"/>
          <a:ext cx="1407889" cy="844733"/>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Decentralized structure for decision making</a:t>
          </a:r>
        </a:p>
      </dsp:txBody>
      <dsp:txXfrm>
        <a:off x="774699" y="1039500"/>
        <a:ext cx="1407889" cy="8447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40B6F-2419-7E45-AF6D-9A9C95A4133E}">
      <dsp:nvSpPr>
        <dsp:cNvPr id="0" name=""/>
        <dsp:cNvSpPr/>
      </dsp:nvSpPr>
      <dsp:spPr>
        <a:xfrm>
          <a:off x="1014" y="243355"/>
          <a:ext cx="2163468" cy="129808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Formulation</a:t>
          </a:r>
        </a:p>
        <a:p>
          <a:pPr marL="0" lvl="0" indent="0" algn="ctr" defTabSz="533400">
            <a:lnSpc>
              <a:spcPct val="90000"/>
            </a:lnSpc>
            <a:spcBef>
              <a:spcPct val="0"/>
            </a:spcBef>
            <a:spcAft>
              <a:spcPct val="35000"/>
            </a:spcAft>
            <a:buNone/>
          </a:pPr>
          <a:r>
            <a:rPr lang="en-US" sz="1200" kern="1200" dirty="0">
              <a:latin typeface="Century Gothic" charset="0"/>
              <a:ea typeface="Century Gothic" charset="0"/>
              <a:cs typeface="Century Gothic" charset="0"/>
            </a:rPr>
            <a:t>Market trending towards cloud-based and Internet of Things related products</a:t>
          </a:r>
          <a:endParaRPr lang="en-US" sz="1200" b="1" kern="1200" dirty="0"/>
        </a:p>
      </dsp:txBody>
      <dsp:txXfrm>
        <a:off x="39033" y="281374"/>
        <a:ext cx="2087430" cy="1222043"/>
      </dsp:txXfrm>
    </dsp:sp>
    <dsp:sp modelId="{0AA50C00-D6D8-2142-854D-5927228203E9}">
      <dsp:nvSpPr>
        <dsp:cNvPr id="0" name=""/>
        <dsp:cNvSpPr/>
      </dsp:nvSpPr>
      <dsp:spPr>
        <a:xfrm>
          <a:off x="2354868" y="624126"/>
          <a:ext cx="458655" cy="536540"/>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354868" y="731434"/>
        <a:ext cx="321059" cy="321924"/>
      </dsp:txXfrm>
    </dsp:sp>
    <dsp:sp modelId="{B7D242F4-FFB3-AB43-9CB1-6E5EB5EE5498}">
      <dsp:nvSpPr>
        <dsp:cNvPr id="0" name=""/>
        <dsp:cNvSpPr/>
      </dsp:nvSpPr>
      <dsp:spPr>
        <a:xfrm>
          <a:off x="3029870" y="243355"/>
          <a:ext cx="2163468" cy="129808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entury Gothic" charset="0"/>
              <a:ea typeface="Century Gothic" charset="0"/>
              <a:cs typeface="Century Gothic" charset="0"/>
            </a:rPr>
            <a:t>GE Digital</a:t>
          </a:r>
        </a:p>
      </dsp:txBody>
      <dsp:txXfrm>
        <a:off x="3067889" y="281374"/>
        <a:ext cx="2087430" cy="1222043"/>
      </dsp:txXfrm>
    </dsp:sp>
    <dsp:sp modelId="{55E4D01F-02EF-AA41-BD6C-433EB5CA477E}">
      <dsp:nvSpPr>
        <dsp:cNvPr id="0" name=""/>
        <dsp:cNvSpPr/>
      </dsp:nvSpPr>
      <dsp:spPr>
        <a:xfrm rot="5400000">
          <a:off x="3882277" y="1692879"/>
          <a:ext cx="458655" cy="536540"/>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3950643" y="1731821"/>
        <a:ext cx="321924" cy="321059"/>
      </dsp:txXfrm>
    </dsp:sp>
    <dsp:sp modelId="{38F3778C-D9EA-2F4B-87FA-CEF6046AC38A}">
      <dsp:nvSpPr>
        <dsp:cNvPr id="0" name=""/>
        <dsp:cNvSpPr/>
      </dsp:nvSpPr>
      <dsp:spPr>
        <a:xfrm>
          <a:off x="3029870" y="2406824"/>
          <a:ext cx="2163468" cy="129808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latin typeface="Century Gothic" charset="0"/>
              <a:ea typeface="Century Gothic" charset="0"/>
              <a:cs typeface="Century Gothic" charset="0"/>
            </a:rPr>
            <a:t>Mission</a:t>
          </a:r>
        </a:p>
        <a:p>
          <a:pPr marL="0" lvl="0" indent="0" algn="ctr" defTabSz="533400">
            <a:lnSpc>
              <a:spcPct val="90000"/>
            </a:lnSpc>
            <a:spcBef>
              <a:spcPct val="0"/>
            </a:spcBef>
            <a:spcAft>
              <a:spcPct val="35000"/>
            </a:spcAft>
            <a:buNone/>
          </a:pPr>
          <a:r>
            <a:rPr lang="en-US" sz="1200" kern="1200" dirty="0">
              <a:latin typeface="Century Gothic" charset="0"/>
              <a:ea typeface="Century Gothic" charset="0"/>
              <a:cs typeface="Century Gothic" charset="0"/>
            </a:rPr>
            <a:t>"A unified corporate organization—consolidating existing digital functions into a single organization”</a:t>
          </a:r>
          <a:endParaRPr lang="en-US" sz="1200" kern="1200" dirty="0"/>
        </a:p>
      </dsp:txBody>
      <dsp:txXfrm>
        <a:off x="3067889" y="2444843"/>
        <a:ext cx="2087430" cy="1222043"/>
      </dsp:txXfrm>
    </dsp:sp>
    <dsp:sp modelId="{2104CCC1-94EB-EE47-8352-F8ED3E76DE3D}">
      <dsp:nvSpPr>
        <dsp:cNvPr id="0" name=""/>
        <dsp:cNvSpPr/>
      </dsp:nvSpPr>
      <dsp:spPr>
        <a:xfrm rot="10800000">
          <a:off x="2380830" y="2787594"/>
          <a:ext cx="458655" cy="536540"/>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10800000">
        <a:off x="2518426" y="2894902"/>
        <a:ext cx="321059" cy="321924"/>
      </dsp:txXfrm>
    </dsp:sp>
    <dsp:sp modelId="{7C437CCD-B6C2-4C47-A8AB-984347E8FD28}">
      <dsp:nvSpPr>
        <dsp:cNvPr id="0" name=""/>
        <dsp:cNvSpPr/>
      </dsp:nvSpPr>
      <dsp:spPr>
        <a:xfrm>
          <a:off x="1014" y="2406824"/>
          <a:ext cx="2163468" cy="1298081"/>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Setup</a:t>
          </a:r>
        </a:p>
        <a:p>
          <a:pPr marL="0" lvl="0" indent="0" algn="ctr" defTabSz="533400">
            <a:lnSpc>
              <a:spcPct val="90000"/>
            </a:lnSpc>
            <a:spcBef>
              <a:spcPct val="0"/>
            </a:spcBef>
            <a:spcAft>
              <a:spcPct val="35000"/>
            </a:spcAft>
            <a:buNone/>
          </a:pPr>
          <a:r>
            <a:rPr lang="en-US" sz="1200" b="0" kern="1200" dirty="0"/>
            <a:t>GE Digital was established in California in 2015</a:t>
          </a:r>
        </a:p>
      </dsp:txBody>
      <dsp:txXfrm>
        <a:off x="39033" y="2444843"/>
        <a:ext cx="2087430" cy="122204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24003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240030"/>
          </a:xfrm>
          <a:prstGeom prst="rect">
            <a:avLst/>
          </a:prstGeom>
        </p:spPr>
        <p:txBody>
          <a:bodyPr vert="horz" lIns="96661" tIns="48331" rIns="96661" bIns="48331" rtlCol="0"/>
          <a:lstStyle>
            <a:lvl1pPr algn="r">
              <a:defRPr sz="1300"/>
            </a:lvl1pPr>
          </a:lstStyle>
          <a:p>
            <a:fld id="{2C8C409F-DBAC-C947-9812-0D88100C7CC8}" type="datetimeFigureOut">
              <a:rPr lang="en-US" smtClean="0"/>
              <a:pPr/>
              <a:t>4/23/2018</a:t>
            </a:fld>
            <a:endParaRPr lang="en-US"/>
          </a:p>
        </p:txBody>
      </p:sp>
      <p:sp>
        <p:nvSpPr>
          <p:cNvPr id="4" name="Footer Placeholder 3"/>
          <p:cNvSpPr>
            <a:spLocks noGrp="1"/>
          </p:cNvSpPr>
          <p:nvPr>
            <p:ph type="ftr" sz="quarter" idx="2"/>
          </p:nvPr>
        </p:nvSpPr>
        <p:spPr>
          <a:xfrm>
            <a:off x="0" y="9361170"/>
            <a:ext cx="3169920" cy="240030"/>
          </a:xfrm>
          <a:prstGeom prst="rect">
            <a:avLst/>
          </a:prstGeom>
        </p:spPr>
        <p:txBody>
          <a:bodyPr vert="horz" lIns="96661" tIns="48331" rIns="96661" bIns="48331" rtlCol="0" anchor="b"/>
          <a:lstStyle>
            <a:lvl1pPr algn="l">
              <a:defRPr sz="1300"/>
            </a:lvl1pPr>
          </a:lstStyle>
          <a:p>
            <a:r>
              <a:rPr lang="en-US" dirty="0"/>
              <a:t>© Student International Business Council</a:t>
            </a:r>
          </a:p>
        </p:txBody>
      </p:sp>
      <p:sp>
        <p:nvSpPr>
          <p:cNvPr id="5" name="Slide Number Placeholder 4"/>
          <p:cNvSpPr>
            <a:spLocks noGrp="1"/>
          </p:cNvSpPr>
          <p:nvPr>
            <p:ph type="sldNum" sz="quarter" idx="3"/>
          </p:nvPr>
        </p:nvSpPr>
        <p:spPr>
          <a:xfrm>
            <a:off x="4143587" y="9361170"/>
            <a:ext cx="3169920" cy="240030"/>
          </a:xfrm>
          <a:prstGeom prst="rect">
            <a:avLst/>
          </a:prstGeom>
        </p:spPr>
        <p:txBody>
          <a:bodyPr vert="horz" lIns="96661" tIns="48331" rIns="96661" bIns="48331" rtlCol="0" anchor="b"/>
          <a:lstStyle>
            <a:lvl1pPr algn="r">
              <a:defRPr sz="1300"/>
            </a:lvl1pPr>
          </a:lstStyle>
          <a:p>
            <a:fld id="{00199172-07A4-A44D-BC23-514B0D77961E}" type="slidenum">
              <a:rPr lang="en-US" smtClean="0"/>
              <a:pPr/>
              <a:t>‹#›</a:t>
            </a:fld>
            <a:endParaRPr lang="en-US"/>
          </a:p>
        </p:txBody>
      </p:sp>
    </p:spTree>
    <p:extLst>
      <p:ext uri="{BB962C8B-B14F-4D97-AF65-F5344CB8AC3E}">
        <p14:creationId xmlns:p14="http://schemas.microsoft.com/office/powerpoint/2010/main" val="122556004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240030"/>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143587" y="0"/>
            <a:ext cx="3169920" cy="240030"/>
          </a:xfrm>
          <a:prstGeom prst="rect">
            <a:avLst/>
          </a:prstGeom>
        </p:spPr>
        <p:txBody>
          <a:bodyPr vert="horz" lIns="96661" tIns="48331" rIns="96661" bIns="48331" rtlCol="0"/>
          <a:lstStyle>
            <a:lvl1pPr algn="r">
              <a:defRPr sz="1300"/>
            </a:lvl1pPr>
          </a:lstStyle>
          <a:p>
            <a:fld id="{C14C2E28-F16F-A549-BCFB-8E612A64DD18}" type="datetimeFigureOut">
              <a:rPr lang="en-US" smtClean="0"/>
              <a:pPr/>
              <a:t>4/23/2018</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61170"/>
            <a:ext cx="3169920" cy="240030"/>
          </a:xfrm>
          <a:prstGeom prst="rect">
            <a:avLst/>
          </a:prstGeom>
        </p:spPr>
        <p:txBody>
          <a:bodyPr vert="horz" lIns="96661" tIns="48331" rIns="96661" bIns="48331" rtlCol="0" anchor="b"/>
          <a:lstStyle>
            <a:lvl1pPr algn="l">
              <a:defRPr sz="1300"/>
            </a:lvl1pPr>
          </a:lstStyle>
          <a:p>
            <a:r>
              <a:rPr lang="en-US" dirty="0"/>
              <a:t>© Student International Business Council</a:t>
            </a:r>
          </a:p>
        </p:txBody>
      </p:sp>
      <p:sp>
        <p:nvSpPr>
          <p:cNvPr id="7" name="Slide Number Placeholder 6"/>
          <p:cNvSpPr>
            <a:spLocks noGrp="1"/>
          </p:cNvSpPr>
          <p:nvPr>
            <p:ph type="sldNum" sz="quarter" idx="5"/>
          </p:nvPr>
        </p:nvSpPr>
        <p:spPr>
          <a:xfrm>
            <a:off x="4143587" y="9361170"/>
            <a:ext cx="3169920" cy="240030"/>
          </a:xfrm>
          <a:prstGeom prst="rect">
            <a:avLst/>
          </a:prstGeom>
        </p:spPr>
        <p:txBody>
          <a:bodyPr vert="horz" lIns="96661" tIns="48331" rIns="96661" bIns="48331" rtlCol="0" anchor="b"/>
          <a:lstStyle>
            <a:lvl1pPr algn="r">
              <a:defRPr sz="1300"/>
            </a:lvl1pPr>
          </a:lstStyle>
          <a:p>
            <a:fld id="{8FBA5C27-868D-9948-802B-37073D776758}" type="slidenum">
              <a:rPr lang="en-US" smtClean="0"/>
              <a:pPr/>
              <a:t>‹#›</a:t>
            </a:fld>
            <a:endParaRPr lang="en-US"/>
          </a:p>
        </p:txBody>
      </p:sp>
    </p:spTree>
    <p:extLst>
      <p:ext uri="{BB962C8B-B14F-4D97-AF65-F5344CB8AC3E}">
        <p14:creationId xmlns:p14="http://schemas.microsoft.com/office/powerpoint/2010/main" val="175564040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rockwellautomation.com/global/news/the-journal/detail.page?pagetitle=How-to-Navigate-the-Road-to-Smart-Manufacturing&amp;content_type=magazine&amp;docid=6a4d2233d58050518192661a781d87f7"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customers.microsoft.com/en-us/story/industrial-automation-firm-cuts-costs-up-to-90-percen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wsj.com/articles/fiat-chryslers-u-s-auto-sales-rose-in-may-1464786140"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www.detroitnews.com/story/business/autos/ford/2017/04/04/ford-fully-autonomous-vehicles/100017088/"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forbes.com/sites/lauraheller/2017/03/20/walmart-launches-tech-incubator-store-no-8/#671a83222dcb"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etaileast.wbresearch.com/walmart-training-associates-with-vr-ty-u" TargetMode="External"/><Relationship Id="rId5" Type="http://schemas.openxmlformats.org/officeDocument/2006/relationships/hyperlink" Target="https://etaileast.wbresearch.com/is-rite-aid-the-beacon-of-modern-in-store-retail" TargetMode="External"/><Relationship Id="rId4" Type="http://schemas.openxmlformats.org/officeDocument/2006/relationships/hyperlink" Target="http://storeno8.com/"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multichannelmerchant.com/ecommerce/walmarts-store-no-8-will-five-ventures-running-201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digitalcommerce360.com/2017/02/21/wal-marts-online-sales-grow-29-q4/" TargetMode="External"/><Relationship Id="rId5" Type="http://schemas.openxmlformats.org/officeDocument/2006/relationships/hyperlink" Target="https://www.digitalcommerce360.com/2017/11/16/triple-online-assortment-leads-50-year-year-online-sales-growth-walmart/" TargetMode="External"/><Relationship Id="rId4" Type="http://schemas.openxmlformats.org/officeDocument/2006/relationships/hyperlink" Target="https://seekingalpha.com/article/4074336-wal-mart-stores-wmt-ceo-doug-mcmillon-q1-2018-results-earnings-call-transcript?page=2"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osch-si.com/corporate/about-us/internet-of-things/iot.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iemens.com/stories/cc/en/driven-by-dat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BA5C27-868D-9948-802B-37073D776758}" type="slidenum">
              <a:rPr lang="en-US" smtClean="0"/>
              <a:pPr/>
              <a:t>1</a:t>
            </a:fld>
            <a:endParaRPr lang="en-US"/>
          </a:p>
        </p:txBody>
      </p:sp>
    </p:spTree>
    <p:extLst>
      <p:ext uri="{BB962C8B-B14F-4D97-AF65-F5344CB8AC3E}">
        <p14:creationId xmlns:p14="http://schemas.microsoft.com/office/powerpoint/2010/main" val="991260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www.reuters.com</a:t>
            </a:r>
            <a:r>
              <a:rPr lang="en-US" dirty="0"/>
              <a:t>/article/us-</a:t>
            </a:r>
            <a:r>
              <a:rPr lang="en-US" dirty="0" err="1"/>
              <a:t>ge</a:t>
            </a:r>
            <a:r>
              <a:rPr lang="en-US" dirty="0"/>
              <a:t>-digital-outlook-insight/ge-shifts-strategy-financial-targets-for-digital-business-after-missteps-idUSKCN1B80CB</a:t>
            </a:r>
          </a:p>
          <a:p>
            <a:r>
              <a:rPr lang="en-US" dirty="0"/>
              <a:t>https://</a:t>
            </a:r>
            <a:r>
              <a:rPr lang="en-US" dirty="0" err="1"/>
              <a:t>www.inc.com</a:t>
            </a:r>
            <a:r>
              <a:rPr lang="en-US" dirty="0"/>
              <a:t>/</a:t>
            </a:r>
            <a:r>
              <a:rPr lang="en-US" dirty="0" err="1"/>
              <a:t>alex-moazed</a:t>
            </a:r>
            <a:r>
              <a:rPr lang="en-US" dirty="0"/>
              <a:t>/why-</a:t>
            </a:r>
            <a:r>
              <a:rPr lang="en-US" dirty="0" err="1"/>
              <a:t>ge</a:t>
            </a:r>
            <a:r>
              <a:rPr lang="en-US" dirty="0"/>
              <a:t>-digital-</a:t>
            </a:r>
            <a:r>
              <a:rPr lang="en-US" dirty="0" err="1"/>
              <a:t>didnt</a:t>
            </a:r>
            <a:r>
              <a:rPr lang="en-US" dirty="0"/>
              <a:t>-make-it-</a:t>
            </a:r>
            <a:r>
              <a:rPr lang="en-US" dirty="0" err="1"/>
              <a:t>big.html</a:t>
            </a:r>
            <a:endParaRPr lang="en-US" dirty="0"/>
          </a:p>
          <a:p>
            <a:r>
              <a:rPr lang="en-US" dirty="0"/>
              <a:t>https://</a:t>
            </a:r>
            <a:r>
              <a:rPr lang="en-US" dirty="0" err="1"/>
              <a:t>www.wsj.com</a:t>
            </a:r>
            <a:r>
              <a:rPr lang="en-US" dirty="0"/>
              <a:t>/articles/ges-new-chief-starts-making-cuts-starting-with-old-favorites-1508353939</a:t>
            </a:r>
          </a:p>
          <a:p>
            <a:r>
              <a:rPr lang="en-US" dirty="0"/>
              <a:t>https://</a:t>
            </a:r>
            <a:r>
              <a:rPr lang="en-US" dirty="0" err="1"/>
              <a:t>www.ge.com</a:t>
            </a:r>
            <a:r>
              <a:rPr lang="en-US" dirty="0"/>
              <a:t>/investor-relations/sites/default/files/investor-relations/annual-report/GE_AR15.pdf</a:t>
            </a:r>
          </a:p>
          <a:p>
            <a:r>
              <a:rPr lang="en-US" dirty="0"/>
              <a:t>https://</a:t>
            </a:r>
            <a:r>
              <a:rPr lang="en-US" dirty="0" err="1"/>
              <a:t>hbr.org</a:t>
            </a:r>
            <a:r>
              <a:rPr lang="en-US" dirty="0"/>
              <a:t>/2017/10/why-ges-jeff-immelt-lost-his-job-disruption-and-activist-investors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19</a:t>
            </a:fld>
            <a:endParaRPr lang="en-US"/>
          </a:p>
        </p:txBody>
      </p:sp>
    </p:spTree>
    <p:extLst>
      <p:ext uri="{BB962C8B-B14F-4D97-AF65-F5344CB8AC3E}">
        <p14:creationId xmlns:p14="http://schemas.microsoft.com/office/powerpoint/2010/main" val="4201064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INSOURCING VS OUTSOURCING</a:t>
            </a:r>
          </a:p>
          <a:p>
            <a:pPr marL="171450" indent="-171450">
              <a:buFontTx/>
              <a:buChar char="-"/>
            </a:pPr>
            <a:endParaRPr lang="en-US" dirty="0"/>
          </a:p>
          <a:p>
            <a:pPr marL="171450" indent="-171450">
              <a:buFontTx/>
              <a:buChar char="-"/>
            </a:pPr>
            <a:endParaRPr lang="en-US" dirty="0"/>
          </a:p>
          <a:p>
            <a:pPr marL="171450" indent="-171450">
              <a:buFontTx/>
              <a:buChar char="-"/>
            </a:pPr>
            <a:r>
              <a:rPr lang="en-US" dirty="0"/>
              <a:t>How do companies find people to fill IT roles? Insourcing vs alliances vs both</a:t>
            </a:r>
          </a:p>
          <a:p>
            <a:pPr marL="171450" indent="-171450">
              <a:buFontTx/>
              <a:buChar char="-"/>
            </a:pPr>
            <a:r>
              <a:rPr lang="en-US" dirty="0"/>
              <a:t>Insourcing (GM, GE)- using one’s own personnel/resources </a:t>
            </a:r>
          </a:p>
          <a:p>
            <a:pPr marL="171450" indent="-171450">
              <a:buFontTx/>
              <a:buChar char="-"/>
            </a:pPr>
            <a:endParaRPr lang="en-US" dirty="0"/>
          </a:p>
          <a:p>
            <a:pPr marL="0" indent="0">
              <a:buFontTx/>
              <a:buNone/>
            </a:pPr>
            <a:r>
              <a:rPr lang="en-US" u="sng" dirty="0"/>
              <a:t>INSOURCING</a:t>
            </a:r>
          </a:p>
          <a:p>
            <a:pPr marL="0" indent="0">
              <a:buFontTx/>
              <a:buNone/>
            </a:pPr>
            <a:r>
              <a:rPr lang="en-US" u="none" dirty="0"/>
              <a:t>-2 main reasons various companies insource:</a:t>
            </a:r>
          </a:p>
          <a:p>
            <a:pPr marL="228600" indent="-228600">
              <a:buFontTx/>
              <a:buAutoNum type="arabicPeriod"/>
            </a:pPr>
            <a:r>
              <a:rPr lang="en-US" u="none" dirty="0"/>
              <a:t>If a company is regulated &amp; feels they need to insource to gain control over their environment</a:t>
            </a:r>
          </a:p>
          <a:p>
            <a:pPr marL="228600" indent="-228600">
              <a:buFontTx/>
              <a:buAutoNum type="arabicPeriod"/>
            </a:pPr>
            <a:r>
              <a:rPr lang="en-US" u="none" dirty="0"/>
              <a:t>If  accompany feels they cant innovate quickly enough to adjust the business to an outsourced model</a:t>
            </a:r>
          </a:p>
          <a:p>
            <a:pPr marL="0" indent="0">
              <a:buFontTx/>
              <a:buNone/>
            </a:pPr>
            <a:r>
              <a:rPr lang="en-US" u="none" dirty="0"/>
              <a:t>-full insourcing is not the best choice for cost reduction,  best cost effective solution is a balance between insourcing and outsourcing</a:t>
            </a:r>
          </a:p>
          <a:p>
            <a:pPr marL="0" indent="0">
              <a:buFontTx/>
              <a:buNone/>
            </a:pPr>
            <a:r>
              <a:rPr lang="en-US" u="none" dirty="0"/>
              <a:t>- &amp; can be hard to find as they need to compete for proper IT talent in a driven market</a:t>
            </a:r>
          </a:p>
          <a:p>
            <a:pPr marL="0" indent="0">
              <a:buFontTx/>
              <a:buNone/>
            </a:pPr>
            <a:r>
              <a:rPr lang="en-US" u="none" dirty="0"/>
              <a:t>-insourcing is much easier for large businesses with many employees because outsourcing and changing IT providers can create huge disruption and loss of configuration knowledge</a:t>
            </a:r>
          </a:p>
          <a:p>
            <a:pPr marL="171450" indent="-171450">
              <a:buFontTx/>
              <a:buChar char="-"/>
            </a:pPr>
            <a:r>
              <a:rPr lang="en-US" u="none" dirty="0"/>
              <a:t>A company insourcing must build facilities, organization, processes, tools &amp; must hire, train &amp; assimilate</a:t>
            </a:r>
          </a:p>
          <a:p>
            <a:pPr marL="171450" indent="-171450">
              <a:buFontTx/>
              <a:buChar char="-"/>
            </a:pPr>
            <a:r>
              <a:rPr lang="en-US" u="none" dirty="0"/>
              <a:t>When outsourcing, its common for companies to get into disputes with providers over ownership &amp; use of intellectual property</a:t>
            </a:r>
          </a:p>
          <a:p>
            <a:pPr marL="171450" indent="-171450">
              <a:buFontTx/>
              <a:buChar char="-"/>
            </a:pPr>
            <a:r>
              <a:rPr lang="en-US" u="none" dirty="0"/>
              <a:t>Can be hard to recruit the right talent: IT talent is at a premium, especially in specialized areas of IT</a:t>
            </a:r>
          </a:p>
          <a:p>
            <a:pPr marL="171450" indent="-171450">
              <a:buFontTx/>
              <a:buChar char="-"/>
            </a:pPr>
            <a:endParaRPr lang="en-US" u="none" dirty="0"/>
          </a:p>
          <a:p>
            <a:pPr marL="171450" indent="-171450">
              <a:buFontTx/>
              <a:buChar char="-"/>
            </a:pPr>
            <a:r>
              <a:rPr lang="en-US" u="none" dirty="0"/>
              <a:t>Best model: seems to be a hybrid model of in/outsourcing</a:t>
            </a:r>
          </a:p>
          <a:p>
            <a:pPr marL="0" indent="0">
              <a:buFontTx/>
              <a:buNone/>
            </a:pPr>
            <a:endParaRPr lang="en-US" u="sng" dirty="0"/>
          </a:p>
          <a:p>
            <a:pPr marL="0" indent="0">
              <a:buFontTx/>
              <a:buNone/>
            </a:pPr>
            <a:r>
              <a:rPr lang="en-US" u="sng" dirty="0"/>
              <a:t>GE</a:t>
            </a:r>
          </a:p>
          <a:p>
            <a:pPr marL="171450" indent="-171450">
              <a:buFontTx/>
              <a:buChar char="-"/>
            </a:pPr>
            <a:r>
              <a:rPr lang="en-US" dirty="0"/>
              <a:t>In the 90s: aggressive push for externally resourced IT models &amp; GE used this model, and has outsourced as much as 80% of its IT work (particularly to India)</a:t>
            </a:r>
          </a:p>
          <a:p>
            <a:pPr marL="171450" indent="-171450">
              <a:buFontTx/>
              <a:buChar char="-"/>
            </a:pPr>
            <a:r>
              <a:rPr lang="en-US" dirty="0"/>
              <a:t>But today: when outsourcing: best to use the top 5 consulting firms as they have the most amount of resources</a:t>
            </a:r>
          </a:p>
          <a:p>
            <a:pPr marL="171450" indent="-171450">
              <a:buFontTx/>
              <a:buChar char="-"/>
            </a:pPr>
            <a:r>
              <a:rPr lang="en-US" dirty="0"/>
              <a:t>NOW: moving away from IT outsourcing and hoping to bring these skills in-house</a:t>
            </a:r>
          </a:p>
          <a:p>
            <a:pPr marL="0" indent="0">
              <a:buFontTx/>
              <a:buNone/>
            </a:pPr>
            <a:r>
              <a:rPr lang="en-US" dirty="0"/>
              <a:t>- </a:t>
            </a:r>
          </a:p>
          <a:p>
            <a:pPr marL="171450" indent="-171450">
              <a:buFontTx/>
              <a:buChar char="-"/>
            </a:pPr>
            <a:r>
              <a:rPr lang="en-US" dirty="0"/>
              <a:t> </a:t>
            </a:r>
          </a:p>
          <a:p>
            <a:pPr marL="171450" indent="-171450">
              <a:buFontTx/>
              <a:buChar char="-"/>
            </a:pPr>
            <a:endParaRPr lang="en-US" dirty="0"/>
          </a:p>
          <a:p>
            <a:pPr marL="171450" indent="-171450">
              <a:buFontTx/>
              <a:buChar char="-"/>
            </a:pPr>
            <a:endParaRPr lang="en-US" dirty="0"/>
          </a:p>
          <a:p>
            <a:pPr marL="0" indent="0">
              <a:buFontTx/>
              <a:buNone/>
            </a:pPr>
            <a:r>
              <a:rPr lang="en-US" dirty="0"/>
              <a:t>GM</a:t>
            </a:r>
          </a:p>
          <a:p>
            <a:pPr marL="0" indent="0">
              <a:buFontTx/>
              <a:buNone/>
            </a:pPr>
            <a:r>
              <a:rPr lang="en-US" dirty="0"/>
              <a:t>-in 2012: announced plans to “move company’s IT budget from 90% outsourced to 90% in house</a:t>
            </a:r>
          </a:p>
          <a:p>
            <a:pPr marL="0" indent="0">
              <a:buFontTx/>
              <a:buNone/>
            </a:pPr>
            <a:r>
              <a:rPr lang="en-US" dirty="0"/>
              <a:t>-in late 2012: had hired about 3000 outsourced IT employees into the company</a:t>
            </a:r>
          </a:p>
          <a:p>
            <a:pPr marL="0" indent="0">
              <a:buFontTx/>
              <a:buNone/>
            </a:pPr>
            <a:r>
              <a:rPr lang="en-US" dirty="0"/>
              <a:t>- In midst of plan to shift from 90% outsourcing to 90% </a:t>
            </a:r>
            <a:r>
              <a:rPr lang="en-US" dirty="0" err="1"/>
              <a:t>insourcingf</a:t>
            </a:r>
            <a:endParaRPr lang="en-US" dirty="0"/>
          </a:p>
          <a:p>
            <a:pPr marL="171450" indent="-171450">
              <a:buFontTx/>
              <a:buChar char="-"/>
            </a:pPr>
            <a:endParaRPr lang="en-US" dirty="0"/>
          </a:p>
          <a:p>
            <a:pPr marL="171450" indent="-171450">
              <a:buFontTx/>
              <a:buChar char="-"/>
            </a:pPr>
            <a:endParaRPr lang="en-US" dirty="0"/>
          </a:p>
          <a:p>
            <a:pPr marL="171450" indent="-171450">
              <a:buFontTx/>
              <a:buChar char="-"/>
            </a:pPr>
            <a:r>
              <a:rPr lang="en-US" dirty="0"/>
              <a:t>What went wrong with GE’s transformation?</a:t>
            </a:r>
          </a:p>
        </p:txBody>
      </p:sp>
      <p:sp>
        <p:nvSpPr>
          <p:cNvPr id="4" name="Slide Number Placeholder 3"/>
          <p:cNvSpPr>
            <a:spLocks noGrp="1"/>
          </p:cNvSpPr>
          <p:nvPr>
            <p:ph type="sldNum" sz="quarter" idx="10"/>
          </p:nvPr>
        </p:nvSpPr>
        <p:spPr/>
        <p:txBody>
          <a:bodyPr/>
          <a:lstStyle/>
          <a:p>
            <a:fld id="{8FBA5C27-868D-9948-802B-37073D776758}" type="slidenum">
              <a:rPr lang="en-US" smtClean="0"/>
              <a:pPr/>
              <a:t>23</a:t>
            </a:fld>
            <a:endParaRPr lang="en-US"/>
          </a:p>
        </p:txBody>
      </p:sp>
    </p:spTree>
    <p:extLst>
      <p:ext uri="{BB962C8B-B14F-4D97-AF65-F5344CB8AC3E}">
        <p14:creationId xmlns:p14="http://schemas.microsoft.com/office/powerpoint/2010/main" val="2776003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Boxes extra </a:t>
            </a:r>
            <a:r>
              <a:rPr lang="en-US" sz="1200" kern="1200" dirty="0" err="1">
                <a:solidFill>
                  <a:schemeClr val="tx1"/>
                </a:solidFill>
                <a:effectLst/>
                <a:latin typeface="+mn-lt"/>
                <a:ea typeface="+mn-ea"/>
                <a:cs typeface="+mn-cs"/>
              </a:rPr>
              <a:t>infor</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1: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To replace outsourced contractors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Mix of seasoned pros and college grads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Near top computer-science companies</a:t>
            </a:r>
          </a:p>
          <a:p>
            <a:r>
              <a:rPr lang="en-US" sz="1200" kern="1200" dirty="0">
                <a:solidFill>
                  <a:schemeClr val="tx1"/>
                </a:solidFill>
                <a:effectLst/>
                <a:latin typeface="+mn-lt"/>
                <a:ea typeface="+mn-ea"/>
                <a:cs typeface="+mn-cs"/>
              </a:rPr>
              <a:t>2: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New standardized, global applications for all business units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These applications have risen over time</a:t>
            </a:r>
          </a:p>
          <a:p>
            <a:r>
              <a:rPr lang="en-US" sz="1200" kern="1200" dirty="0">
                <a:solidFill>
                  <a:schemeClr val="tx1"/>
                </a:solidFill>
                <a:effectLst/>
                <a:latin typeface="+mn-lt"/>
                <a:ea typeface="+mn-ea"/>
                <a:cs typeface="+mn-cs"/>
              </a:rPr>
              <a:t>3:</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Easier to access, use, and integrate data</a:t>
            </a:r>
          </a:p>
          <a:p>
            <a:r>
              <a:rPr lang="en-US" sz="1200" kern="1200" dirty="0">
                <a:solidFill>
                  <a:schemeClr val="tx1"/>
                </a:solidFill>
                <a:effectLst/>
                <a:latin typeface="+mn-lt"/>
                <a:ea typeface="+mn-ea"/>
                <a:cs typeface="+mn-cs"/>
              </a:rPr>
              <a:t>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Improved employee-user experience</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IT operations arguably can influence every part of GM's business. While not the driving force behind monumental decisions such as exiting unprofitable vehicle segments and markets, IT senior leaders to make quicker, more well-informed decisions than executives ever could before. </a:t>
            </a:r>
            <a:r>
              <a:rPr lang="en-US" dirty="0"/>
              <a:t>CIO, Randy</a:t>
            </a:r>
            <a:r>
              <a:rPr lang="en-US" baseline="0" dirty="0"/>
              <a:t> Mott’s, began an IT Transformation in 2012,</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 massive effort to undo years of outsourcing of increasingly critical functions and rebuild them in-house from virtually nothing</a:t>
            </a:r>
            <a:r>
              <a:rPr lang="en-US" baseline="0" dirty="0"/>
              <a:t>. It doesn’t emphasize budget cuts, but instead centers on delivering more value from IT, much faster. </a:t>
            </a:r>
            <a:r>
              <a:rPr lang="en-US" sz="1200" kern="1200" dirty="0">
                <a:solidFill>
                  <a:schemeClr val="tx1"/>
                </a:solidFill>
                <a:effectLst/>
                <a:latin typeface="+mn-lt"/>
                <a:ea typeface="+mn-ea"/>
                <a:cs typeface="+mn-cs"/>
              </a:rPr>
              <a:t>"In pretty much every respect, the transformation is complete," Mott said in September</a:t>
            </a:r>
            <a:r>
              <a:rPr lang="en-US" sz="1200" kern="1200" baseline="0" dirty="0">
                <a:solidFill>
                  <a:schemeClr val="tx1"/>
                </a:solidFill>
                <a:effectLst/>
                <a:latin typeface="+mn-lt"/>
                <a:ea typeface="+mn-ea"/>
                <a:cs typeface="+mn-cs"/>
              </a:rPr>
              <a:t> 2017. </a:t>
            </a:r>
            <a:r>
              <a:rPr lang="en-US" sz="1200" kern="1200" dirty="0">
                <a:solidFill>
                  <a:schemeClr val="tx1"/>
                </a:solidFill>
                <a:effectLst/>
                <a:latin typeface="+mn-lt"/>
                <a:ea typeface="+mn-ea"/>
                <a:cs typeface="+mn-cs"/>
              </a:rPr>
              <a:t>The </a:t>
            </a:r>
            <a:r>
              <a:rPr lang="en-US" sz="1200" kern="1200" baseline="0" dirty="0">
                <a:solidFill>
                  <a:schemeClr val="tx1"/>
                </a:solidFill>
                <a:effectLst/>
                <a:latin typeface="+mn-lt"/>
                <a:ea typeface="+mn-ea"/>
                <a:cs typeface="+mn-cs"/>
              </a:rPr>
              <a:t>results: </a:t>
            </a:r>
            <a:r>
              <a:rPr lang="en-US" sz="1200" kern="1200" dirty="0">
                <a:solidFill>
                  <a:schemeClr val="tx1"/>
                </a:solidFill>
                <a:effectLst/>
                <a:latin typeface="+mn-lt"/>
                <a:ea typeface="+mn-ea"/>
                <a:cs typeface="+mn-cs"/>
              </a:rPr>
              <a:t>Ten times more productivity. One thousand percent more data. Nearly 10,000 more employees. (</a:t>
            </a:r>
            <a:r>
              <a:rPr lang="en-US" sz="1200" kern="1200" dirty="0" err="1">
                <a:solidFill>
                  <a:schemeClr val="tx1"/>
                </a:solidFill>
                <a:effectLst/>
                <a:latin typeface="+mn-lt"/>
                <a:ea typeface="+mn-ea"/>
                <a:cs typeface="+mn-cs"/>
              </a:rPr>
              <a:t>autonews</a:t>
            </a:r>
            <a:r>
              <a:rPr lang="en-US" sz="1200" kern="1200" dirty="0">
                <a:solidFill>
                  <a:schemeClr val="tx1"/>
                </a:solidFill>
                <a:effectLst/>
                <a:latin typeface="+mn-lt"/>
                <a:ea typeface="+mn-ea"/>
                <a:cs typeface="+mn-cs"/>
              </a:rPr>
              <a:t>)</a:t>
            </a:r>
            <a:endParaRPr lang="en-US" dirty="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Key elements of his 5 year plan:</a:t>
            </a:r>
          </a:p>
          <a:p>
            <a:pPr marL="228600" indent="-228600">
              <a:buAutoNum type="arabicPeriod"/>
            </a:pPr>
            <a:r>
              <a:rPr lang="en-US" baseline="0" dirty="0"/>
              <a:t>Massive Manpower Insourcing</a:t>
            </a:r>
          </a:p>
          <a:p>
            <a:pPr marL="228600" indent="-228600">
              <a:buAutoNum type="alphaLcPeriod"/>
            </a:pPr>
            <a:r>
              <a:rPr lang="en-US" baseline="0" dirty="0"/>
              <a:t>Mott doesn’t think a business can be creative or fast enough with outsourced IT</a:t>
            </a:r>
          </a:p>
          <a:p>
            <a:pPr marL="228600" indent="-228600">
              <a:buAutoNum type="alphaLcPeriod"/>
            </a:pPr>
            <a:r>
              <a:rPr lang="en-US" baseline="0" dirty="0"/>
              <a:t>Dispersed IT development involves a cultural change for the Detroit-centered company</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lang="en-US" dirty="0"/>
              <a:t>4 new GM ‘innovation centers’ in TX, AZ, GA, and MI.</a:t>
            </a:r>
            <a:r>
              <a:rPr lang="en-US" baseline="0" dirty="0"/>
              <a:t> By strategically placing innovation centers and giving hires the choice where to work, they can ensure top talent </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lang="en-US" dirty="0"/>
              <a:t>Payoff from new hires comes from time spent on IT support and maintenance work vs. that spent on new development and innovation work ratio reaching 20/80</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endParaRPr lang="en-US" baseline="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baseline="0" dirty="0"/>
              <a:t>2. Data Center and Application Consolidation</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lang="en-US" baseline="0" dirty="0"/>
              <a:t>2 new data centers in MI are </a:t>
            </a:r>
            <a:r>
              <a:rPr lang="en-US" dirty="0"/>
              <a:t>modern</a:t>
            </a:r>
            <a:r>
              <a:rPr lang="en-US" baseline="0" dirty="0"/>
              <a:t> and </a:t>
            </a:r>
            <a:r>
              <a:rPr lang="en-US" dirty="0"/>
              <a:t>more cost-efficient ones, leveraging a private “cloud-like” architecture, that handles most of GM’s worldwide computing needs</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lang="en-US" dirty="0"/>
              <a:t>Move to standardized, global applications for everything from financials to factory-level processes</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lang="en-US" dirty="0"/>
              <a:t>GM's two enterprise data centers in suburban Detroit — consolidated from the 23 outsourced centers there were in 2012 — house 88 million gigabytes of data, 11 times more than the automaker had produced five years ago, according to Mott. The amount of data will continue to increase, as nearly every vehicle GM sells globally is connected through OnStar, 4G LTE or a host of brand apps and websites. The automaker has more than 6 million vehicles equipped with 4G LTE.  (</a:t>
            </a:r>
            <a:r>
              <a:rPr lang="en-US" dirty="0" err="1"/>
              <a:t>autonews</a:t>
            </a:r>
            <a:r>
              <a:rPr lang="en-US" dirty="0"/>
              <a:t>)</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lang="en-US" dirty="0"/>
              <a:t>Galileo--</a:t>
            </a:r>
            <a:r>
              <a:rPr lang="en-US" baseline="0" dirty="0"/>
              <a:t> </a:t>
            </a:r>
            <a:r>
              <a:rPr lang="en-US" dirty="0"/>
              <a:t>private internal cloud,</a:t>
            </a:r>
            <a:r>
              <a:rPr lang="en-US" baseline="0" dirty="0"/>
              <a:t> </a:t>
            </a:r>
            <a:r>
              <a:rPr lang="en-US" dirty="0"/>
              <a:t>created by GM to improve its business and IT operations, including four innovation centers and two data centers. They are handling triple the number of projects that the automaker used to commission simultaneously and completing them in half the time.  (</a:t>
            </a:r>
            <a:r>
              <a:rPr lang="en-US" dirty="0" err="1"/>
              <a:t>autonews</a:t>
            </a:r>
            <a:r>
              <a:rPr lang="en-US" dirty="0"/>
              <a:t>)</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3. Data</a:t>
            </a:r>
            <a:r>
              <a:rPr lang="en-US" baseline="0" dirty="0"/>
              <a:t> Warehouse Consolidation</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lang="en-US" dirty="0"/>
              <a:t>The data from all of the company’s transactional systems gets represented in the EDW on an ongoing basis (75% complete as of 2016) (Forbes)</a:t>
            </a:r>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lang="en-US" dirty="0"/>
              <a:t>400</a:t>
            </a:r>
            <a:r>
              <a:rPr lang="en-US" baseline="0" dirty="0"/>
              <a:t> people manage the EDW</a:t>
            </a:r>
            <a:endParaRPr lang="en-US" dirty="0"/>
          </a:p>
          <a:p>
            <a:pPr marL="228600" marR="0" lvl="0" indent="-228600" algn="l" defTabSz="457200" rtl="0" eaLnBrk="1" fontAlgn="auto" latinLnBrk="0" hangingPunct="1">
              <a:lnSpc>
                <a:spcPct val="100000"/>
              </a:lnSpc>
              <a:spcBef>
                <a:spcPts val="0"/>
              </a:spcBef>
              <a:spcAft>
                <a:spcPts val="0"/>
              </a:spcAft>
              <a:buClrTx/>
              <a:buSzTx/>
              <a:buFontTx/>
              <a:buAutoNum type="alphaLcPeriod"/>
              <a:tabLst/>
              <a:defRPr/>
            </a:pPr>
            <a:r>
              <a:rPr lang="en-US" dirty="0"/>
              <a:t>A key result</a:t>
            </a:r>
            <a:r>
              <a:rPr lang="en-US" baseline="0" dirty="0"/>
              <a:t> is Maxis</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4. Remove ‘Shadow IT’</a:t>
            </a:r>
          </a:p>
          <a:p>
            <a:pPr lvl="0" rtl="0"/>
            <a:r>
              <a:rPr lang="en-US" dirty="0"/>
              <a:t>a. The hardest part of the IT transformation has been getting IT’s arms around applications and services that have grown in business units over the decades</a:t>
            </a:r>
          </a:p>
          <a:p>
            <a:pPr lvl="0" rtl="0"/>
            <a:r>
              <a:rPr lang="en-US" dirty="0"/>
              <a:t>In the early days, GM IT had to fight the fact that the IT organization’s credibility for building, creating, and supporting was not high</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Other Features: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t>
            </a:r>
            <a:r>
              <a:rPr lang="en-US" baseline="0" dirty="0"/>
              <a:t> </a:t>
            </a:r>
            <a:r>
              <a:rPr lang="en-US" dirty="0"/>
              <a:t>Portfolio Management - </a:t>
            </a:r>
            <a:r>
              <a:rPr lang="en-US" baseline="0" dirty="0"/>
              <a:t> </a:t>
            </a:r>
            <a:r>
              <a:rPr lang="en-US" dirty="0"/>
              <a:t>All GM business units now must rank their new IT projects in priority order, each must go through a rigorous cost-benefit analysis that quantifies its annual benefits in ways that the business unit, finance team, and IT team agree on. </a:t>
            </a:r>
            <a:r>
              <a:rPr lang="en-US" sz="1200" kern="1200" dirty="0">
                <a:solidFill>
                  <a:schemeClr val="tx1"/>
                </a:solidFill>
                <a:latin typeface="+mn-lt"/>
                <a:ea typeface="+mn-ea"/>
                <a:cs typeface="+mn-cs"/>
              </a:rPr>
              <a:t>The results of those CBAs produce a metric Mott calls the "revenue of IT," measuring the value IT projects generate, not just how much they cost.</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228600" indent="-228600">
              <a:buAutoNum type="alphaLcPeriod"/>
            </a:pPr>
            <a:endParaRPr lang="en-US" dirty="0"/>
          </a:p>
          <a:p>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24</a:t>
            </a:fld>
            <a:endParaRPr lang="en-US"/>
          </a:p>
        </p:txBody>
      </p:sp>
    </p:spTree>
    <p:extLst>
      <p:ext uri="{BB962C8B-B14F-4D97-AF65-F5344CB8AC3E}">
        <p14:creationId xmlns:p14="http://schemas.microsoft.com/office/powerpoint/2010/main" val="1774496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Workplace</a:t>
            </a:r>
          </a:p>
          <a:p>
            <a:r>
              <a:rPr lang="en-US" dirty="0"/>
              <a:t>Execs</a:t>
            </a:r>
          </a:p>
          <a:p>
            <a:r>
              <a:rPr lang="en-US" dirty="0"/>
              <a:t>Business side too</a:t>
            </a:r>
          </a:p>
          <a:p>
            <a:endParaRPr lang="en-US" dirty="0"/>
          </a:p>
          <a:p>
            <a:r>
              <a:rPr lang="en-US" dirty="0"/>
              <a:t>Acquisitions::</a:t>
            </a:r>
          </a:p>
          <a:p>
            <a:pPr lvl="0"/>
            <a:r>
              <a:rPr lang="en-US" dirty="0"/>
              <a:t>Acquired &gt; $2 billion in startups</a:t>
            </a:r>
          </a:p>
          <a:p>
            <a:pPr lvl="0"/>
            <a:r>
              <a:rPr lang="en-US" dirty="0"/>
              <a:t>Wise.io: identifies trends in industrial sensor data</a:t>
            </a:r>
          </a:p>
          <a:p>
            <a:pPr lvl="0"/>
            <a:r>
              <a:rPr lang="en-US" dirty="0"/>
              <a:t>Bit Stew: AI company, integrates data from several sources in industrial equipment</a:t>
            </a:r>
          </a:p>
          <a:p>
            <a:endParaRPr lang="en-US" dirty="0"/>
          </a:p>
          <a:p>
            <a:endParaRPr lang="en-US" dirty="0"/>
          </a:p>
          <a:p>
            <a:endParaRPr lang="en-US" dirty="0"/>
          </a:p>
          <a:p>
            <a:r>
              <a:rPr lang="en-US" dirty="0"/>
              <a:t>Deloitte</a:t>
            </a:r>
          </a:p>
          <a:p>
            <a:r>
              <a:rPr lang="en-US" dirty="0"/>
              <a:t>-2012- GE introduced Industrial Internet &amp; began furthering the digital transformation, spent &gt;$1bil on a software center &amp; hired hundreds of software engineers</a:t>
            </a:r>
          </a:p>
          <a:p>
            <a:r>
              <a:rPr lang="en-US" dirty="0"/>
              <a:t>-</a:t>
            </a:r>
            <a:r>
              <a:rPr lang="en-US" i="1" dirty="0"/>
              <a:t>Chairman Jeff Immelt knew that GE had great talent &amp; leaders but did not represent software/digital correctly. So recruited tech leaders &amp; software engineers. Jeff Immelt challenged every employee to learn how to code to understand software better</a:t>
            </a:r>
          </a:p>
          <a:p>
            <a:r>
              <a:rPr lang="en-US" i="1" dirty="0"/>
              <a:t>-new Digital Foundries to bring talent and applications</a:t>
            </a:r>
          </a:p>
          <a:p>
            <a:r>
              <a:rPr lang="en-US" dirty="0"/>
              <a:t>-not only in tech &amp; engineering: need to recruit marketing talent to speak, analyze &amp; sell digitally.</a:t>
            </a:r>
          </a:p>
          <a:p>
            <a:r>
              <a:rPr lang="en-US" i="1" dirty="0"/>
              <a:t>-new CDO chief digital officers for each major business</a:t>
            </a:r>
          </a:p>
          <a:p>
            <a:r>
              <a:rPr lang="en-US" i="1" dirty="0"/>
              <a:t>-new workplace mindset and internal structure!!, new tools and approach coined “fast works”</a:t>
            </a:r>
          </a:p>
          <a:p>
            <a:endParaRPr lang="en-US" dirty="0"/>
          </a:p>
          <a:p>
            <a:r>
              <a:rPr lang="en-US" dirty="0"/>
              <a:t>Forbes</a:t>
            </a:r>
          </a:p>
          <a:p>
            <a:r>
              <a:rPr lang="en-US" dirty="0"/>
              <a:t>-$7 bill in software sales in 2016</a:t>
            </a:r>
          </a:p>
          <a:p>
            <a:r>
              <a:rPr lang="en-US" dirty="0"/>
              <a:t>-not only software, but focus on analytics &amp; AI with huge volumes of data</a:t>
            </a:r>
          </a:p>
          <a:p>
            <a:r>
              <a:rPr lang="en-US" dirty="0"/>
              <a:t>-machine learning: use of digital twin (digital/data-based representation of an industrial machine, data collected in a  cloud &amp; twin can do analysis with unique variables). GE has &gt; 750,000 digital twins RN and is making more</a:t>
            </a:r>
          </a:p>
          <a:p>
            <a:r>
              <a:rPr lang="en-US" dirty="0"/>
              <a:t>-digital twins used to identify anomalies, trends/behavior &amp; increase efficiency</a:t>
            </a:r>
          </a:p>
          <a:p>
            <a:r>
              <a:rPr lang="en-US" dirty="0"/>
              <a:t>-uses machine learning with business </a:t>
            </a:r>
            <a:r>
              <a:rPr lang="en-US" dirty="0" err="1"/>
              <a:t>dta</a:t>
            </a:r>
            <a:r>
              <a:rPr lang="en-US" dirty="0"/>
              <a:t> too. </a:t>
            </a:r>
            <a:r>
              <a:rPr lang="en-US" dirty="0" err="1"/>
              <a:t>Partnershipp</a:t>
            </a:r>
            <a:r>
              <a:rPr lang="en-US" dirty="0"/>
              <a:t> with TAMR data curation firm. TAMR machine learning software has saved GE &gt;$80 million </a:t>
            </a:r>
          </a:p>
          <a:p>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25</a:t>
            </a:fld>
            <a:endParaRPr lang="en-US"/>
          </a:p>
        </p:txBody>
      </p:sp>
    </p:spTree>
    <p:extLst>
      <p:ext uri="{BB962C8B-B14F-4D97-AF65-F5344CB8AC3E}">
        <p14:creationId xmlns:p14="http://schemas.microsoft.com/office/powerpoint/2010/main" val="1769366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of the biggest keys to digital transformation are acquiring connected assets and understanding the human angle</a:t>
            </a:r>
          </a:p>
          <a:p>
            <a:r>
              <a:rPr lang="en-US" dirty="0"/>
              <a:t>-For connected assets, these are devices that take advantage of sensors and are connected through the internet of things. For a any company these assets are able to predict failures before they happen, saving daily operation costs. Along with being preventative, these devices supply data at a much quicker rate than standard manufacturing, giving more informed and real-time decisions</a:t>
            </a:r>
          </a:p>
          <a:p>
            <a:r>
              <a:rPr lang="en-US" dirty="0"/>
              <a:t>-One important thing to note is </a:t>
            </a:r>
            <a:r>
              <a:rPr lang="en-US" dirty="0" err="1"/>
              <a:t>Gartners</a:t>
            </a:r>
            <a:r>
              <a:rPr lang="en-US" dirty="0"/>
              <a:t> prediction of the growth of these assets. They are expected to more than double from 2016 to 2020 even though these robust devices costs drop overtime. This emphasizes the need for business to take advantage of this IoT service in order to adapt to Industry 4.0 and Digital Transformation.</a:t>
            </a:r>
          </a:p>
        </p:txBody>
      </p:sp>
      <p:sp>
        <p:nvSpPr>
          <p:cNvPr id="4" name="Slide Number Placeholder 3"/>
          <p:cNvSpPr>
            <a:spLocks noGrp="1"/>
          </p:cNvSpPr>
          <p:nvPr>
            <p:ph type="sldNum" sz="quarter" idx="10"/>
          </p:nvPr>
        </p:nvSpPr>
        <p:spPr/>
        <p:txBody>
          <a:bodyPr/>
          <a:lstStyle/>
          <a:p>
            <a:fld id="{8FBA5C27-868D-9948-802B-37073D776758}" type="slidenum">
              <a:rPr lang="en-US" smtClean="0"/>
              <a:pPr/>
              <a:t>27</a:t>
            </a:fld>
            <a:endParaRPr lang="en-US"/>
          </a:p>
        </p:txBody>
      </p:sp>
    </p:spTree>
    <p:extLst>
      <p:ext uri="{BB962C8B-B14F-4D97-AF65-F5344CB8AC3E}">
        <p14:creationId xmlns:p14="http://schemas.microsoft.com/office/powerpoint/2010/main" val="339638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of the biggest keys to digital transformation are acquiring connected assets and understanding the human angle</a:t>
            </a:r>
          </a:p>
          <a:p>
            <a:r>
              <a:rPr lang="en-US" dirty="0"/>
              <a:t>-For connected assets, these are devices that take advantage of sensors and are connected through the internet of things. For a any company these assets are able to predict failures before they happen, saving daily operation costs. Along with being preventative, these devices supply data at a much quicker rate than standard manufacturing, giving more informed and real-time decisions</a:t>
            </a:r>
          </a:p>
          <a:p>
            <a:r>
              <a:rPr lang="en-US" dirty="0"/>
              <a:t>-One important thing to note is </a:t>
            </a:r>
            <a:r>
              <a:rPr lang="en-US" dirty="0" err="1"/>
              <a:t>Gartners</a:t>
            </a:r>
            <a:r>
              <a:rPr lang="en-US" dirty="0"/>
              <a:t> prediction of the growth of these assets. They are expected to more than double from 2016 to 2020 even though these robust devices costs drop overtime. This emphasizes the need for business to take advantage of this IoT service in order to adapt to Industry 4.0 and Digital Transformation.</a:t>
            </a:r>
          </a:p>
        </p:txBody>
      </p:sp>
      <p:sp>
        <p:nvSpPr>
          <p:cNvPr id="4" name="Slide Number Placeholder 3"/>
          <p:cNvSpPr>
            <a:spLocks noGrp="1"/>
          </p:cNvSpPr>
          <p:nvPr>
            <p:ph type="sldNum" sz="quarter" idx="10"/>
          </p:nvPr>
        </p:nvSpPr>
        <p:spPr/>
        <p:txBody>
          <a:bodyPr/>
          <a:lstStyle/>
          <a:p>
            <a:fld id="{8FBA5C27-868D-9948-802B-37073D776758}" type="slidenum">
              <a:rPr lang="en-US" smtClean="0"/>
              <a:pPr/>
              <a:t>28</a:t>
            </a:fld>
            <a:endParaRPr lang="en-US"/>
          </a:p>
        </p:txBody>
      </p:sp>
    </p:spTree>
    <p:extLst>
      <p:ext uri="{BB962C8B-B14F-4D97-AF65-F5344CB8AC3E}">
        <p14:creationId xmlns:p14="http://schemas.microsoft.com/office/powerpoint/2010/main" val="1564247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b="1" u="sng" dirty="0" err="1"/>
              <a:t>Parterning</a:t>
            </a:r>
            <a:r>
              <a:rPr lang="en-US" b="1" u="sng" baseline="0" dirty="0"/>
              <a:t> with Rockwell:</a:t>
            </a:r>
          </a:p>
          <a:p>
            <a:pPr marL="628650" lvl="1" indent="-171450">
              <a:buFont typeface="Arial" charset="0"/>
              <a:buChar char="•"/>
            </a:pPr>
            <a:r>
              <a:rPr lang="en-US" baseline="0" dirty="0"/>
              <a:t>work towards faster time to market </a:t>
            </a:r>
            <a:r>
              <a:rPr lang="en-US" baseline="0" dirty="0">
                <a:sym typeface="Wingdings"/>
              </a:rPr>
              <a:t> reduce production time and use IT to speed up every phase of process</a:t>
            </a:r>
          </a:p>
          <a:p>
            <a:pPr marL="628650" lvl="1" indent="-171450">
              <a:buFont typeface="Arial" charset="0"/>
              <a:buChar char="•"/>
            </a:pPr>
            <a:r>
              <a:rPr lang="en-US" baseline="0" dirty="0">
                <a:sym typeface="Wingdings"/>
              </a:rPr>
              <a:t>Lower cost of total ownership  plan for lifetime costs of an investment</a:t>
            </a:r>
          </a:p>
          <a:p>
            <a:pPr marL="628650" lvl="1" indent="-171450">
              <a:buFont typeface="Arial" charset="0"/>
              <a:buChar char="•"/>
            </a:pPr>
            <a:r>
              <a:rPr lang="en-US" baseline="0" dirty="0">
                <a:sym typeface="Wingdings"/>
              </a:rPr>
              <a:t>Improved asset management  remote simulations and installs internet-connect “smart assets” to predict and avert failures before they happen</a:t>
            </a:r>
          </a:p>
          <a:p>
            <a:pPr marL="628650" lvl="1" indent="-171450">
              <a:buFont typeface="Arial" charset="0"/>
              <a:buChar char="•"/>
            </a:pPr>
            <a:r>
              <a:rPr lang="en-US" baseline="0" dirty="0">
                <a:sym typeface="Wingdings"/>
              </a:rPr>
              <a:t>Enterprise risk management help customers face business risks </a:t>
            </a:r>
            <a:r>
              <a:rPr lang="mr-IN" baseline="0" dirty="0">
                <a:sym typeface="Wingdings"/>
              </a:rPr>
              <a:t>–</a:t>
            </a:r>
            <a:r>
              <a:rPr lang="en-US" baseline="0" dirty="0">
                <a:sym typeface="Wingdings"/>
              </a:rPr>
              <a:t> cyber attacks, safety regulations. works to quantify risks and helps customers create a system </a:t>
            </a:r>
          </a:p>
          <a:p>
            <a:pPr marL="628650" lvl="1" indent="-171450">
              <a:buFont typeface="Arial" charset="0"/>
              <a:buChar char="•"/>
            </a:pPr>
            <a:endParaRPr lang="en-US" baseline="0" dirty="0">
              <a:sym typeface="Wingdings"/>
            </a:endParaRPr>
          </a:p>
          <a:p>
            <a:pPr marL="628650" lvl="1" indent="-171450">
              <a:buFont typeface="Arial" charset="0"/>
              <a:buChar char="•"/>
            </a:pPr>
            <a:r>
              <a:rPr lang="en-US" b="1" baseline="0" dirty="0">
                <a:sym typeface="Wingdings"/>
              </a:rPr>
              <a:t>Connected enterprise</a:t>
            </a:r>
            <a:r>
              <a:rPr lang="en-US" baseline="0" dirty="0">
                <a:sym typeface="Wingdings"/>
              </a:rPr>
              <a:t>: </a:t>
            </a:r>
          </a:p>
          <a:p>
            <a:pPr marL="1085850" lvl="2" indent="-171450">
              <a:buFont typeface="Arial" charset="0"/>
              <a:buChar char="•"/>
            </a:pPr>
            <a:r>
              <a:rPr lang="en-US" baseline="0" dirty="0">
                <a:sym typeface="Wingdings"/>
              </a:rPr>
              <a:t>concept founded on linking factories, suppliers, and headquarters with a single real-time network</a:t>
            </a:r>
          </a:p>
          <a:p>
            <a:pPr marL="1085850" lvl="2" indent="-171450">
              <a:buFont typeface="Arial" charset="0"/>
              <a:buChar char="•"/>
            </a:pPr>
            <a:r>
              <a:rPr lang="en-US" b="1" u="sng" baseline="0" dirty="0">
                <a:sym typeface="Wingdings"/>
              </a:rPr>
              <a:t>factories connected with business systems </a:t>
            </a:r>
            <a:r>
              <a:rPr lang="en-US" baseline="0" dirty="0">
                <a:sym typeface="Wingdings"/>
              </a:rPr>
              <a:t>to respond to customer demand, inventories, and supply chain</a:t>
            </a:r>
          </a:p>
          <a:p>
            <a:pPr marL="628650" lvl="1" indent="-171450">
              <a:buFont typeface="Arial" charset="0"/>
              <a:buChar char="•"/>
            </a:pPr>
            <a:r>
              <a:rPr lang="en-US" baseline="0" dirty="0">
                <a:sym typeface="Wingdings"/>
              </a:rPr>
              <a:t>shift towards pay-as-you-go purchasing model. more pressure on seller to retain customers from year to year</a:t>
            </a:r>
          </a:p>
          <a:p>
            <a:pPr marL="628650" lvl="1" indent="-171450">
              <a:buFont typeface="Arial" charset="0"/>
              <a:buChar char="•"/>
            </a:pPr>
            <a:endParaRPr lang="en-US" baseline="0" dirty="0">
              <a:sym typeface="Wingdings"/>
            </a:endParaRPr>
          </a:p>
          <a:p>
            <a:pPr marL="628650" lvl="1" indent="-171450">
              <a:buFont typeface="Arial" charset="0"/>
              <a:buChar char="•"/>
            </a:pPr>
            <a:r>
              <a:rPr lang="en-US" baseline="0" dirty="0">
                <a:sym typeface="Wingdings"/>
              </a:rPr>
              <a:t>Goals:</a:t>
            </a:r>
            <a:endParaRPr lang="en-US" dirty="0"/>
          </a:p>
          <a:p>
            <a:pPr marL="1085850" lvl="2" indent="-171450">
              <a:buFont typeface="Arial" charset="0"/>
              <a:buChar char="•"/>
            </a:pPr>
            <a:r>
              <a:rPr lang="en-US" sz="1200" b="1" i="0" kern="1200" dirty="0">
                <a:solidFill>
                  <a:schemeClr val="tx1"/>
                </a:solidFill>
                <a:effectLst/>
                <a:latin typeface="+mn-lt"/>
                <a:ea typeface="+mn-ea"/>
                <a:cs typeface="+mn-cs"/>
              </a:rPr>
              <a:t>duty to help producers achieve all the benefits of Industry 4.0</a:t>
            </a:r>
          </a:p>
          <a:p>
            <a:pPr marL="1085850" lvl="2" indent="-171450">
              <a:buFont typeface="Arial" charset="0"/>
              <a:buChar char="•"/>
            </a:pPr>
            <a:r>
              <a:rPr lang="en-US" sz="1200" b="0" i="0" kern="1200" dirty="0">
                <a:solidFill>
                  <a:schemeClr val="tx1"/>
                </a:solidFill>
                <a:effectLst/>
                <a:latin typeface="+mn-lt"/>
                <a:ea typeface="+mn-ea"/>
                <a:cs typeface="+mn-cs"/>
              </a:rPr>
              <a:t>goal is to help companies move step-by-step into digitally connected manufacturing.</a:t>
            </a:r>
            <a:endParaRPr lang="en-US" dirty="0"/>
          </a:p>
          <a:p>
            <a:pPr marL="457200" lvl="1" indent="0">
              <a:buFontTx/>
              <a:buNone/>
            </a:pPr>
            <a:endParaRPr lang="en-US" b="0" u="none" dirty="0"/>
          </a:p>
          <a:p>
            <a:pPr marL="457200" lvl="1" indent="0">
              <a:buFontTx/>
              <a:buNone/>
            </a:pPr>
            <a:r>
              <a:rPr lang="en-US" b="1" u="sng" dirty="0"/>
              <a:t>Industry Week: Rockwell CEO</a:t>
            </a:r>
          </a:p>
          <a:p>
            <a:pPr marL="457200" lvl="1" indent="0">
              <a:buFontTx/>
              <a:buNone/>
            </a:pPr>
            <a:r>
              <a:rPr lang="en-US" b="0" u="none" dirty="0"/>
              <a:t>http://</a:t>
            </a:r>
            <a:r>
              <a:rPr lang="en-US" b="0" u="none" dirty="0" err="1"/>
              <a:t>www.industryweek.com</a:t>
            </a:r>
            <a:r>
              <a:rPr lang="en-US" b="0" u="none" dirty="0"/>
              <a:t>/manufacturing-leader-week/building-</a:t>
            </a:r>
            <a:r>
              <a:rPr lang="en-US" b="0" u="none" dirty="0" err="1"/>
              <a:t>iiot</a:t>
            </a:r>
            <a:r>
              <a:rPr lang="en-US" b="0" u="none" dirty="0"/>
              <a:t>-step-step</a:t>
            </a:r>
          </a:p>
          <a:p>
            <a:pPr marL="457200" lvl="1" indent="0">
              <a:buFontTx/>
              <a:buNone/>
            </a:pPr>
            <a:endParaRPr lang="en-US" b="0" u="none" dirty="0"/>
          </a:p>
          <a:p>
            <a:pPr marL="628650" lvl="1" indent="-171450">
              <a:buFont typeface="Arial" charset="0"/>
              <a:buChar char="•"/>
            </a:pPr>
            <a:r>
              <a:rPr lang="en-US" sz="1200" b="0" i="0" kern="1200" dirty="0">
                <a:solidFill>
                  <a:schemeClr val="tx1"/>
                </a:solidFill>
                <a:effectLst/>
                <a:latin typeface="+mn-lt"/>
                <a:ea typeface="+mn-ea"/>
                <a:cs typeface="+mn-cs"/>
              </a:rPr>
              <a:t>“We’ve shifted to building vertically </a:t>
            </a:r>
            <a:r>
              <a:rPr lang="en-US" sz="1200" b="1" i="0" kern="1200" dirty="0">
                <a:solidFill>
                  <a:schemeClr val="tx1"/>
                </a:solidFill>
                <a:effectLst/>
                <a:latin typeface="+mn-lt"/>
                <a:ea typeface="+mn-ea"/>
                <a:cs typeface="+mn-cs"/>
              </a:rPr>
              <a:t>integrated applications</a:t>
            </a:r>
            <a:r>
              <a:rPr lang="en-US" sz="1200" b="0" i="0" kern="1200" dirty="0">
                <a:solidFill>
                  <a:schemeClr val="tx1"/>
                </a:solidFill>
                <a:effectLst/>
                <a:latin typeface="+mn-lt"/>
                <a:ea typeface="+mn-ea"/>
                <a:cs typeface="+mn-cs"/>
              </a:rPr>
              <a:t>, much like Uber on our smartphones. </a:t>
            </a:r>
          </a:p>
          <a:p>
            <a:pPr marL="628650" lvl="1" indent="-171450">
              <a:buFont typeface="Arial" charset="0"/>
              <a:buChar char="•"/>
            </a:pPr>
            <a:r>
              <a:rPr lang="en-US" sz="1200" b="0" i="0" kern="1200" dirty="0">
                <a:solidFill>
                  <a:schemeClr val="tx1"/>
                </a:solidFill>
                <a:effectLst/>
                <a:latin typeface="+mn-lt"/>
                <a:ea typeface="+mn-ea"/>
                <a:cs typeface="+mn-cs"/>
              </a:rPr>
              <a:t>So when Rockwell offers serialization as a package solution, it’s really fully integrated. </a:t>
            </a:r>
          </a:p>
          <a:p>
            <a:pPr marL="628650" lvl="1" indent="-171450">
              <a:buFont typeface="Arial" charset="0"/>
              <a:buChar char="•"/>
            </a:pPr>
            <a:r>
              <a:rPr lang="en-US" sz="1200" b="0" i="0" kern="1200" dirty="0">
                <a:solidFill>
                  <a:schemeClr val="tx1"/>
                </a:solidFill>
                <a:effectLst/>
                <a:latin typeface="+mn-lt"/>
                <a:ea typeface="+mn-ea"/>
                <a:cs typeface="+mn-cs"/>
              </a:rPr>
              <a:t>You really don’t care what exists in the background in terms of the software.”</a:t>
            </a:r>
          </a:p>
          <a:p>
            <a:pPr marL="628650" lvl="1" indent="-171450">
              <a:buFont typeface="Arial" charset="0"/>
              <a:buChar char="•"/>
            </a:pPr>
            <a:r>
              <a:rPr lang="en-US" sz="1200" b="0" i="0" kern="1200" dirty="0">
                <a:solidFill>
                  <a:schemeClr val="tx1"/>
                </a:solidFill>
                <a:effectLst/>
                <a:latin typeface="+mn-lt"/>
                <a:ea typeface="+mn-ea"/>
                <a:cs typeface="+mn-cs"/>
              </a:rPr>
              <a:t>“This is the shift towards more of the app economy, as opposed to creating those layers that existed before.”</a:t>
            </a:r>
          </a:p>
          <a:p>
            <a:endParaRPr lang="en-US" dirty="0"/>
          </a:p>
          <a:p>
            <a:r>
              <a:rPr lang="en-US" b="1" u="sng" dirty="0"/>
              <a:t>How to Navigate the Road to Smart Manufacturing: </a:t>
            </a:r>
          </a:p>
          <a:p>
            <a:r>
              <a:rPr lang="en-US" dirty="0">
                <a:hlinkClick r:id="rId3"/>
              </a:rPr>
              <a:t>https://www.rockwellautomation.com/global/news/the-journal/detail.page?pagetitle=How-to-Navigate-the-Road-to-Smart-Manufacturing&amp;content_type=magazine&amp;docid=6a4d2233d58050518192661a781d87f7</a:t>
            </a:r>
            <a:endParaRPr lang="en-US" dirty="0"/>
          </a:p>
          <a:p>
            <a:endParaRPr lang="en-US" dirty="0"/>
          </a:p>
          <a:p>
            <a:pPr marL="171450" indent="-171450">
              <a:buFont typeface="Arial" charset="0"/>
              <a:buChar char="•"/>
            </a:pPr>
            <a:r>
              <a:rPr lang="en-US" b="1" dirty="0"/>
              <a:t>11% of manufacturers have implemented a strategy </a:t>
            </a:r>
            <a:r>
              <a:rPr lang="en-US" dirty="0"/>
              <a:t>to apply </a:t>
            </a:r>
            <a:r>
              <a:rPr lang="en-US" dirty="0" err="1"/>
              <a:t>IoT</a:t>
            </a:r>
            <a:r>
              <a:rPr lang="en-US" dirty="0"/>
              <a:t> technologies to production processes</a:t>
            </a:r>
          </a:p>
          <a:p>
            <a:pPr marL="171450" indent="-171450">
              <a:buFont typeface="Arial" charset="0"/>
              <a:buChar char="•"/>
            </a:pPr>
            <a:r>
              <a:rPr lang="en-US" b="1" dirty="0"/>
              <a:t>50% of manufacturers said they’re still struggling </a:t>
            </a:r>
            <a:r>
              <a:rPr lang="en-US" dirty="0"/>
              <a:t>with basics of defining and implementing </a:t>
            </a:r>
            <a:r>
              <a:rPr lang="en-US" dirty="0" err="1"/>
              <a:t>IoT</a:t>
            </a:r>
            <a:r>
              <a:rPr lang="en-US" dirty="0"/>
              <a:t> strategy</a:t>
            </a:r>
          </a:p>
          <a:p>
            <a:pPr marL="171450" indent="-171450">
              <a:buFont typeface="Arial" charset="0"/>
              <a:buChar char="•"/>
            </a:pPr>
            <a:r>
              <a:rPr lang="en-US" dirty="0"/>
              <a:t>Goal: use </a:t>
            </a:r>
            <a:r>
              <a:rPr lang="en-US" dirty="0" err="1"/>
              <a:t>iot</a:t>
            </a:r>
            <a:r>
              <a:rPr lang="en-US" dirty="0"/>
              <a:t> to improve understanding of quality, efficiency, security, safety (strategically using cloud computing, mobility, data analytics)</a:t>
            </a:r>
          </a:p>
          <a:p>
            <a:pPr marL="628650" lvl="1" indent="-171450">
              <a:buFont typeface="Arial" charset="0"/>
              <a:buChar char="•"/>
            </a:pPr>
            <a:endParaRPr lang="en-US" dirty="0"/>
          </a:p>
          <a:p>
            <a:pPr marL="457200" lvl="1" indent="0">
              <a:buFontTx/>
              <a:buNone/>
            </a:pPr>
            <a:endParaRPr lang="en-US" dirty="0"/>
          </a:p>
          <a:p>
            <a:pPr marL="457200" lvl="1" indent="0">
              <a:buFontTx/>
              <a:buNone/>
            </a:pPr>
            <a:r>
              <a:rPr lang="en-US" dirty="0"/>
              <a:t>https://</a:t>
            </a:r>
            <a:r>
              <a:rPr lang="en-US" dirty="0" err="1"/>
              <a:t>www.forbes.com</a:t>
            </a:r>
            <a:r>
              <a:rPr lang="en-US" dirty="0"/>
              <a:t>/sites/oracle/2016/04/05/how-</a:t>
            </a:r>
            <a:r>
              <a:rPr lang="en-US" dirty="0" err="1"/>
              <a:t>rockwell</a:t>
            </a:r>
            <a:r>
              <a:rPr lang="en-US" dirty="0"/>
              <a:t>-automation-measures-success/#142dcfac3900</a:t>
            </a:r>
          </a:p>
          <a:p>
            <a:endParaRPr lang="en-US" dirty="0"/>
          </a:p>
          <a:p>
            <a:endParaRPr lang="en-US" dirty="0"/>
          </a:p>
          <a:p>
            <a:endParaRPr lang="en-US" dirty="0"/>
          </a:p>
          <a:p>
            <a:endParaRPr lang="en-US" dirty="0"/>
          </a:p>
          <a:p>
            <a:endParaRPr lang="en-US" dirty="0"/>
          </a:p>
          <a:p>
            <a:endParaRPr lang="en-US" dirty="0"/>
          </a:p>
          <a:p>
            <a:r>
              <a:rPr lang="en-US" dirty="0"/>
              <a:t>Microsoft: </a:t>
            </a:r>
            <a:r>
              <a:rPr lang="en-US" dirty="0">
                <a:hlinkClick r:id="rId4"/>
              </a:rPr>
              <a:t>https://customers.microsoft.com/en-us/story/industrial-automation-firm-cuts-costs-up-to-90-percent</a:t>
            </a:r>
            <a:endParaRPr lang="en-US" dirty="0"/>
          </a:p>
          <a:p>
            <a:endParaRPr lang="en-US" dirty="0"/>
          </a:p>
          <a:p>
            <a:pPr marL="171450" indent="-171450">
              <a:buFontTx/>
              <a:buChar char="-"/>
            </a:pPr>
            <a:r>
              <a:rPr lang="en-US" dirty="0"/>
              <a:t>world’s largest company dedicated to industrial automation</a:t>
            </a:r>
          </a:p>
          <a:p>
            <a:pPr marL="171450" indent="-171450">
              <a:buFontTx/>
              <a:buChar char="-"/>
            </a:pPr>
            <a:r>
              <a:rPr lang="en-US" dirty="0"/>
              <a:t>from 2009-2013: net profits rose by 240% (worst economic conditions in generations)</a:t>
            </a:r>
          </a:p>
          <a:p>
            <a:pPr marL="628650" lvl="1" indent="-171450">
              <a:buFontTx/>
              <a:buChar char="-"/>
            </a:pPr>
            <a:r>
              <a:rPr lang="en-US" dirty="0"/>
              <a:t>challenge: more systems to monitor, analyze, support</a:t>
            </a:r>
          </a:p>
          <a:p>
            <a:pPr marL="628650" lvl="1" indent="-171450">
              <a:buFontTx/>
              <a:buChar char="-"/>
            </a:pPr>
            <a:r>
              <a:rPr lang="en-US" dirty="0"/>
              <a:t>single customer for Rockwell’s support monitoring and analysis operations can have thousands of company sensors and programmable logic controllers </a:t>
            </a:r>
            <a:r>
              <a:rPr lang="en-US" dirty="0">
                <a:sym typeface="Wingdings"/>
              </a:rPr>
              <a:t> each deliver up to tens of thousands of data points per second (temp, pressure, vibration  big data)</a:t>
            </a:r>
          </a:p>
          <a:p>
            <a:pPr marL="628650" lvl="1" indent="-171450">
              <a:buFontTx/>
              <a:buChar char="-"/>
            </a:pPr>
            <a:endParaRPr lang="en-US" dirty="0">
              <a:sym typeface="Wingdings"/>
            </a:endParaRPr>
          </a:p>
          <a:p>
            <a:pPr marL="628650" lvl="1" indent="-171450">
              <a:buFontTx/>
              <a:buChar char="-"/>
            </a:pPr>
            <a:r>
              <a:rPr lang="en-US" b="1" dirty="0">
                <a:sym typeface="Wingdings"/>
              </a:rPr>
              <a:t>company outgrew capacity for international data centers, needed big data solution to handle volume of data</a:t>
            </a:r>
          </a:p>
          <a:p>
            <a:pPr marL="628650" lvl="1" indent="-171450">
              <a:buFontTx/>
              <a:buChar char="-"/>
            </a:pPr>
            <a:r>
              <a:rPr lang="en-US" dirty="0">
                <a:sym typeface="Wingdings"/>
              </a:rPr>
              <a:t>need ‘rich flow of data’ to obtain degree of collaboration and visibility in industry</a:t>
            </a:r>
          </a:p>
          <a:p>
            <a:pPr marL="628650" lvl="1" indent="-171450">
              <a:buFontTx/>
              <a:buChar char="-"/>
            </a:pPr>
            <a:endParaRPr lang="en-US" dirty="0">
              <a:sym typeface="Wingdings"/>
            </a:endParaRPr>
          </a:p>
          <a:p>
            <a:pPr marL="628650" lvl="1" indent="-171450">
              <a:buFontTx/>
              <a:buChar char="-"/>
            </a:pPr>
            <a:r>
              <a:rPr lang="en-US" dirty="0">
                <a:sym typeface="Wingdings"/>
              </a:rPr>
              <a:t>Solution: Microsoft technologies  azure based technologies </a:t>
            </a:r>
          </a:p>
          <a:p>
            <a:pPr marL="628650" lvl="1" indent="-171450">
              <a:buFontTx/>
              <a:buChar char="-"/>
            </a:pPr>
            <a:endParaRPr lang="en-US" dirty="0">
              <a:sym typeface="Wingdings"/>
            </a:endParaRPr>
          </a:p>
          <a:p>
            <a:pPr marL="628650" lvl="1" indent="-171450">
              <a:buFontTx/>
              <a:buChar char="-"/>
            </a:pPr>
            <a:r>
              <a:rPr lang="en-US" dirty="0">
                <a:sym typeface="Wingdings"/>
              </a:rPr>
              <a:t>Used to: </a:t>
            </a:r>
          </a:p>
          <a:p>
            <a:pPr marL="1085850" lvl="2" indent="-171450">
              <a:buFontTx/>
              <a:buChar char="-"/>
            </a:pPr>
            <a:r>
              <a:rPr lang="en-US" b="1" dirty="0">
                <a:sym typeface="Wingdings"/>
              </a:rPr>
              <a:t>manage and analyze massive amounts of data</a:t>
            </a:r>
          </a:p>
          <a:p>
            <a:pPr marL="1085850" lvl="2" indent="-171450">
              <a:buFontTx/>
              <a:buChar char="-"/>
            </a:pPr>
            <a:r>
              <a:rPr lang="en-US" dirty="0">
                <a:sym typeface="Wingdings"/>
              </a:rPr>
              <a:t>advance data </a:t>
            </a:r>
          </a:p>
          <a:p>
            <a:pPr marL="1085850" lvl="2" indent="-171450">
              <a:buFontTx/>
              <a:buChar char="-"/>
            </a:pPr>
            <a:r>
              <a:rPr lang="en-US" dirty="0">
                <a:sym typeface="Wingdings"/>
              </a:rPr>
              <a:t>manage complex interactions of data</a:t>
            </a:r>
          </a:p>
          <a:p>
            <a:pPr marL="1085850" lvl="2" indent="-171450">
              <a:buFontTx/>
              <a:buChar char="-"/>
            </a:pPr>
            <a:r>
              <a:rPr lang="en-US" dirty="0">
                <a:sym typeface="Wingdings"/>
              </a:rPr>
              <a:t>put actionable analysis in the hands of field workers</a:t>
            </a:r>
          </a:p>
          <a:p>
            <a:pPr marL="1085850" lvl="2" indent="-171450">
              <a:buFontTx/>
              <a:buChar char="-"/>
            </a:pPr>
            <a:r>
              <a:rPr lang="en-US" dirty="0">
                <a:sym typeface="Wingdings"/>
              </a:rPr>
              <a:t>manage large data workloads (uses several Azure SQL Databases and applies different service tiers to meet various data processing requirements of its customers</a:t>
            </a:r>
          </a:p>
          <a:p>
            <a:pPr marL="628650" lvl="1" indent="-171450">
              <a:buFontTx/>
              <a:buChar char="-"/>
            </a:pPr>
            <a:endParaRPr lang="en-US" dirty="0">
              <a:sym typeface="Wingdings"/>
            </a:endParaRPr>
          </a:p>
          <a:p>
            <a:pPr marL="628650" lvl="1" indent="-171450">
              <a:buFontTx/>
              <a:buChar char="-"/>
            </a:pPr>
            <a:r>
              <a:rPr lang="en-US" dirty="0">
                <a:sym typeface="Wingdings"/>
              </a:rPr>
              <a:t>use Azure Data factory to join, aggregate, and transform data sourced from on-premises, cloud, Hadoop and internet services</a:t>
            </a:r>
          </a:p>
          <a:p>
            <a:pPr marL="628650" lvl="1" indent="-171450">
              <a:buFontTx/>
              <a:buChar char="-"/>
            </a:pPr>
            <a:r>
              <a:rPr lang="en-US" dirty="0">
                <a:sym typeface="Wingdings"/>
              </a:rPr>
              <a:t>set up complex data processing orchestration with little programming (before used time-consuming hand written code)</a:t>
            </a:r>
          </a:p>
          <a:p>
            <a:pPr marL="628650" lvl="1" indent="-171450">
              <a:buFontTx/>
              <a:buChar char="-"/>
            </a:pPr>
            <a:endParaRPr lang="en-US" dirty="0">
              <a:sym typeface="Wingdings"/>
            </a:endParaRPr>
          </a:p>
          <a:p>
            <a:pPr marL="628650" lvl="1" indent="-171450">
              <a:buFontTx/>
              <a:buChar char="-"/>
            </a:pPr>
            <a:r>
              <a:rPr lang="en-US" dirty="0">
                <a:sym typeface="Wingdings"/>
              </a:rPr>
              <a:t>Results: </a:t>
            </a:r>
          </a:p>
          <a:p>
            <a:pPr marL="1085850" lvl="2" indent="-171450">
              <a:buFontTx/>
              <a:buChar char="-"/>
            </a:pPr>
            <a:r>
              <a:rPr lang="en-US" dirty="0">
                <a:sym typeface="Wingdings"/>
              </a:rPr>
              <a:t>cut development time by 80%</a:t>
            </a:r>
          </a:p>
          <a:p>
            <a:pPr marL="1085850" lvl="2" indent="-171450">
              <a:buFontTx/>
              <a:buChar char="-"/>
            </a:pPr>
            <a:r>
              <a:rPr lang="en-US" dirty="0">
                <a:sym typeface="Wingdings"/>
              </a:rPr>
              <a:t>wrote and deployed Hadoop solution in two weeks, would have otherwise taken 10 weeks </a:t>
            </a:r>
          </a:p>
          <a:p>
            <a:pPr marL="1085850" lvl="2" indent="-171450">
              <a:buFontTx/>
              <a:buChar char="-"/>
            </a:pPr>
            <a:r>
              <a:rPr lang="en-US" dirty="0">
                <a:sym typeface="Wingdings"/>
              </a:rPr>
              <a:t>full pipeline visibility  cut costs by up to 90%, easier to orchestrate data movement across countries , more effectively across increasingly complex environments</a:t>
            </a:r>
          </a:p>
          <a:p>
            <a:pPr marL="628650" lvl="1" indent="-171450">
              <a:buFontTx/>
              <a:buChar char="-"/>
            </a:pPr>
            <a:endParaRPr lang="en-US" dirty="0">
              <a:sym typeface="Wingdings"/>
            </a:endParaRPr>
          </a:p>
          <a:p>
            <a:pPr marL="628650" lvl="1" indent="-171450">
              <a:buFontTx/>
              <a:buChar char="-"/>
            </a:pPr>
            <a:r>
              <a:rPr lang="en-US" b="1" dirty="0">
                <a:sym typeface="Wingdings"/>
              </a:rPr>
              <a:t>instead of processing data sets on demand, can have data processed and waiting for users to request i</a:t>
            </a:r>
            <a:r>
              <a:rPr lang="en-US" dirty="0">
                <a:sym typeface="Wingdings"/>
              </a:rPr>
              <a:t>t  reduce processing time for reports from minutes to seconds</a:t>
            </a:r>
          </a:p>
          <a:p>
            <a:pPr marL="628650" lvl="1" indent="-171450">
              <a:buFontTx/>
              <a:buChar char="-"/>
            </a:pPr>
            <a:endParaRPr lang="en-US" dirty="0">
              <a:sym typeface="Wingdings"/>
            </a:endParaRPr>
          </a:p>
          <a:p>
            <a:pPr marL="628650" lvl="1" indent="-171450">
              <a:buFontTx/>
              <a:buChar char="-"/>
            </a:pPr>
            <a:endParaRPr lang="en-US" dirty="0">
              <a:sym typeface="Wingdings"/>
            </a:endParaRPr>
          </a:p>
          <a:p>
            <a:pPr marL="628650" lvl="1" indent="-171450">
              <a:buFontTx/>
              <a:buChar char="-"/>
            </a:pPr>
            <a:r>
              <a:rPr lang="en-US" dirty="0" err="1">
                <a:sym typeface="Wingdings"/>
              </a:rPr>
              <a:t>IoT</a:t>
            </a:r>
            <a:r>
              <a:rPr lang="en-US" baseline="0" dirty="0">
                <a:sym typeface="Wingdings"/>
              </a:rPr>
              <a:t> Agenda: https://</a:t>
            </a:r>
            <a:r>
              <a:rPr lang="en-US" baseline="0" dirty="0" err="1">
                <a:sym typeface="Wingdings"/>
              </a:rPr>
              <a:t>internetofthingsagenda.techtarget.com</a:t>
            </a:r>
            <a:r>
              <a:rPr lang="en-US" baseline="0" dirty="0">
                <a:sym typeface="Wingdings"/>
              </a:rPr>
              <a:t>/feature/IoT-success-stories-abound-but-few-could-be-called-transformative</a:t>
            </a:r>
          </a:p>
          <a:p>
            <a:pPr marL="628650" lvl="1" indent="-171450">
              <a:buFontTx/>
              <a:buChar char="-"/>
            </a:pPr>
            <a:endParaRPr lang="en-US" baseline="0" dirty="0">
              <a:sym typeface="Wingdings"/>
            </a:endParaRPr>
          </a:p>
          <a:p>
            <a:pPr marL="1085850" lvl="2" indent="-171450">
              <a:buFontTx/>
              <a:buChar char="-"/>
            </a:pPr>
            <a:r>
              <a:rPr lang="en-US" baseline="0" dirty="0">
                <a:sym typeface="Wingdings"/>
              </a:rPr>
              <a:t>calls Rockwell one of few </a:t>
            </a:r>
            <a:r>
              <a:rPr lang="en-US" baseline="0" dirty="0" err="1">
                <a:sym typeface="Wingdings"/>
              </a:rPr>
              <a:t>IoT</a:t>
            </a:r>
            <a:r>
              <a:rPr lang="en-US" baseline="0" dirty="0">
                <a:sym typeface="Wingdings"/>
              </a:rPr>
              <a:t> success stories</a:t>
            </a:r>
          </a:p>
          <a:p>
            <a:pPr marL="1085850" lvl="2" indent="-171450">
              <a:buFontTx/>
              <a:buChar char="-"/>
            </a:pPr>
            <a:r>
              <a:rPr lang="en-US" baseline="0" dirty="0">
                <a:sym typeface="Wingdings"/>
              </a:rPr>
              <a:t>decades in the making</a:t>
            </a:r>
          </a:p>
          <a:p>
            <a:pPr marL="1085850" lvl="2" indent="-171450">
              <a:buFontTx/>
              <a:buChar char="-"/>
            </a:pPr>
            <a:r>
              <a:rPr lang="en-US" baseline="0" dirty="0">
                <a:sym typeface="Wingdings"/>
              </a:rPr>
              <a:t>adopted networked technologies and </a:t>
            </a:r>
            <a:r>
              <a:rPr lang="en-US" baseline="0" dirty="0" err="1">
                <a:sym typeface="Wingdings"/>
              </a:rPr>
              <a:t>seneors</a:t>
            </a:r>
            <a:r>
              <a:rPr lang="en-US" baseline="0" dirty="0">
                <a:sym typeface="Wingdings"/>
              </a:rPr>
              <a:t> long before other industries</a:t>
            </a:r>
          </a:p>
          <a:p>
            <a:pPr marL="1085850" lvl="2" indent="-171450">
              <a:buFontTx/>
              <a:buChar char="-"/>
            </a:pPr>
            <a:r>
              <a:rPr lang="en-US" baseline="0" dirty="0">
                <a:sym typeface="Wingdings"/>
              </a:rPr>
              <a:t>connect machine level to shop floor to other systems throughout the enterprise</a:t>
            </a:r>
            <a:endParaRPr lang="en-US" dirty="0">
              <a:sym typeface="Wingdings"/>
            </a:endParaRPr>
          </a:p>
          <a:p>
            <a:pPr marL="628650" lvl="1" indent="-171450">
              <a:buFontTx/>
              <a:buChar char="-"/>
            </a:pPr>
            <a:endParaRPr lang="en-US" dirty="0">
              <a:sym typeface="Wingdings"/>
            </a:endParaRPr>
          </a:p>
          <a:p>
            <a:pPr marL="628650" lvl="1" indent="-171450">
              <a:buFontTx/>
              <a:buChar char="-"/>
            </a:pPr>
            <a:endParaRPr lang="en-US" dirty="0">
              <a:sym typeface="Wingdings"/>
            </a:endParaRPr>
          </a:p>
          <a:p>
            <a:pPr marL="628650" lvl="1" indent="-171450">
              <a:buFontTx/>
              <a:buChar char="-"/>
            </a:pPr>
            <a:r>
              <a:rPr lang="en-US" dirty="0">
                <a:sym typeface="Wingdings"/>
              </a:rPr>
              <a:t>https://</a:t>
            </a:r>
            <a:r>
              <a:rPr lang="en-US" dirty="0" err="1">
                <a:sym typeface="Wingdings"/>
              </a:rPr>
              <a:t>chiefexecutive.net</a:t>
            </a:r>
            <a:r>
              <a:rPr lang="en-US" dirty="0">
                <a:sym typeface="Wingdings"/>
              </a:rPr>
              <a:t>/rockwell-automation-ceo-equips-workers-advanced-digital-manufacturing-era/</a:t>
            </a:r>
          </a:p>
          <a:p>
            <a:pPr marL="1085850" lvl="2" indent="-171450">
              <a:buFontTx/>
              <a:buChar char="-"/>
            </a:pPr>
            <a:r>
              <a:rPr lang="en-US" dirty="0">
                <a:sym typeface="Wingdings"/>
              </a:rPr>
              <a:t>indicator</a:t>
            </a:r>
            <a:r>
              <a:rPr lang="en-US" baseline="0" dirty="0">
                <a:sym typeface="Wingdings"/>
              </a:rPr>
              <a:t> of company strength: declined a $27.5 billion takeover bid from Emerson Electric, as not in best interest of shareholders</a:t>
            </a:r>
          </a:p>
          <a:p>
            <a:pPr marL="1085850" lvl="2" indent="-171450">
              <a:buFontTx/>
              <a:buChar char="-"/>
            </a:pPr>
            <a:r>
              <a:rPr lang="en-US" b="1" baseline="0" dirty="0">
                <a:sym typeface="Wingdings"/>
              </a:rPr>
              <a:t>next step? </a:t>
            </a:r>
            <a:r>
              <a:rPr lang="en-US" baseline="0" dirty="0">
                <a:sym typeface="Wingdings"/>
              </a:rPr>
              <a:t>augmented reality, wearables fro remote monitoring of processes to compensate for lack of onsite expertise, software tools that “sit on top of the basic production processes to help workers make better decisions”</a:t>
            </a:r>
          </a:p>
          <a:p>
            <a:pPr marL="1085850" lvl="2" indent="-171450">
              <a:buFontTx/>
              <a:buChar char="-"/>
            </a:pPr>
            <a:endParaRPr lang="en-US" baseline="0" dirty="0">
              <a:sym typeface="Wingdings"/>
            </a:endParaRPr>
          </a:p>
          <a:p>
            <a:pPr marL="628650" lvl="1" indent="-171450">
              <a:buFontTx/>
              <a:buChar char="-"/>
            </a:pPr>
            <a:endParaRPr lang="en-US" baseline="0" dirty="0">
              <a:sym typeface="Wingdings"/>
            </a:endParaRPr>
          </a:p>
          <a:p>
            <a:pPr marL="628650" lvl="1" indent="-171450">
              <a:buFontTx/>
              <a:buChar char="-"/>
            </a:pPr>
            <a:r>
              <a:rPr lang="en-US" baseline="0" dirty="0" err="1">
                <a:sym typeface="Wingdings"/>
              </a:rPr>
              <a:t>Kapost</a:t>
            </a:r>
            <a:r>
              <a:rPr lang="en-US" baseline="0" dirty="0">
                <a:sym typeface="Wingdings"/>
              </a:rPr>
              <a:t> B2B marketing software, company involvement </a:t>
            </a:r>
          </a:p>
          <a:p>
            <a:pPr marL="1085850" lvl="2" indent="-171450">
              <a:buFontTx/>
              <a:buChar char="-"/>
            </a:pPr>
            <a:r>
              <a:rPr lang="en-US" baseline="0" dirty="0">
                <a:sym typeface="Wingdings"/>
              </a:rPr>
              <a:t>company needed unified understanding of Connected Enterprise initiative</a:t>
            </a:r>
          </a:p>
          <a:p>
            <a:pPr marL="1085850" lvl="2" indent="-171450">
              <a:buFontTx/>
              <a:buChar char="-"/>
            </a:pPr>
            <a:r>
              <a:rPr lang="en-US" baseline="0" dirty="0">
                <a:sym typeface="Wingdings"/>
              </a:rPr>
              <a:t>wanted engaging, employee focused initiative to inform and educate on the Connected Enterprise</a:t>
            </a:r>
          </a:p>
          <a:p>
            <a:pPr marL="628650" lvl="1" indent="-171450">
              <a:buFontTx/>
              <a:buChar char="-"/>
            </a:pPr>
            <a:endParaRPr lang="en-US" baseline="0" dirty="0">
              <a:sym typeface="Wingdings"/>
            </a:endParaRPr>
          </a:p>
          <a:p>
            <a:pPr marL="628650" lvl="1" indent="-171450">
              <a:buFontTx/>
              <a:buChar char="-"/>
            </a:pPr>
            <a:endParaRPr lang="en-US" baseline="0" dirty="0">
              <a:sym typeface="Wingdings"/>
            </a:endParaRPr>
          </a:p>
          <a:p>
            <a:endParaRPr lang="en-US" dirty="0"/>
          </a:p>
          <a:p>
            <a:endParaRPr lang="en-US" dirty="0"/>
          </a:p>
          <a:p>
            <a:endParaRPr lang="en-US" dirty="0"/>
          </a:p>
          <a:p>
            <a:endParaRPr lang="en-US" dirty="0"/>
          </a:p>
          <a:p>
            <a:endParaRPr lang="en-US" dirty="0"/>
          </a:p>
          <a:p>
            <a:r>
              <a:rPr lang="en-US" dirty="0"/>
              <a:t>Rockwell Automation: Background, Industry 4.0, </a:t>
            </a:r>
            <a:r>
              <a:rPr lang="en-US" dirty="0" err="1"/>
              <a:t>IoT</a:t>
            </a:r>
            <a:r>
              <a:rPr lang="en-US" dirty="0"/>
              <a:t> in Manufacturing</a:t>
            </a:r>
          </a:p>
          <a:p>
            <a:endParaRPr lang="en-US" dirty="0"/>
          </a:p>
          <a:p>
            <a:r>
              <a:rPr lang="en-US" dirty="0">
                <a:sym typeface="Wingdings"/>
              </a:rPr>
              <a:t> </a:t>
            </a:r>
            <a:r>
              <a:rPr lang="en-US" b="1" u="sng" dirty="0">
                <a:sym typeface="Wingdings"/>
              </a:rPr>
              <a:t>capabilities</a:t>
            </a:r>
          </a:p>
          <a:p>
            <a:r>
              <a:rPr lang="en-US" dirty="0">
                <a:sym typeface="Wingdings"/>
              </a:rPr>
              <a:t>- The Connected Enterprise, Consulting &amp; Integration Services, Industrial Automation &amp; Control, Industrial Maintenance &amp; Support, Industrial Networks, Industrial Security, Information Solutions, Machine &amp; Equipment Builders, Process Solutions, Safety Solutions</a:t>
            </a:r>
            <a:endParaRPr lang="en-US" dirty="0"/>
          </a:p>
          <a:p>
            <a:pPr marL="457200" lvl="1" indent="0">
              <a:buFontTx/>
              <a:buNone/>
            </a:pPr>
            <a:endParaRPr lang="en-US" dirty="0"/>
          </a:p>
          <a:p>
            <a:pPr marL="628650" lvl="1" indent="-171450">
              <a:buFont typeface="Arial" charset="0"/>
              <a:buChar char="•"/>
            </a:pP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1" i="0" u="sng" kern="1200" dirty="0">
                <a:solidFill>
                  <a:schemeClr val="tx1"/>
                </a:solidFill>
                <a:effectLst/>
                <a:latin typeface="+mn-lt"/>
                <a:ea typeface="+mn-ea"/>
                <a:cs typeface="+mn-cs"/>
              </a:rPr>
              <a:t>Bosch and Rockwell</a:t>
            </a:r>
          </a:p>
          <a:p>
            <a:pPr marL="628650" lvl="1" indent="-171450">
              <a:buFont typeface="Arial" charset="0"/>
              <a:buChar cha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www.rockwellautomation.com</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en_NA</a:t>
            </a:r>
            <a:r>
              <a:rPr lang="en-US" sz="1200" b="0" i="0" kern="1200" dirty="0">
                <a:solidFill>
                  <a:schemeClr val="tx1"/>
                </a:solidFill>
                <a:effectLst/>
                <a:latin typeface="+mn-lt"/>
                <a:ea typeface="+mn-ea"/>
                <a:cs typeface="+mn-cs"/>
              </a:rPr>
              <a:t>/news/case-studies/</a:t>
            </a:r>
            <a:r>
              <a:rPr lang="en-US" sz="1200" b="0" i="0" kern="1200" dirty="0" err="1">
                <a:solidFill>
                  <a:schemeClr val="tx1"/>
                </a:solidFill>
                <a:effectLst/>
                <a:latin typeface="+mn-lt"/>
                <a:ea typeface="+mn-ea"/>
                <a:cs typeface="+mn-cs"/>
              </a:rPr>
              <a:t>detail.page?pagetitle</a:t>
            </a:r>
            <a:r>
              <a:rPr lang="en-US" sz="1200" b="0" i="0" kern="1200" dirty="0">
                <a:solidFill>
                  <a:schemeClr val="tx1"/>
                </a:solidFill>
                <a:effectLst/>
                <a:latin typeface="+mn-lt"/>
                <a:ea typeface="+mn-ea"/>
                <a:cs typeface="+mn-cs"/>
              </a:rPr>
              <a:t>=Software-Automotive-%7C-Case-Study&amp;content_type=</a:t>
            </a:r>
            <a:r>
              <a:rPr lang="en-US" sz="1200" b="0" i="0" kern="1200" dirty="0" err="1">
                <a:solidFill>
                  <a:schemeClr val="tx1"/>
                </a:solidFill>
                <a:effectLst/>
                <a:latin typeface="+mn-lt"/>
                <a:ea typeface="+mn-ea"/>
                <a:cs typeface="+mn-cs"/>
              </a:rPr>
              <a:t>casestudy&amp;docid</a:t>
            </a:r>
            <a:r>
              <a:rPr lang="en-US" sz="1200" b="0" i="0" kern="1200" dirty="0">
                <a:solidFill>
                  <a:schemeClr val="tx1"/>
                </a:solidFill>
                <a:effectLst/>
                <a:latin typeface="+mn-lt"/>
                <a:ea typeface="+mn-ea"/>
                <a:cs typeface="+mn-cs"/>
              </a:rPr>
              <a:t>=bc324a7dd5c3be9ffd3d8593ddbfe4a3</a:t>
            </a:r>
          </a:p>
          <a:p>
            <a:pPr marL="628650" lvl="1" indent="-171450">
              <a:buFont typeface="Arial" charset="0"/>
              <a:buChar char="•"/>
            </a:pP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a:solidFill>
                  <a:schemeClr val="tx1"/>
                </a:solidFill>
                <a:effectLst/>
                <a:latin typeface="+mn-lt"/>
                <a:ea typeface="+mn-ea"/>
                <a:cs typeface="+mn-cs"/>
              </a:rPr>
              <a:t>SUCCESS:</a:t>
            </a:r>
            <a:r>
              <a:rPr lang="en-US" sz="1200" b="0" i="0" kern="1200" baseline="0" dirty="0">
                <a:solidFill>
                  <a:schemeClr val="tx1"/>
                </a:solidFill>
                <a:effectLst/>
                <a:latin typeface="+mn-lt"/>
                <a:ea typeface="+mn-ea"/>
                <a:cs typeface="+mn-cs"/>
              </a:rPr>
              <a:t> </a:t>
            </a:r>
          </a:p>
          <a:p>
            <a:pPr marL="1085850" lvl="2" indent="-171450">
              <a:buFont typeface="Arial" charset="0"/>
              <a:buChar char="•"/>
            </a:pPr>
            <a:r>
              <a:rPr lang="en-US" sz="1200" b="0" i="0" kern="1200" dirty="0">
                <a:solidFill>
                  <a:schemeClr val="tx1"/>
                </a:solidFill>
                <a:effectLst/>
                <a:latin typeface="+mn-lt"/>
                <a:ea typeface="+mn-ea"/>
                <a:cs typeface="+mn-cs"/>
              </a:rPr>
              <a:t>Before:</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all control, NC and robot programs and </a:t>
            </a:r>
            <a:r>
              <a:rPr lang="en-US" sz="1200" b="0" i="0" kern="1200" dirty="0" err="1">
                <a:solidFill>
                  <a:schemeClr val="tx1"/>
                </a:solidFill>
                <a:effectLst/>
                <a:latin typeface="+mn-lt"/>
                <a:ea typeface="+mn-ea"/>
                <a:cs typeface="+mn-cs"/>
              </a:rPr>
              <a:t>visualisation</a:t>
            </a:r>
            <a:r>
              <a:rPr lang="en-US" sz="1200" b="0" i="0" kern="1200" dirty="0">
                <a:solidFill>
                  <a:schemeClr val="tx1"/>
                </a:solidFill>
                <a:effectLst/>
                <a:latin typeface="+mn-lt"/>
                <a:ea typeface="+mn-ea"/>
                <a:cs typeface="+mn-cs"/>
              </a:rPr>
              <a:t> tools were stored on a central file server. As machine suppliers were not able to access this server, Bosch staff had to manually save their programs on it. This led to a delay between the creation of the program and its storage on the central server. As a result, there was the possibility of overlaps whenever individual PLC programs were </a:t>
            </a:r>
            <a:r>
              <a:rPr lang="en-US" sz="1200" b="0" i="0" kern="1200" dirty="0" err="1">
                <a:solidFill>
                  <a:schemeClr val="tx1"/>
                </a:solidFill>
                <a:effectLst/>
                <a:latin typeface="+mn-lt"/>
                <a:ea typeface="+mn-ea"/>
                <a:cs typeface="+mn-cs"/>
              </a:rPr>
              <a:t>customised</a:t>
            </a:r>
            <a:r>
              <a:rPr lang="en-US" sz="1200" b="0" i="0" kern="1200" dirty="0">
                <a:solidFill>
                  <a:schemeClr val="tx1"/>
                </a:solidFill>
                <a:effectLst/>
                <a:latin typeface="+mn-lt"/>
                <a:ea typeface="+mn-ea"/>
                <a:cs typeface="+mn-cs"/>
              </a:rPr>
              <a:t> or changed.</a:t>
            </a:r>
          </a:p>
          <a:p>
            <a:pPr marL="1085850" lvl="2" indent="-171450">
              <a:buFont typeface="Arial" charset="0"/>
              <a:buChar char="•"/>
            </a:pPr>
            <a:endParaRPr lang="en-US" sz="1200" b="0" i="0" kern="1200" dirty="0">
              <a:solidFill>
                <a:schemeClr val="tx1"/>
              </a:solidFill>
              <a:effectLst/>
              <a:latin typeface="+mn-lt"/>
              <a:ea typeface="+mn-ea"/>
              <a:cs typeface="+mn-cs"/>
            </a:endParaRPr>
          </a:p>
          <a:p>
            <a:pPr marL="1085850" lvl="2" indent="-171450">
              <a:buFont typeface="Arial" charset="0"/>
              <a:buChar char="•"/>
            </a:pPr>
            <a:r>
              <a:rPr lang="en-US" sz="1200" b="0" i="0" kern="1200" dirty="0">
                <a:solidFill>
                  <a:schemeClr val="tx1"/>
                </a:solidFill>
                <a:effectLst/>
                <a:latin typeface="+mn-lt"/>
                <a:ea typeface="+mn-ea"/>
                <a:cs typeface="+mn-cs"/>
              </a:rPr>
              <a:t>After: </a:t>
            </a:r>
            <a:r>
              <a:rPr lang="en-US" sz="1200" b="0" i="0" kern="1200" dirty="0" err="1">
                <a:solidFill>
                  <a:schemeClr val="tx1"/>
                </a:solidFill>
                <a:effectLst/>
                <a:latin typeface="+mn-lt"/>
                <a:ea typeface="+mn-ea"/>
                <a:cs typeface="+mn-cs"/>
              </a:rPr>
              <a:t>VersionWorks</a:t>
            </a:r>
            <a:r>
              <a:rPr lang="en-US" sz="1200" b="0" i="0" kern="1200" dirty="0">
                <a:solidFill>
                  <a:schemeClr val="tx1"/>
                </a:solidFill>
                <a:effectLst/>
                <a:latin typeface="+mn-lt"/>
                <a:ea typeface="+mn-ea"/>
                <a:cs typeface="+mn-cs"/>
              </a:rPr>
              <a:t>, a centralized project data management system, from Rockwell Automation as well as involving machine suppliers much more closely. They were given direct access to the centralized version management solution, where they could create and save new or changed versions of their own programs without having to rely on Bosch staff. The list of version numbers and precise history of changes also saves time on discussions with suppliers about the current change status.</a:t>
            </a:r>
          </a:p>
          <a:p>
            <a:pPr marL="628650" lvl="1" indent="-171450">
              <a:buFont typeface="Arial" charset="0"/>
              <a:buChar char="•"/>
            </a:pPr>
            <a:endParaRPr lang="en-US" sz="1200" b="0" i="0" kern="1200" dirty="0">
              <a:solidFill>
                <a:schemeClr val="tx1"/>
              </a:solidFill>
              <a:effectLst/>
              <a:latin typeface="+mn-lt"/>
              <a:ea typeface="+mn-ea"/>
              <a:cs typeface="+mn-cs"/>
            </a:endParaRPr>
          </a:p>
          <a:p>
            <a:pPr marL="628650" lvl="1" indent="-171450">
              <a:buFont typeface="Arial" charset="0"/>
              <a:buChar char="•"/>
            </a:pPr>
            <a:r>
              <a:rPr lang="en-US" sz="1200" b="0" i="0" kern="1200" dirty="0" err="1">
                <a:solidFill>
                  <a:schemeClr val="tx1"/>
                </a:solidFill>
                <a:effectLst/>
                <a:latin typeface="+mn-lt"/>
                <a:ea typeface="+mn-ea"/>
                <a:cs typeface="+mn-cs"/>
              </a:rPr>
              <a:t>VersionWorks</a:t>
            </a:r>
            <a:r>
              <a:rPr lang="en-US" sz="1200" b="0" i="0" kern="1200" baseline="0" dirty="0">
                <a:solidFill>
                  <a:schemeClr val="tx1"/>
                </a:solidFill>
                <a:effectLst/>
                <a:latin typeface="+mn-lt"/>
                <a:ea typeface="+mn-ea"/>
                <a:cs typeface="+mn-cs"/>
              </a:rPr>
              <a:t> software: </a:t>
            </a:r>
          </a:p>
          <a:p>
            <a:pPr marL="1085850" lvl="2" indent="-171450">
              <a:buFont typeface="Arial" charset="0"/>
              <a:buChar char="•"/>
            </a:pPr>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centralised</a:t>
            </a:r>
            <a:r>
              <a:rPr lang="en-US" sz="1200" b="0" i="0" kern="1200" dirty="0">
                <a:solidFill>
                  <a:schemeClr val="tx1"/>
                </a:solidFill>
                <a:effectLst/>
                <a:latin typeface="+mn-lt"/>
                <a:ea typeface="+mn-ea"/>
                <a:cs typeface="+mn-cs"/>
              </a:rPr>
              <a:t> project data management system from Rockwell Automation, saves a software backup of every controller on the central server and checks it against the current version there.</a:t>
            </a:r>
          </a:p>
          <a:p>
            <a:pPr marL="1085850" lvl="2" indent="-171450">
              <a:buFont typeface="Arial" charset="0"/>
              <a:buChar char="•"/>
            </a:pPr>
            <a:r>
              <a:rPr lang="en-US" sz="1200" b="0" i="0" kern="1200" dirty="0">
                <a:solidFill>
                  <a:schemeClr val="tx1"/>
                </a:solidFill>
                <a:effectLst/>
                <a:latin typeface="+mn-lt"/>
                <a:ea typeface="+mn-ea"/>
                <a:cs typeface="+mn-cs"/>
              </a:rPr>
              <a:t>Robert Bosch GmbH's </a:t>
            </a:r>
            <a:r>
              <a:rPr lang="en-US" sz="1200" b="0" i="0" kern="1200" dirty="0" err="1">
                <a:solidFill>
                  <a:schemeClr val="tx1"/>
                </a:solidFill>
                <a:effectLst/>
                <a:latin typeface="+mn-lt"/>
                <a:ea typeface="+mn-ea"/>
                <a:cs typeface="+mn-cs"/>
              </a:rPr>
              <a:t>Rutesheim</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factory, in Germany</a:t>
            </a:r>
            <a:r>
              <a:rPr lang="en-US" sz="1200" b="0" i="0" kern="1200" dirty="0">
                <a:solidFill>
                  <a:schemeClr val="tx1"/>
                </a:solidFill>
                <a:effectLst/>
                <a:latin typeface="+mn-lt"/>
                <a:ea typeface="+mn-ea"/>
                <a:cs typeface="+mn-cs"/>
              </a:rPr>
              <a:t>, makes lambda sensors for the automotive industry.</a:t>
            </a:r>
          </a:p>
          <a:p>
            <a:pPr marL="1085850" lvl="2" indent="-171450">
              <a:buFont typeface="Arial" charset="0"/>
              <a:buChar char="•"/>
            </a:pPr>
            <a:r>
              <a:rPr lang="en-US" sz="1200" b="0" i="0" kern="1200" dirty="0">
                <a:solidFill>
                  <a:schemeClr val="tx1"/>
                </a:solidFill>
                <a:effectLst/>
                <a:latin typeface="+mn-lt"/>
                <a:ea typeface="+mn-ea"/>
                <a:cs typeface="+mn-cs"/>
              </a:rPr>
              <a:t>results:	</a:t>
            </a:r>
          </a:p>
          <a:p>
            <a:pPr marL="1543050" lvl="3" indent="-171450">
              <a:buFont typeface="Arial" charset="0"/>
              <a:buChar char="•"/>
            </a:pPr>
            <a:r>
              <a:rPr lang="en-US" sz="1200" b="0" i="0" kern="1200" dirty="0">
                <a:solidFill>
                  <a:schemeClr val="tx1"/>
                </a:solidFill>
                <a:effectLst/>
                <a:latin typeface="+mn-lt"/>
                <a:ea typeface="+mn-ea"/>
                <a:cs typeface="+mn-cs"/>
              </a:rPr>
              <a:t>Reduction of workload for internal staff by giving machine suppliers direct access to the centralized project data management system</a:t>
            </a:r>
          </a:p>
          <a:p>
            <a:pPr marL="1543050" lvl="3" indent="-171450">
              <a:buFont typeface="Arial" charset="0"/>
              <a:buChar char="•"/>
            </a:pPr>
            <a:r>
              <a:rPr lang="en-US" sz="1200" b="0" i="0" kern="1200" dirty="0">
                <a:solidFill>
                  <a:schemeClr val="tx1"/>
                </a:solidFill>
                <a:effectLst/>
                <a:latin typeface="+mn-lt"/>
                <a:ea typeface="+mn-ea"/>
                <a:cs typeface="+mn-cs"/>
              </a:rPr>
              <a:t>Simpler and safer machine optimization</a:t>
            </a:r>
          </a:p>
          <a:p>
            <a:pPr marL="1543050" lvl="3" indent="-171450">
              <a:buFont typeface="Arial" charset="0"/>
              <a:buChar char="•"/>
            </a:pPr>
            <a:r>
              <a:rPr lang="en-US" sz="1200" b="0" i="0" kern="1200" dirty="0">
                <a:solidFill>
                  <a:schemeClr val="tx1"/>
                </a:solidFill>
                <a:effectLst/>
                <a:latin typeface="+mn-lt"/>
                <a:ea typeface="+mn-ea"/>
                <a:cs typeface="+mn-cs"/>
              </a:rPr>
              <a:t>Centralized version management makes maintenance easier</a:t>
            </a:r>
          </a:p>
          <a:p>
            <a:pPr marL="1543050" lvl="3" indent="-171450">
              <a:buFont typeface="Arial" charset="0"/>
              <a:buChar char="•"/>
            </a:pPr>
            <a:r>
              <a:rPr lang="en-US" sz="1200" b="0" i="0" kern="1200" dirty="0">
                <a:solidFill>
                  <a:schemeClr val="tx1"/>
                </a:solidFill>
                <a:effectLst/>
                <a:latin typeface="+mn-lt"/>
                <a:ea typeface="+mn-ea"/>
                <a:cs typeface="+mn-cs"/>
              </a:rPr>
              <a:t>Compliance with current automotive industry regulations and simpler provision of traceability information to end customers</a:t>
            </a:r>
          </a:p>
          <a:p>
            <a:pPr marL="1543050" lvl="3" indent="-171450">
              <a:buFont typeface="Arial" charset="0"/>
              <a:buChar char="•"/>
            </a:pPr>
            <a:endParaRPr lang="en-US" sz="1200" b="0" i="0" kern="1200" dirty="0">
              <a:solidFill>
                <a:schemeClr val="tx1"/>
              </a:solidFill>
              <a:effectLst/>
              <a:latin typeface="+mn-lt"/>
              <a:ea typeface="+mn-ea"/>
              <a:cs typeface="+mn-cs"/>
            </a:endParaRPr>
          </a:p>
          <a:p>
            <a:pPr marL="1543050" lvl="3" indent="-171450">
              <a:buFont typeface="Arial" charset="0"/>
              <a:buChar char="•"/>
            </a:pPr>
            <a:endParaRPr lang="en-US" sz="1200" b="0" i="0" kern="1200" dirty="0">
              <a:solidFill>
                <a:schemeClr val="tx1"/>
              </a:solidFill>
              <a:effectLst/>
              <a:latin typeface="+mn-lt"/>
              <a:ea typeface="+mn-ea"/>
              <a:cs typeface="+mn-cs"/>
            </a:endParaRPr>
          </a:p>
          <a:p>
            <a:pPr marL="1543050" lvl="3" indent="-171450">
              <a:buFont typeface="Arial" charset="0"/>
              <a:buChar char="•"/>
            </a:pPr>
            <a:endParaRPr lang="en-US" sz="1200" b="0" i="0" kern="1200" dirty="0">
              <a:solidFill>
                <a:schemeClr val="tx1"/>
              </a:solidFill>
              <a:effectLst/>
              <a:latin typeface="+mn-lt"/>
              <a:ea typeface="+mn-ea"/>
              <a:cs typeface="+mn-cs"/>
            </a:endParaRPr>
          </a:p>
          <a:p>
            <a:pPr marL="1543050" lvl="3" indent="-171450">
              <a:buFont typeface="Arial" charset="0"/>
              <a:buChar char="•"/>
            </a:pPr>
            <a:endParaRPr lang="en-US" sz="1200" b="0" i="0" kern="1200" dirty="0">
              <a:solidFill>
                <a:schemeClr val="tx1"/>
              </a:solidFill>
              <a:effectLst/>
              <a:latin typeface="+mn-lt"/>
              <a:ea typeface="+mn-ea"/>
              <a:cs typeface="+mn-cs"/>
            </a:endParaRPr>
          </a:p>
          <a:p>
            <a:pPr marL="1543050" lvl="3" indent="-171450">
              <a:buFont typeface="Arial" charset="0"/>
              <a:buChar char="•"/>
            </a:pPr>
            <a:endParaRPr lang="en-US" sz="1200" b="0" i="0" kern="1200" dirty="0">
              <a:solidFill>
                <a:schemeClr val="tx1"/>
              </a:solidFill>
              <a:effectLst/>
              <a:latin typeface="+mn-lt"/>
              <a:ea typeface="+mn-ea"/>
              <a:cs typeface="+mn-cs"/>
            </a:endParaRPr>
          </a:p>
          <a:p>
            <a:pPr marL="628650" lvl="1" indent="-171450">
              <a:buFont typeface="Arial" charset="0"/>
              <a:buChar char="•"/>
            </a:pPr>
            <a:endParaRPr lang="en-US" dirty="0"/>
          </a:p>
          <a:p>
            <a:pPr marL="628650" lvl="1" indent="-171450">
              <a:buFont typeface="Arial" charset="0"/>
              <a:buChar char="•"/>
            </a:pPr>
            <a:endParaRPr lang="en-US" dirty="0"/>
          </a:p>
          <a:p>
            <a:pPr marL="628650" lvl="1" indent="-171450">
              <a:buFont typeface="Arial"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30</a:t>
            </a:fld>
            <a:endParaRPr lang="en-US"/>
          </a:p>
        </p:txBody>
      </p:sp>
    </p:spTree>
    <p:extLst>
      <p:ext uri="{BB962C8B-B14F-4D97-AF65-F5344CB8AC3E}">
        <p14:creationId xmlns:p14="http://schemas.microsoft.com/office/powerpoint/2010/main" val="1549697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a:t>
            </a:r>
            <a:r>
              <a:rPr lang="en-US" baseline="0" dirty="0"/>
              <a:t> caterpillar?????</a:t>
            </a:r>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31</a:t>
            </a:fld>
            <a:endParaRPr lang="en-US"/>
          </a:p>
        </p:txBody>
      </p:sp>
    </p:spTree>
    <p:extLst>
      <p:ext uri="{BB962C8B-B14F-4D97-AF65-F5344CB8AC3E}">
        <p14:creationId xmlns:p14="http://schemas.microsoft.com/office/powerpoint/2010/main" val="3222496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FEEDBACK: make sure to define AV and disengagement</a:t>
            </a:r>
          </a:p>
          <a:p>
            <a:endParaRPr lang="en-US" dirty="0"/>
          </a:p>
          <a:p>
            <a:r>
              <a:rPr lang="en-US" dirty="0"/>
              <a:t>pie chart” https://</a:t>
            </a:r>
            <a:r>
              <a:rPr lang="en-US" dirty="0" err="1"/>
              <a:t>www.theverge.com</a:t>
            </a:r>
            <a:r>
              <a:rPr lang="en-US" dirty="0"/>
              <a:t>/2018/1/31/16956902/california-dmv-self-driving-car-disengagement-2017</a:t>
            </a:r>
          </a:p>
          <a:p>
            <a:r>
              <a:rPr lang="en-US" dirty="0"/>
              <a:t>https://</a:t>
            </a:r>
            <a:r>
              <a:rPr lang="en-US" dirty="0" err="1"/>
              <a:t>driverless.wonderhowto.com</a:t>
            </a:r>
            <a:r>
              <a:rPr lang="en-US" dirty="0"/>
              <a:t>/news/2016-disengagement-reports-show-waymo-absolutely-crushing-competition-every-single-metric-0176110/</a:t>
            </a:r>
          </a:p>
          <a:p>
            <a:endParaRPr lang="en-US" dirty="0"/>
          </a:p>
          <a:p>
            <a:r>
              <a:rPr lang="en-US" dirty="0"/>
              <a:t>****</a:t>
            </a:r>
            <a:r>
              <a:rPr lang="en-US" baseline="0" dirty="0"/>
              <a:t> google search </a:t>
            </a:r>
            <a:r>
              <a:rPr lang="en-US" baseline="0" dirty="0" err="1"/>
              <a:t>enging</a:t>
            </a:r>
            <a:r>
              <a:rPr lang="en-US" baseline="0" dirty="0"/>
              <a:t> company first, but grew an autonomous car division to be successful and leader in industry </a:t>
            </a:r>
          </a:p>
          <a:p>
            <a:r>
              <a:rPr lang="en-US" baseline="0" dirty="0"/>
              <a:t>***** </a:t>
            </a:r>
            <a:r>
              <a:rPr lang="en-US" baseline="0" dirty="0" err="1"/>
              <a:t>waymo</a:t>
            </a:r>
            <a:r>
              <a:rPr lang="en-US" baseline="0" dirty="0"/>
              <a:t> partnered with land rover, jaguar, </a:t>
            </a:r>
            <a:r>
              <a:rPr lang="en-US" baseline="0" dirty="0" err="1"/>
              <a:t>uber</a:t>
            </a:r>
            <a:r>
              <a:rPr lang="en-US" baseline="0" dirty="0"/>
              <a:t>, fiat </a:t>
            </a:r>
            <a:r>
              <a:rPr lang="en-US" baseline="0" dirty="0" err="1"/>
              <a:t>chrysler,lyft</a:t>
            </a:r>
            <a:r>
              <a:rPr lang="en-US" baseline="0" dirty="0"/>
              <a:t> </a:t>
            </a:r>
            <a:r>
              <a:rPr lang="en-US" baseline="0" dirty="0">
                <a:sym typeface="Wingdings"/>
              </a:rPr>
              <a:t> eager to make partnerships</a:t>
            </a:r>
            <a:endParaRPr lang="en-US" dirty="0"/>
          </a:p>
          <a:p>
            <a:endParaRPr lang="en-US" dirty="0"/>
          </a:p>
          <a:p>
            <a:r>
              <a:rPr lang="en-US" dirty="0"/>
              <a:t>https://www.mckinsey.com/industries/automotive-and-assembly/our-insights/self-driving-car-technology-when-will-the-robots-hit-the-road</a:t>
            </a:r>
          </a:p>
          <a:p>
            <a:r>
              <a:rPr lang="en-US" dirty="0"/>
              <a:t>http://corporate.ford.com/innovation/autonomous-2021.html</a:t>
            </a:r>
          </a:p>
          <a:p>
            <a:r>
              <a:rPr lang="en-US" dirty="0"/>
              <a:t>https://</a:t>
            </a:r>
            <a:r>
              <a:rPr lang="en-US" dirty="0" err="1"/>
              <a:t>media.ford.com</a:t>
            </a:r>
            <a:r>
              <a:rPr lang="en-US" dirty="0"/>
              <a:t>/content/</a:t>
            </a:r>
            <a:r>
              <a:rPr lang="en-US" dirty="0" err="1"/>
              <a:t>fordmedia</a:t>
            </a:r>
            <a:r>
              <a:rPr lang="en-US" dirty="0"/>
              <a:t>/</a:t>
            </a:r>
            <a:r>
              <a:rPr lang="en-US" dirty="0" err="1"/>
              <a:t>fna</a:t>
            </a:r>
            <a:r>
              <a:rPr lang="en-US" dirty="0"/>
              <a:t>/us/</a:t>
            </a:r>
            <a:r>
              <a:rPr lang="en-US" dirty="0" err="1"/>
              <a:t>en</a:t>
            </a:r>
            <a:r>
              <a:rPr lang="en-US" dirty="0"/>
              <a:t>/news/2016/08/16/ford-targets-fully-autonomous-vehicle-for-ride-sharing-in-2021.html</a:t>
            </a:r>
          </a:p>
          <a:p>
            <a:endParaRPr lang="en-US" dirty="0"/>
          </a:p>
          <a:p>
            <a:r>
              <a:rPr lang="en-US" dirty="0"/>
              <a:t>https://</a:t>
            </a:r>
            <a:r>
              <a:rPr lang="en-US" dirty="0" err="1"/>
              <a:t>www.bmwoffreeport.com</a:t>
            </a:r>
            <a:r>
              <a:rPr lang="en-US" dirty="0"/>
              <a:t>/blogs/827/</a:t>
            </a:r>
            <a:r>
              <a:rPr lang="en-US" dirty="0" err="1"/>
              <a:t>bmws</a:t>
            </a:r>
            <a:r>
              <a:rPr lang="en-US" dirty="0"/>
              <a:t>-autonomous-driving-plan-for-the-future/</a:t>
            </a:r>
          </a:p>
          <a:p>
            <a:r>
              <a:rPr lang="en-US" dirty="0"/>
              <a:t>https://www.2025ad.com/latest/2017-11/bmw-driverless-cars-level-5/</a:t>
            </a:r>
          </a:p>
          <a:p>
            <a:r>
              <a:rPr lang="en-US" dirty="0"/>
              <a:t>https://</a:t>
            </a:r>
            <a:r>
              <a:rPr lang="en-US" dirty="0" err="1"/>
              <a:t>electrek.co</a:t>
            </a:r>
            <a:r>
              <a:rPr lang="en-US" dirty="0"/>
              <a:t>/2016/05/12/bmw-electric-autonomous-inext-2021/</a:t>
            </a:r>
          </a:p>
          <a:p>
            <a:r>
              <a:rPr lang="en-US" dirty="0"/>
              <a:t>http://</a:t>
            </a:r>
            <a:r>
              <a:rPr lang="en-US" dirty="0" err="1"/>
              <a:t>europe.autonews.com</a:t>
            </a:r>
            <a:r>
              <a:rPr lang="en-US" dirty="0"/>
              <a:t>/article/20171028/COPY/310289997/</a:t>
            </a:r>
            <a:r>
              <a:rPr lang="en-US" dirty="0" err="1"/>
              <a:t>bmw</a:t>
            </a:r>
            <a:r>
              <a:rPr lang="en-US" dirty="0"/>
              <a:t>-takes-slow-road-to-high-speed-autonomy</a:t>
            </a:r>
          </a:p>
          <a:p>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33</a:t>
            </a:fld>
            <a:endParaRPr lang="en-US"/>
          </a:p>
        </p:txBody>
      </p:sp>
    </p:spTree>
    <p:extLst>
      <p:ext uri="{BB962C8B-B14F-4D97-AF65-F5344CB8AC3E}">
        <p14:creationId xmlns:p14="http://schemas.microsoft.com/office/powerpoint/2010/main" val="2762950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www.marketwatch.com</a:t>
            </a:r>
            <a:r>
              <a:rPr lang="en-US" dirty="0"/>
              <a:t>/story/ford-tries-to-disrupt-itself-in-silicon-valley-2016-06-15</a:t>
            </a:r>
          </a:p>
          <a:p>
            <a:r>
              <a:rPr lang="en-US" sz="1200" b="0" i="0" kern="1200" dirty="0">
                <a:solidFill>
                  <a:schemeClr val="tx1"/>
                </a:solidFill>
                <a:effectLst/>
                <a:latin typeface="+mn-lt"/>
                <a:ea typeface="+mn-ea"/>
                <a:cs typeface="+mn-cs"/>
              </a:rPr>
              <a:t>-But after a record 2015, overall U.S. </a:t>
            </a:r>
            <a:r>
              <a:rPr lang="en-US" sz="1200" b="0" i="0" u="sng" kern="1200" dirty="0">
                <a:solidFill>
                  <a:schemeClr val="tx1"/>
                </a:solidFill>
                <a:effectLst/>
                <a:latin typeface="+mn-lt"/>
                <a:ea typeface="+mn-ea"/>
                <a:cs typeface="+mn-cs"/>
                <a:hlinkClick r:id="rId3"/>
              </a:rPr>
              <a:t>auto sales fell 6% in May, and Ford saw its auto sales drop 6.1%, </a:t>
            </a:r>
            <a:r>
              <a:rPr lang="en-US" sz="1200" b="0" i="0" kern="1200" dirty="0">
                <a:solidFill>
                  <a:schemeClr val="tx1"/>
                </a:solidFill>
                <a:effectLst/>
                <a:latin typeface="+mn-lt"/>
                <a:ea typeface="+mn-ea"/>
                <a:cs typeface="+mn-cs"/>
              </a:rPr>
              <a:t>with a 25% drop in passenger vehicle sales. While millennials apparently do not want to own cars</a:t>
            </a:r>
          </a:p>
          <a:p>
            <a:r>
              <a:rPr lang="en-US" sz="1200" b="0" i="0" kern="1200" dirty="0">
                <a:solidFill>
                  <a:schemeClr val="tx1"/>
                </a:solidFill>
                <a:effectLst/>
                <a:latin typeface="+mn-lt"/>
                <a:ea typeface="+mn-ea"/>
                <a:cs typeface="+mn-cs"/>
              </a:rPr>
              <a:t>-“We went all in,” Washington said, sitting in one of the few small offices in the company’s open, collaborative office layout. “It’s not an outpost. We want to be part of the Silicon Valley ecosystem.”</a:t>
            </a:r>
          </a:p>
          <a:p>
            <a:r>
              <a:rPr lang="en-US" sz="1200" b="0" i="0" kern="1200" dirty="0">
                <a:solidFill>
                  <a:schemeClr val="tx1"/>
                </a:solidFill>
                <a:effectLst/>
                <a:latin typeface="+mn-lt"/>
                <a:ea typeface="+mn-ea"/>
                <a:cs typeface="+mn-cs"/>
              </a:rPr>
              <a:t>-Last month, the company invested $182.2 million in leading a financing round for San Francisco startup Pivotal, which helped Ford develop </a:t>
            </a:r>
            <a:r>
              <a:rPr lang="en-US" sz="1200" b="0" i="0" kern="1200" dirty="0" err="1">
                <a:solidFill>
                  <a:schemeClr val="tx1"/>
                </a:solidFill>
                <a:effectLst/>
                <a:latin typeface="+mn-lt"/>
                <a:ea typeface="+mn-ea"/>
                <a:cs typeface="+mn-cs"/>
              </a:rPr>
              <a:t>FordPass</a:t>
            </a:r>
            <a:r>
              <a:rPr lang="en-US" sz="1200" b="0" i="0" kern="1200" dirty="0">
                <a:solidFill>
                  <a:schemeClr val="tx1"/>
                </a:solidFill>
                <a:effectLst/>
                <a:latin typeface="+mn-lt"/>
                <a:ea typeface="+mn-ea"/>
                <a:cs typeface="+mn-cs"/>
              </a:rPr>
              <a:t>, an app that aims to help customers perform tasks without switching from app to app. </a:t>
            </a:r>
          </a:p>
          <a:p>
            <a:r>
              <a:rPr lang="en-US" sz="1200" b="0" i="0" kern="1200" dirty="0">
                <a:solidFill>
                  <a:schemeClr val="tx1"/>
                </a:solidFill>
                <a:effectLst/>
                <a:latin typeface="+mn-lt"/>
                <a:ea typeface="+mn-ea"/>
                <a:cs typeface="+mn-cs"/>
              </a:rPr>
              <a:t>-In addition to its research on self-driving cars, Ford is experimenting around the world on different transportation modes. It is also investing in or imitating startups involved in this brave new world of auto tech.</a:t>
            </a:r>
          </a:p>
          <a:p>
            <a:endParaRPr lang="en-US" dirty="0"/>
          </a:p>
          <a:p>
            <a:r>
              <a:rPr lang="en-US" dirty="0"/>
              <a:t>-https://</a:t>
            </a:r>
            <a:r>
              <a:rPr lang="en-US" dirty="0" err="1"/>
              <a:t>bits.blogs.nytimes.com</a:t>
            </a:r>
            <a:r>
              <a:rPr lang="en-US" dirty="0"/>
              <a:t>/2015/01/22/ford-opens-lab-in-silicon-valley/</a:t>
            </a:r>
          </a:p>
          <a:p>
            <a:r>
              <a:rPr lang="en-US" dirty="0"/>
              <a:t>-</a:t>
            </a:r>
            <a:r>
              <a:rPr lang="en-US" sz="1200" b="0" i="0" kern="1200" dirty="0">
                <a:solidFill>
                  <a:schemeClr val="tx1"/>
                </a:solidFill>
                <a:effectLst/>
                <a:latin typeface="+mn-lt"/>
                <a:ea typeface="+mn-ea"/>
                <a:cs typeface="+mn-cs"/>
              </a:rPr>
              <a:t>It will be led by Dragos Maciuca, a former senior engineer at Apple who has also led research and development at Lockheed Martin.</a:t>
            </a:r>
          </a:p>
          <a:p>
            <a:endParaRPr lang="en-US" dirty="0"/>
          </a:p>
          <a:p>
            <a:r>
              <a:rPr lang="en-US" dirty="0"/>
              <a:t>Ford 2017 Annual Report: </a:t>
            </a:r>
          </a:p>
          <a:p>
            <a:r>
              <a:rPr lang="en-US" dirty="0"/>
              <a:t>-In response to these trends, we refined our strategy in 2017 to focus on resetting revenue and attacking costs in the short-term, and redesigning our business to compete and win in the future. </a:t>
            </a:r>
          </a:p>
          <a:p>
            <a:r>
              <a:rPr lang="en-US" b="1" dirty="0"/>
              <a:t>priorities: </a:t>
            </a:r>
          </a:p>
          <a:p>
            <a:pPr marL="228600" indent="-228600">
              <a:buAutoNum type="arabicPeriod"/>
            </a:pPr>
            <a:r>
              <a:rPr lang="en-US" dirty="0"/>
              <a:t>Rapidly improving our fitness to lower costs, release capital, and finance growth </a:t>
            </a:r>
          </a:p>
          <a:p>
            <a:pPr marL="228600" indent="-228600">
              <a:buAutoNum type="arabicPeriod"/>
            </a:pPr>
            <a:r>
              <a:rPr lang="en-US" dirty="0"/>
              <a:t>Accelerating the introduction of connected, smart vehicles and services </a:t>
            </a:r>
          </a:p>
          <a:p>
            <a:pPr marL="228600" indent="-228600">
              <a:buAutoNum type="arabicPeriod"/>
            </a:pPr>
            <a:r>
              <a:rPr lang="en-US" dirty="0"/>
              <a:t>Re-allocating capital to where we can win in the future </a:t>
            </a:r>
          </a:p>
          <a:p>
            <a:pPr marL="228600" indent="-228600">
              <a:buAutoNum type="arabicPeriod"/>
            </a:pPr>
            <a:r>
              <a:rPr lang="en-US" dirty="0"/>
              <a:t>Continuously innovating to create the most human-centered mobility solutions </a:t>
            </a:r>
          </a:p>
          <a:p>
            <a:pPr marL="228600" indent="-228600">
              <a:buAutoNum type="arabicPeriod"/>
            </a:pPr>
            <a:r>
              <a:rPr lang="en-US" dirty="0"/>
              <a:t>Empowering our team to work together effectively to compete and win In 2017, we took several actions to help achieve these priorities, including: </a:t>
            </a:r>
          </a:p>
          <a:p>
            <a:pPr marL="685800" lvl="1" indent="-228600">
              <a:buAutoNum type="arabicPeriod"/>
            </a:pPr>
            <a:r>
              <a:rPr lang="en-US" dirty="0"/>
              <a:t>• We launched fitness redesign efforts that are focused on customer centricity, simplicity, speed and agility, efficiency, and accountability </a:t>
            </a:r>
          </a:p>
          <a:p>
            <a:pPr marL="685800" lvl="1" indent="-228600">
              <a:buAutoNum type="arabicPeriod"/>
            </a:pPr>
            <a:r>
              <a:rPr lang="en-US" dirty="0"/>
              <a:t>• We announced collaborations with Dominos, Lyft, and Postmates in the United States to support autonomous vehicle development and testing. We also announced collaborations with Mahindra in India and </a:t>
            </a:r>
            <a:r>
              <a:rPr lang="en-US" dirty="0" err="1"/>
              <a:t>Zotye</a:t>
            </a:r>
            <a:r>
              <a:rPr lang="en-US" dirty="0"/>
              <a:t> in China to provide access to technology, capabilities, and scale that will enhance our competitive position </a:t>
            </a:r>
          </a:p>
          <a:p>
            <a:pPr marL="685800" lvl="1" indent="-228600">
              <a:buAutoNum type="arabicPeriod"/>
            </a:pPr>
            <a:r>
              <a:rPr lang="en-US" dirty="0"/>
              <a:t>• We invested in Autonomic to accelerate growth in digital services </a:t>
            </a:r>
          </a:p>
          <a:p>
            <a:pPr marL="685800" lvl="1" indent="-228600">
              <a:buAutoNum type="arabicPeriod"/>
            </a:pPr>
            <a:r>
              <a:rPr lang="en-US" dirty="0"/>
              <a:t>• We announced a plan to achieve 100% connectivity for new vehicles in the United States by 2019 and 90% globally by 2020 </a:t>
            </a:r>
          </a:p>
          <a:p>
            <a:pPr marL="685800" lvl="1" indent="-228600">
              <a:buAutoNum type="arabicPeriod"/>
            </a:pPr>
            <a:r>
              <a:rPr lang="en-US" dirty="0"/>
              <a:t>• We announced that we are shifting toward a lower volume passenger car lineup in North America and Europe, and we are playing to our strengths by investing in authentic off-roaders and high performance city crossovers </a:t>
            </a:r>
          </a:p>
          <a:p>
            <a:pPr marL="685800" lvl="1" indent="-228600">
              <a:buAutoNum type="arabicPeriod"/>
            </a:pPr>
            <a:r>
              <a:rPr lang="en-US" dirty="0"/>
              <a:t>• We announced a plan to launch a performance SUV battery electric vehicle that offers at least a 300-mile range At the start of 2018, we announced a plan to increase our investment in electrification—expected to be over $11 billion by 2022—to substantially increase the number of battery electric vehicles we offer around the world. And we will have more to announce in 2018 as we remain focused on designing smart vehicles for a smart world that help people move more safely, confidently, and freely</a:t>
            </a:r>
          </a:p>
          <a:p>
            <a:endParaRPr lang="en-US" dirty="0"/>
          </a:p>
          <a:p>
            <a:endParaRPr lang="en-US" dirty="0"/>
          </a:p>
          <a:p>
            <a:endParaRPr lang="en-US" dirty="0"/>
          </a:p>
          <a:p>
            <a:r>
              <a:rPr lang="en-US" dirty="0"/>
              <a:t>https://</a:t>
            </a:r>
            <a:r>
              <a:rPr lang="en-US" dirty="0" err="1"/>
              <a:t>media.ford.com</a:t>
            </a:r>
            <a:r>
              <a:rPr lang="en-US" dirty="0"/>
              <a:t>/content/</a:t>
            </a:r>
            <a:r>
              <a:rPr lang="en-US" dirty="0" err="1"/>
              <a:t>fordmedia</a:t>
            </a:r>
            <a:r>
              <a:rPr lang="en-US" dirty="0"/>
              <a:t>/</a:t>
            </a:r>
            <a:r>
              <a:rPr lang="en-US" dirty="0" err="1"/>
              <a:t>fna</a:t>
            </a:r>
            <a:r>
              <a:rPr lang="en-US" dirty="0"/>
              <a:t>/us/</a:t>
            </a:r>
            <a:r>
              <a:rPr lang="en-US" dirty="0" err="1"/>
              <a:t>en</a:t>
            </a:r>
            <a:r>
              <a:rPr lang="en-US" dirty="0"/>
              <a:t>/news/2016/08/16/ford-targets-fully-autonomous-vehicle-for-ride-sharing-in-2021.html</a:t>
            </a:r>
          </a:p>
          <a:p>
            <a:r>
              <a:rPr lang="en-US" dirty="0"/>
              <a:t>-RISKS</a:t>
            </a:r>
          </a:p>
          <a:p>
            <a:r>
              <a:rPr lang="en-US" sz="1200" b="0" i="0" kern="1200" dirty="0">
                <a:solidFill>
                  <a:schemeClr val="tx1"/>
                </a:solidFill>
                <a:effectLst/>
                <a:latin typeface="+mn-lt"/>
                <a:ea typeface="+mn-ea"/>
                <a:cs typeface="+mn-cs"/>
              </a:rPr>
              <a:t> lower-than-anticipated market acceptance of new or existing products or services; discovery of defects in vehicles resulting in delays in new model launches, recall campaigns or increased warranty costs; increased regulations; and cybersecurity risks. </a:t>
            </a:r>
          </a:p>
          <a:p>
            <a:endParaRPr lang="en-US" dirty="0"/>
          </a:p>
          <a:p>
            <a:r>
              <a:rPr lang="en-US" dirty="0"/>
              <a:t>http://</a:t>
            </a:r>
            <a:r>
              <a:rPr lang="en-US" dirty="0" err="1"/>
              <a:t>corporate.ford.com</a:t>
            </a:r>
            <a:r>
              <a:rPr lang="en-US" dirty="0"/>
              <a:t>/innovation/autonomous-2021.html</a:t>
            </a:r>
          </a:p>
          <a:p>
            <a:r>
              <a:rPr lang="en-US" dirty="0"/>
              <a:t>PLANS</a:t>
            </a:r>
          </a:p>
          <a:p>
            <a:r>
              <a:rPr lang="en-US" sz="1200" b="0" i="0" kern="1200" dirty="0">
                <a:solidFill>
                  <a:schemeClr val="tx1"/>
                </a:solidFill>
                <a:effectLst/>
                <a:latin typeface="+mn-lt"/>
                <a:ea typeface="+mn-ea"/>
                <a:cs typeface="+mn-cs"/>
              </a:rPr>
              <a:t>-In order to reach this ambitious goal, Ford has committed to expanding its research in advanced algorithms, 3-D mapping, radar technology and camera sensors. To help accelerate the development of these new technologies, we have announced four key investments and collaborations with </a:t>
            </a:r>
            <a:r>
              <a:rPr lang="en-US" sz="1200" b="0" i="0" kern="1200" dirty="0" err="1">
                <a:solidFill>
                  <a:schemeClr val="tx1"/>
                </a:solidFill>
                <a:effectLst/>
                <a:latin typeface="+mn-lt"/>
                <a:ea typeface="+mn-ea"/>
                <a:cs typeface="+mn-cs"/>
              </a:rPr>
              <a:t>Velodyne</a:t>
            </a:r>
            <a:r>
              <a:rPr lang="en-US" sz="1200" b="0" i="0" kern="1200" dirty="0">
                <a:solidFill>
                  <a:schemeClr val="tx1"/>
                </a:solidFill>
                <a:effectLst/>
                <a:latin typeface="+mn-lt"/>
                <a:ea typeface="+mn-ea"/>
                <a:cs typeface="+mn-cs"/>
              </a:rPr>
              <a:t>, SAIPS, Nirenberg Neuroscience LLC and Civil Maps. These companies bring their own unique skill sets and experiences to the table, and have proven to be dedicated to making the world a better place through their technological endeavors.</a:t>
            </a:r>
          </a:p>
          <a:p>
            <a:endParaRPr lang="en-US" dirty="0"/>
          </a:p>
          <a:p>
            <a:r>
              <a:rPr lang="en-US" dirty="0"/>
              <a:t>http://</a:t>
            </a:r>
            <a:r>
              <a:rPr lang="en-US" dirty="0" err="1"/>
              <a:t>fortune.com</a:t>
            </a:r>
            <a:r>
              <a:rPr lang="en-US" dirty="0"/>
              <a:t>/2017/12/06/ford-autonomous-cars/</a:t>
            </a:r>
          </a:p>
          <a:p>
            <a:r>
              <a:rPr lang="en-US" sz="1200" b="0" i="0" kern="1200" dirty="0">
                <a:solidFill>
                  <a:schemeClr val="tx1"/>
                </a:solidFill>
                <a:effectLst/>
                <a:latin typeface="+mn-lt"/>
                <a:ea typeface="+mn-ea"/>
                <a:cs typeface="+mn-cs"/>
              </a:rPr>
              <a:t>Ford’s VP for research and advanced engineering, </a:t>
            </a:r>
            <a:r>
              <a:rPr lang="en-US" sz="1200" b="0" i="0" u="none" strike="noStrike" kern="1200" dirty="0">
                <a:solidFill>
                  <a:schemeClr val="tx1"/>
                </a:solidFill>
                <a:effectLst/>
                <a:latin typeface="+mn-lt"/>
                <a:ea typeface="+mn-ea"/>
                <a:cs typeface="+mn-cs"/>
                <a:hlinkClick r:id="rId4"/>
              </a:rPr>
              <a:t>said in April</a:t>
            </a:r>
            <a:r>
              <a:rPr lang="en-US" sz="1200" b="0" i="0" kern="1200" dirty="0">
                <a:solidFill>
                  <a:schemeClr val="tx1"/>
                </a:solidFill>
                <a:effectLst/>
                <a:latin typeface="+mn-lt"/>
                <a:ea typeface="+mn-ea"/>
                <a:cs typeface="+mn-cs"/>
              </a:rPr>
              <a:t> that Ford will have a car capable of driving itself in nearly all conditions by 2021, and that it would be available to customers between 5 and 10 years later.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QUOTE: </a:t>
            </a:r>
          </a:p>
          <a:p>
            <a:r>
              <a:rPr lang="en-US" sz="1200" b="0" i="0" kern="1200" dirty="0">
                <a:solidFill>
                  <a:schemeClr val="tx1"/>
                </a:solidFill>
                <a:effectLst/>
                <a:latin typeface="+mn-lt"/>
                <a:ea typeface="+mn-ea"/>
                <a:cs typeface="+mn-cs"/>
              </a:rPr>
              <a:t> Ken Washington, vice president of research and advanced engineering at Dearborn, Michigan-based Ford.</a:t>
            </a:r>
            <a:endParaRPr lang="en-US" b="1"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34</a:t>
            </a:fld>
            <a:endParaRPr lang="en-US"/>
          </a:p>
        </p:txBody>
      </p:sp>
    </p:spTree>
    <p:extLst>
      <p:ext uri="{BB962C8B-B14F-4D97-AF65-F5344CB8AC3E}">
        <p14:creationId xmlns:p14="http://schemas.microsoft.com/office/powerpoint/2010/main" val="170526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6</a:t>
            </a:fld>
            <a:endParaRPr lang="en-US"/>
          </a:p>
        </p:txBody>
      </p:sp>
    </p:spTree>
    <p:extLst>
      <p:ext uri="{BB962C8B-B14F-4D97-AF65-F5344CB8AC3E}">
        <p14:creationId xmlns:p14="http://schemas.microsoft.com/office/powerpoint/2010/main" val="2160844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-Last month, the company invested $182.2 million in leading a financing round for San Francisco startup Pivotal, which helped Ford develop </a:t>
            </a:r>
            <a:r>
              <a:rPr lang="en-US" sz="1200" b="0" i="0" kern="1200" dirty="0" err="1">
                <a:solidFill>
                  <a:schemeClr val="tx1"/>
                </a:solidFill>
                <a:effectLst/>
                <a:latin typeface="+mn-lt"/>
                <a:ea typeface="+mn-ea"/>
                <a:cs typeface="+mn-cs"/>
              </a:rPr>
              <a:t>FordPass</a:t>
            </a:r>
            <a:r>
              <a:rPr lang="en-US" sz="1200" b="0" i="0" kern="1200" dirty="0">
                <a:solidFill>
                  <a:schemeClr val="tx1"/>
                </a:solidFill>
                <a:effectLst/>
                <a:latin typeface="+mn-lt"/>
                <a:ea typeface="+mn-ea"/>
                <a:cs typeface="+mn-cs"/>
              </a:rPr>
              <a:t>, an app that aims to help customers perform tasks without switching from app to app.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addition to its research on self-driving cars, Ford is experimenting around the world on different transportation modes. It is also investing in or imitating startups involved in this brave new world of auto tech.</a:t>
            </a:r>
          </a:p>
          <a:p>
            <a:r>
              <a:rPr lang="en-US"/>
              <a:t>PLANS</a:t>
            </a:r>
            <a:endParaRPr lang="en-US" dirty="0"/>
          </a:p>
          <a:p>
            <a:r>
              <a:rPr lang="en-US" sz="1200" b="0" i="0" kern="1200" dirty="0">
                <a:solidFill>
                  <a:schemeClr val="tx1"/>
                </a:solidFill>
                <a:effectLst/>
                <a:latin typeface="+mn-lt"/>
                <a:ea typeface="+mn-ea"/>
                <a:cs typeface="+mn-cs"/>
              </a:rPr>
              <a:t>-In order to reach this ambitious goal, Ford has committed to expanding its research in advanced algorithms, 3-D mapping, radar technology and camera sensors. To help accelerate the development of these new technologies, we have announced four key investments and collaborations with </a:t>
            </a:r>
            <a:r>
              <a:rPr lang="en-US" sz="1200" b="0" i="0" kern="1200" dirty="0" err="1">
                <a:solidFill>
                  <a:schemeClr val="tx1"/>
                </a:solidFill>
                <a:effectLst/>
                <a:latin typeface="+mn-lt"/>
                <a:ea typeface="+mn-ea"/>
                <a:cs typeface="+mn-cs"/>
              </a:rPr>
              <a:t>Velodyne</a:t>
            </a:r>
            <a:r>
              <a:rPr lang="en-US" sz="1200" b="0" i="0" kern="1200" dirty="0">
                <a:solidFill>
                  <a:schemeClr val="tx1"/>
                </a:solidFill>
                <a:effectLst/>
                <a:latin typeface="+mn-lt"/>
                <a:ea typeface="+mn-ea"/>
                <a:cs typeface="+mn-cs"/>
              </a:rPr>
              <a:t>, SAIPS, Nirenberg Neuroscience LLC and Civil Maps. These companies bring their own unique skill sets and experiences to the table, and have proven to be dedicated to making the world a better place through their technological endeavors.</a:t>
            </a:r>
          </a:p>
        </p:txBody>
      </p:sp>
      <p:sp>
        <p:nvSpPr>
          <p:cNvPr id="4" name="Slide Number Placeholder 3"/>
          <p:cNvSpPr>
            <a:spLocks noGrp="1"/>
          </p:cNvSpPr>
          <p:nvPr>
            <p:ph type="sldNum" sz="quarter" idx="10"/>
          </p:nvPr>
        </p:nvSpPr>
        <p:spPr/>
        <p:txBody>
          <a:bodyPr/>
          <a:lstStyle/>
          <a:p>
            <a:fld id="{8FBA5C27-868D-9948-802B-37073D776758}" type="slidenum">
              <a:rPr lang="en-US" smtClean="0"/>
              <a:pPr/>
              <a:t>35</a:t>
            </a:fld>
            <a:endParaRPr lang="en-US"/>
          </a:p>
        </p:txBody>
      </p:sp>
    </p:spTree>
    <p:extLst>
      <p:ext uri="{BB962C8B-B14F-4D97-AF65-F5344CB8AC3E}">
        <p14:creationId xmlns:p14="http://schemas.microsoft.com/office/powerpoint/2010/main" val="3262971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https://news.walmart.com/2016/08/08/walmart-agrees-to-acquire-jetcom-one-of-the-fastest-growing-e-commerce-companies-in-the-us</a:t>
            </a:r>
          </a:p>
          <a:p>
            <a:r>
              <a:rPr lang="en-US" dirty="0"/>
              <a:t>http://www.businessinsider.com/jet-walmart-weapon-vs-amazon-2017-9</a:t>
            </a:r>
          </a:p>
          <a:p>
            <a:r>
              <a:rPr lang="en-US" dirty="0"/>
              <a:t>https://www.bloomberg.com/news/features/2017-05-04/can-wal-mart-s-expensive-new-e-commerce-operation-compete-with-amazon</a:t>
            </a:r>
          </a:p>
          <a:p>
            <a:r>
              <a:rPr lang="en-US" dirty="0"/>
              <a:t>http://fortune.com/2017/05/18/walmart-online/</a:t>
            </a:r>
          </a:p>
          <a:p>
            <a:r>
              <a:rPr lang="en-US" dirty="0"/>
              <a:t>https://etailcanada.wbresearch.com/walmart-silicon-valley-investing-in-future-strategy-ty-u</a:t>
            </a:r>
          </a:p>
          <a:p>
            <a:r>
              <a:rPr lang="en-US" dirty="0"/>
              <a:t>Jet.com is an ecommerce startup founded in 2014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Jet.com, Inc. In September 2016, the Company completed the acquisition of jet.com, a U.S.-based e-commerce company.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key to success in e-commerce is winning in logistics and supply chain. Most marketplace platforms are inefficient in that the lowest priced retailer typically wins the order, regardless of their proximity to the customer. Conversely, at Jet we use smart-cart technology to let customers see how they can save money on shipping and other costs as they build bigger baskets. </a:t>
            </a:r>
          </a:p>
          <a:p>
            <a:r>
              <a:rPr lang="en-US" dirty="0"/>
              <a:t>Q: Why is the combination of Walmart and Jet.com such a great strategic fit? Doug We’re passionate about moving with speed to better serve customers and accelerate our e-commerce growth. That’s why we were so excited to bring Jet into our e-commerce family of brands and to have Marc lead the next chapter of our U.S. e-commerce transformation. Our philosophies on how to best serve customers are well-aligned. The Jet.com team has the expertise, capabilities and assets that will allow us to scale e-commerce faster. Marc We built Jet.com on three core values: trust, transparency and fairness. All these values empower people—both customers and associates. Those values fit very well with Walmart’s. When you’re transparent with customers and treat them fairly, you build trust. We’re operating Walmart and Jet as distinct brands. Jet indexes strongly with millennial customers and tends to serve a more urban and more affluent customer than Walmart. </a:t>
            </a:r>
          </a:p>
          <a:p>
            <a:r>
              <a:rPr lang="en-US" dirty="0"/>
              <a:t>Basket economics—what is it and why is it important to your e-commerce success? Marc The key to success in e-commerce is winning in logistics and supply chain. Most marketplace platforms are inefficient in that the </a:t>
            </a:r>
            <a:r>
              <a:rPr lang="en-US" dirty="0" err="1"/>
              <a:t>lowestpriced</a:t>
            </a:r>
            <a:r>
              <a:rPr lang="en-US" dirty="0"/>
              <a:t> retailer typically wins the order, regardless of their proximity to the customer. Conversely, at Jet we use smart-cart technology to let customers see how they can save money on shipping and other costs as they build bigger baskets. We’re working to improve further and to create new exciting ways to leverage our stores for the customer.</a:t>
            </a:r>
          </a:p>
          <a:p>
            <a:endParaRPr lang="en-US" dirty="0"/>
          </a:p>
          <a:p>
            <a:endParaRPr lang="en-US" dirty="0"/>
          </a:p>
          <a:p>
            <a:r>
              <a:rPr lang="en-US" dirty="0"/>
              <a:t>Strategic choices like the acquisition of Jet.com, the alliance with JD.com, and our rapid expansion of Online Grocery and marketplace, are intended to accelerate e-commerce growth and improve our digital capabilities for customers. </a:t>
            </a:r>
          </a:p>
          <a:p>
            <a:endParaRPr lang="en-US" dirty="0"/>
          </a:p>
          <a:p>
            <a:endParaRPr lang="en-US" dirty="0"/>
          </a:p>
          <a:p>
            <a:r>
              <a:rPr lang="en-US" sz="1200" b="0" i="0" kern="1200" dirty="0">
                <a:solidFill>
                  <a:schemeClr val="tx1"/>
                </a:solidFill>
                <a:effectLst/>
                <a:latin typeface="+mn-lt"/>
                <a:ea typeface="+mn-ea"/>
                <a:cs typeface="+mn-cs"/>
              </a:rPr>
              <a:t>In 2017, Walmart </a:t>
            </a:r>
            <a:r>
              <a:rPr lang="en-US" sz="1200" b="1" i="0" u="none" strike="noStrike" kern="1200" dirty="0">
                <a:solidFill>
                  <a:schemeClr val="tx1"/>
                </a:solidFill>
                <a:effectLst/>
                <a:latin typeface="+mn-lt"/>
                <a:ea typeface="+mn-ea"/>
                <a:cs typeface="+mn-cs"/>
                <a:hlinkClick r:id="rId3"/>
              </a:rPr>
              <a:t>announced </a:t>
            </a:r>
            <a:r>
              <a:rPr lang="en-US" sz="1200" b="0" i="0" kern="1200" dirty="0">
                <a:solidFill>
                  <a:schemeClr val="tx1"/>
                </a:solidFill>
                <a:effectLst/>
                <a:latin typeface="+mn-lt"/>
                <a:ea typeface="+mn-ea"/>
                <a:cs typeface="+mn-cs"/>
              </a:rPr>
              <a:t>it was launching </a:t>
            </a:r>
            <a:r>
              <a:rPr lang="en-US" sz="1200" b="1" i="0" u="none" strike="noStrike" kern="1200" dirty="0">
                <a:solidFill>
                  <a:schemeClr val="tx1"/>
                </a:solidFill>
                <a:effectLst/>
                <a:latin typeface="+mn-lt"/>
                <a:ea typeface="+mn-ea"/>
                <a:cs typeface="+mn-cs"/>
                <a:hlinkClick r:id="rId4"/>
              </a:rPr>
              <a:t>Store No.8 </a:t>
            </a:r>
            <a:r>
              <a:rPr lang="en-US" sz="1200" b="0" i="0" kern="1200" dirty="0">
                <a:solidFill>
                  <a:schemeClr val="tx1"/>
                </a:solidFill>
                <a:effectLst/>
                <a:latin typeface="+mn-lt"/>
                <a:ea typeface="+mn-ea"/>
                <a:cs typeface="+mn-cs"/>
              </a:rPr>
              <a:t>, a Silicon Valley-based ecommerce investment firm with a mission focused on incubating new startups and entrepreneurs. Store No.8 will enable Walmart to provide these startups with the capital and support they need to become successful. Appropriately, given its Silicone Valley location, Store No.8 will have a strong focus on futuristic technology, such as in-store drones, </a:t>
            </a:r>
            <a:r>
              <a:rPr lang="en-US" sz="1200" b="1" i="0" u="none" strike="noStrike" kern="1200" dirty="0">
                <a:solidFill>
                  <a:schemeClr val="tx1"/>
                </a:solidFill>
                <a:effectLst/>
                <a:latin typeface="+mn-lt"/>
                <a:ea typeface="+mn-ea"/>
                <a:cs typeface="+mn-cs"/>
                <a:hlinkClick r:id="rId5"/>
              </a:rPr>
              <a:t>beacon technology</a:t>
            </a:r>
            <a:r>
              <a:rPr lang="en-US" sz="1200" b="0" i="0" kern="1200" dirty="0">
                <a:solidFill>
                  <a:schemeClr val="tx1"/>
                </a:solidFill>
                <a:effectLst/>
                <a:latin typeface="+mn-lt"/>
                <a:ea typeface="+mn-ea"/>
                <a:cs typeface="+mn-cs"/>
              </a:rPr>
              <a:t>, and </a:t>
            </a:r>
            <a:r>
              <a:rPr lang="en-US" sz="1200" b="1" i="0" u="none" strike="noStrike" kern="1200" dirty="0">
                <a:solidFill>
                  <a:schemeClr val="tx1"/>
                </a:solidFill>
                <a:effectLst/>
                <a:latin typeface="+mn-lt"/>
                <a:ea typeface="+mn-ea"/>
                <a:cs typeface="+mn-cs"/>
                <a:hlinkClick r:id="rId6"/>
              </a:rPr>
              <a:t>virtual reality</a:t>
            </a:r>
            <a:r>
              <a:rPr lang="en-US" sz="1200" b="0" i="0" kern="1200" dirty="0">
                <a:solidFill>
                  <a:schemeClr val="tx1"/>
                </a:solidFill>
                <a:effectLst/>
                <a:latin typeface="+mn-lt"/>
                <a:ea typeface="+mn-ea"/>
                <a:cs typeface="+mn-cs"/>
              </a:rPr>
              <a:t> (VR) enabled shopping.</a:t>
            </a: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36</a:t>
            </a:fld>
            <a:endParaRPr lang="en-US"/>
          </a:p>
        </p:txBody>
      </p:sp>
    </p:spTree>
    <p:extLst>
      <p:ext uri="{BB962C8B-B14F-4D97-AF65-F5344CB8AC3E}">
        <p14:creationId xmlns:p14="http://schemas.microsoft.com/office/powerpoint/2010/main" val="1634368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https://news.walmart.com/2016/08/08/walmart-agrees-to-acquire-jetcom-one-of-the-fastest-growing-e-commerce-companies-in-the-us</a:t>
            </a:r>
          </a:p>
          <a:p>
            <a:r>
              <a:rPr lang="en-US" dirty="0"/>
              <a:t>http://www.businessinsider.com/jet-walmart-weapon-vs-amazon-2017-9</a:t>
            </a:r>
          </a:p>
          <a:p>
            <a:r>
              <a:rPr lang="en-US" dirty="0"/>
              <a:t>https://www.bloomberg.com/news/features/2017-05-04/can-wal-mart-s-expensive-new-e-commerce-operation-compete-with-amazon</a:t>
            </a:r>
          </a:p>
          <a:p>
            <a:r>
              <a:rPr lang="en-US" dirty="0"/>
              <a:t>https://www.google.com/</a:t>
            </a:r>
            <a:r>
              <a:rPr lang="en-US" dirty="0" err="1"/>
              <a:t>search?rlz</a:t>
            </a:r>
            <a:r>
              <a:rPr lang="en-US" dirty="0"/>
              <a:t>=1C1GCEA_enUS792US792&amp;biw=1920&amp;bih=974&amp;ei=-IbNWtzvOcr4jwSzrqfwDw&amp;q=</a:t>
            </a:r>
            <a:r>
              <a:rPr lang="en-US" dirty="0" err="1"/>
              <a:t>walmart+annual+report+jet&amp;oq</a:t>
            </a:r>
            <a:r>
              <a:rPr lang="en-US" dirty="0"/>
              <a:t>=</a:t>
            </a:r>
            <a:r>
              <a:rPr lang="en-US" dirty="0" err="1"/>
              <a:t>walmart+annual+report+jet&amp;gs_l</a:t>
            </a:r>
            <a:r>
              <a:rPr lang="en-US" dirty="0"/>
              <a:t>=psy-ab.3..33i22i29i30k1l10.2669.9075.0.9184.35.31.4.0.0.0.190.2457.26j4.30.0..2..0...1.1.64.psy-ab..1.34.2484...0j46j0i67k1j0i10i67k1j0i46k1j0i131i67k1j0i131k1j0i10k1.0.ai4CdEZVBWo</a:t>
            </a:r>
          </a:p>
          <a:p>
            <a:r>
              <a:rPr lang="en-US" dirty="0"/>
              <a:t>file:///C:/Users/msalaman/Downloads/wmt-2017-ar.pdf</a:t>
            </a:r>
          </a:p>
          <a:p>
            <a:r>
              <a:rPr lang="en-US" dirty="0"/>
              <a:t>http://fortune.com/2017/05/18/walmart-online/</a:t>
            </a:r>
          </a:p>
          <a:p>
            <a:r>
              <a:rPr lang="en-US" dirty="0"/>
              <a:t>http://s2.q4cdn.com/056532643/files/doc_financials/2018/q4/Q4FY18-Earnings-Release-final.pdf</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3"/>
              </a:rPr>
              <a:t>Lori Flees </a:t>
            </a:r>
            <a:r>
              <a:rPr lang="en-US" sz="1200" b="0" i="0" kern="1200" dirty="0">
                <a:solidFill>
                  <a:schemeClr val="tx1"/>
                </a:solidFill>
                <a:effectLst/>
                <a:latin typeface="+mn-lt"/>
                <a:ea typeface="+mn-ea"/>
                <a:cs typeface="+mn-cs"/>
              </a:rPr>
              <a:t>, Walmart Senior Vice President of Corporate </a:t>
            </a:r>
            <a:r>
              <a:rPr lang="en-US" sz="1200" b="0" i="0" kern="1200" dirty="0" err="1">
                <a:solidFill>
                  <a:schemeClr val="tx1"/>
                </a:solidFill>
                <a:effectLst/>
                <a:latin typeface="+mn-lt"/>
                <a:ea typeface="+mn-ea"/>
                <a:cs typeface="+mn-cs"/>
              </a:rPr>
              <a:t>Strateg</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Walmart grew revenue faster than Amazon grew for much of last year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111516"/>
                </a:solidFill>
                <a:latin typeface="Georgia" panose="02040502050405020303" pitchFamily="18" charset="0"/>
              </a:rPr>
              <a:t>"One of the things that's been really important to Walmart since Day One ... was making sure we created a path forward that let Jet be Jet," Liza Landsman, former President of Jet .</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r>
              <a:rPr lang="en-US" dirty="0"/>
              <a:t>But that idea is a lot more powerful if, instead of using the smaller footprint of warehouses, it uses the much larger footprint of Walmart's network of thousands of stores across the country — nearly 90% of the US population lives within 10 miles of a Walmart, </a:t>
            </a:r>
            <a:r>
              <a:rPr lang="en-US" dirty="0">
                <a:hlinkClick r:id="rId4"/>
              </a:rPr>
              <a:t>CEO Doug McMillon said in May</a:t>
            </a:r>
            <a:r>
              <a:rPr lang="en-US" dirty="0"/>
              <a:t>.</a:t>
            </a:r>
          </a:p>
          <a:p>
            <a:r>
              <a:rPr lang="en-US" dirty="0"/>
              <a:t>"While we were hypergrowth for a startup, nothing compares to the truly awe-inspiring scale that is Walmart," Landsman said.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Innovative Pilot - </a:t>
            </a:r>
            <a:r>
              <a:rPr lang="en-US" dirty="0"/>
              <a:t>For example, Walmart's new associate-delivery program — where a Walmart employee will deliver your order to your doorstep on their way home — was "home-brewed" at Jet, with the idea that distribution-center workers would deliver goods.</a:t>
            </a:r>
            <a:endParaRPr lang="en-US" sz="1000"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first full fiscal year after the Jet.com acquisition, Walmart posted a 44% increase in e-commerce sales to $11.5 billion across all its U.S. sites. However, web sales grew only 23% in the fourth quarter as problems managing inventory resulted in some items being unavailable to online shoppers.</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 company’s 23% online growth in the fourth quarter was down from </a:t>
            </a:r>
            <a:r>
              <a:rPr lang="en-US" sz="1200" b="0" i="0" u="none" strike="noStrike" kern="1200" dirty="0">
                <a:solidFill>
                  <a:schemeClr val="tx1"/>
                </a:solidFill>
                <a:effectLst/>
                <a:latin typeface="+mn-lt"/>
                <a:ea typeface="+mn-ea"/>
                <a:cs typeface="+mn-cs"/>
                <a:hlinkClick r:id="rId5"/>
              </a:rPr>
              <a:t>last quarter</a:t>
            </a:r>
            <a:r>
              <a:rPr lang="en-US" sz="1200" b="0" i="0" kern="1200" dirty="0">
                <a:solidFill>
                  <a:schemeClr val="tx1"/>
                </a:solidFill>
                <a:effectLst/>
                <a:latin typeface="+mn-lt"/>
                <a:ea typeface="+mn-ea"/>
                <a:cs typeface="+mn-cs"/>
              </a:rPr>
              <a:t>, which saw a 50% increase, and </a:t>
            </a:r>
            <a:r>
              <a:rPr lang="en-US" sz="1200" b="0" i="0" u="none" strike="noStrike" kern="1200" dirty="0">
                <a:solidFill>
                  <a:schemeClr val="tx1"/>
                </a:solidFill>
                <a:effectLst/>
                <a:latin typeface="+mn-lt"/>
                <a:ea typeface="+mn-ea"/>
                <a:cs typeface="+mn-cs"/>
                <a:hlinkClick r:id="rId6"/>
              </a:rPr>
              <a:t>Q4 last year</a:t>
            </a:r>
            <a:r>
              <a:rPr lang="en-US" sz="1200" b="0" i="0" kern="1200" dirty="0">
                <a:solidFill>
                  <a:schemeClr val="tx1"/>
                </a:solidFill>
                <a:effectLst/>
                <a:latin typeface="+mn-lt"/>
                <a:ea typeface="+mn-ea"/>
                <a:cs typeface="+mn-cs"/>
              </a:rPr>
              <a:t>, during which online sales grew 29%. Part, but not all, of the decrease is related to the timing of the Jet acquisition, which closed in September 2016. As a result, Walmart’s recent third quarter results compared online sales to a quarter that mostly did not include Jet.com revenue, whereas the Q4 results are compared to last year’s fourth quarter when Jet.com was included in Walmart’s earnings.</a:t>
            </a:r>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37</a:t>
            </a:fld>
            <a:endParaRPr lang="en-US"/>
          </a:p>
        </p:txBody>
      </p:sp>
    </p:spTree>
    <p:extLst>
      <p:ext uri="{BB962C8B-B14F-4D97-AF65-F5344CB8AC3E}">
        <p14:creationId xmlns:p14="http://schemas.microsoft.com/office/powerpoint/2010/main" val="1784235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resources with </a:t>
            </a:r>
            <a:r>
              <a:rPr lang="en-US" dirty="0" err="1"/>
              <a:t>allianced</a:t>
            </a:r>
            <a:r>
              <a:rPr lang="en-US" dirty="0"/>
              <a:t> companies</a:t>
            </a:r>
          </a:p>
          <a:p>
            <a:endParaRPr lang="en-US" dirty="0"/>
          </a:p>
          <a:p>
            <a:r>
              <a:rPr lang="en-US" dirty="0"/>
              <a:t>Better access to </a:t>
            </a:r>
            <a:r>
              <a:rPr lang="en-US" dirty="0" err="1"/>
              <a:t>resouces</a:t>
            </a:r>
            <a:r>
              <a:rPr lang="en-US" dirty="0"/>
              <a:t> in silicon valley</a:t>
            </a:r>
          </a:p>
        </p:txBody>
      </p:sp>
      <p:sp>
        <p:nvSpPr>
          <p:cNvPr id="4" name="Slide Number Placeholder 3"/>
          <p:cNvSpPr>
            <a:spLocks noGrp="1"/>
          </p:cNvSpPr>
          <p:nvPr>
            <p:ph type="sldNum" sz="quarter" idx="10"/>
          </p:nvPr>
        </p:nvSpPr>
        <p:spPr/>
        <p:txBody>
          <a:bodyPr/>
          <a:lstStyle/>
          <a:p>
            <a:fld id="{8FBA5C27-868D-9948-802B-37073D776758}" type="slidenum">
              <a:rPr lang="en-US" smtClean="0"/>
              <a:pPr/>
              <a:t>40</a:t>
            </a:fld>
            <a:endParaRPr lang="en-US"/>
          </a:p>
        </p:txBody>
      </p:sp>
    </p:spTree>
    <p:extLst>
      <p:ext uri="{BB962C8B-B14F-4D97-AF65-F5344CB8AC3E}">
        <p14:creationId xmlns:p14="http://schemas.microsoft.com/office/powerpoint/2010/main" val="3589091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731520" y="4560570"/>
            <a:ext cx="5852160" cy="432054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Smart</a:t>
            </a:r>
            <a:r>
              <a:rPr lang="en-US" baseline="0" dirty="0"/>
              <a:t> transport = automated and connected mobility</a:t>
            </a:r>
            <a:endParaRPr dirty="0"/>
          </a:p>
        </p:txBody>
      </p:sp>
      <p:sp>
        <p:nvSpPr>
          <p:cNvPr id="144" name="Shape 144"/>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9268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FBA5C27-868D-9948-802B-37073D776758}"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015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1257300" y="720725"/>
            <a:ext cx="48006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Shape 197"/>
          <p:cNvSpPr txBox="1">
            <a:spLocks noGrp="1"/>
          </p:cNvSpPr>
          <p:nvPr>
            <p:ph type="body" idx="1"/>
          </p:nvPr>
        </p:nvSpPr>
        <p:spPr>
          <a:xfrm>
            <a:off x="731520" y="4560570"/>
            <a:ext cx="5852160" cy="4320540"/>
          </a:xfrm>
          <a:prstGeom prst="rect">
            <a:avLst/>
          </a:prstGeom>
          <a:noFill/>
          <a:ln>
            <a:noFill/>
          </a:ln>
        </p:spPr>
        <p:txBody>
          <a:bodyPr spcFirstLastPara="1" wrap="square" lIns="96650" tIns="48325" rIns="96650" bIns="48325"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b="0" i="0" u="sng" strike="noStrike" cap="none" dirty="0">
                <a:solidFill>
                  <a:schemeClr val="hlink"/>
                </a:solidFill>
                <a:latin typeface="Calibri"/>
                <a:ea typeface="Calibri"/>
                <a:cs typeface="Calibri"/>
                <a:sym typeface="Calibri"/>
                <a:hlinkClick r:id="rId3"/>
              </a:rPr>
              <a:t>https://www.bosch-si.com/corporate/about-us/internet-of-things/iot.html</a:t>
            </a:r>
            <a:endParaRPr sz="12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dirty="0">
                <a:solidFill>
                  <a:schemeClr val="dk1"/>
                </a:solidFill>
                <a:latin typeface="+mn-lt"/>
                <a:ea typeface="Calibri"/>
                <a:cs typeface="Calibri"/>
                <a:sym typeface="Calibri"/>
              </a:rPr>
              <a:t>https://www2.deloitte.com/insights/us/en/focus/future-of-mobility/power-utilities-future-of-electric-vehicles.html</a:t>
            </a:r>
          </a:p>
          <a:p>
            <a:pPr marL="0" marR="0" lvl="0" indent="0" algn="l" rtl="0">
              <a:spcBef>
                <a:spcPts val="0"/>
              </a:spcBef>
              <a:spcAft>
                <a:spcPts val="0"/>
              </a:spcAft>
              <a:buNone/>
            </a:pPr>
            <a:endParaRPr lang="en-US" sz="1200" b="0" i="0" u="none" strike="noStrike" cap="none" dirty="0">
              <a:solidFill>
                <a:schemeClr val="dk1"/>
              </a:solidFill>
              <a:latin typeface="+mn-lt"/>
              <a:ea typeface="Calibri"/>
              <a:cs typeface="Calibri"/>
              <a:sym typeface="Calibri"/>
            </a:endParaRPr>
          </a:p>
          <a:p>
            <a:pPr marL="0" marR="0" lvl="0" indent="0" algn="l" rtl="0">
              <a:spcBef>
                <a:spcPts val="0"/>
              </a:spcBef>
              <a:spcAft>
                <a:spcPts val="0"/>
              </a:spcAft>
              <a:buNone/>
            </a:pPr>
            <a:endParaRPr sz="1200" b="0" i="0" u="none" strike="noStrike" cap="none" dirty="0">
              <a:solidFill>
                <a:schemeClr val="dk1"/>
              </a:solidFill>
              <a:latin typeface="Calibri"/>
              <a:ea typeface="Calibri"/>
              <a:cs typeface="Calibri"/>
              <a:sym typeface="Calibri"/>
            </a:endParaRPr>
          </a:p>
        </p:txBody>
      </p:sp>
      <p:sp>
        <p:nvSpPr>
          <p:cNvPr id="198" name="Shape 198"/>
          <p:cNvSpPr txBox="1">
            <a:spLocks noGrp="1"/>
          </p:cNvSpPr>
          <p:nvPr>
            <p:ph type="sldNum" idx="12"/>
          </p:nvPr>
        </p:nvSpPr>
        <p:spPr>
          <a:xfrm>
            <a:off x="4143587" y="9361170"/>
            <a:ext cx="3169920" cy="240030"/>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11</a:t>
            </a:fld>
            <a:endParaRPr sz="13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8849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www.mckinsey.com</a:t>
            </a:r>
            <a:r>
              <a:rPr lang="en-US" dirty="0"/>
              <a:t>/business-functions/digital-</a:t>
            </a:r>
            <a:r>
              <a:rPr lang="en-US" dirty="0" err="1"/>
              <a:t>mckinsey</a:t>
            </a:r>
            <a:r>
              <a:rPr lang="en-US" dirty="0"/>
              <a:t>/our-insights/the-seven-decisions-that-matter-in-a-digital-transformation</a:t>
            </a:r>
          </a:p>
          <a:p>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15</a:t>
            </a:fld>
            <a:endParaRPr lang="en-US"/>
          </a:p>
        </p:txBody>
      </p:sp>
    </p:spTree>
    <p:extLst>
      <p:ext uri="{BB962C8B-B14F-4D97-AF65-F5344CB8AC3E}">
        <p14:creationId xmlns:p14="http://schemas.microsoft.com/office/powerpoint/2010/main" val="2950473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https://</a:t>
            </a:r>
            <a:r>
              <a:rPr lang="en-US" dirty="0" err="1"/>
              <a:t>www.siemens.com</a:t>
            </a:r>
            <a:r>
              <a:rPr lang="en-US" dirty="0"/>
              <a:t>/press/</a:t>
            </a:r>
            <a:r>
              <a:rPr lang="en-US" dirty="0" err="1"/>
              <a:t>en</a:t>
            </a:r>
            <a:r>
              <a:rPr lang="en-US" dirty="0"/>
              <a:t>/</a:t>
            </a:r>
            <a:r>
              <a:rPr lang="en-US" dirty="0" err="1"/>
              <a:t>pressrelease</a:t>
            </a:r>
            <a:r>
              <a:rPr lang="en-US" dirty="0"/>
              <a:t>/?press=/</a:t>
            </a:r>
            <a:r>
              <a:rPr lang="en-US" dirty="0" err="1"/>
              <a:t>en</a:t>
            </a:r>
            <a:r>
              <a:rPr lang="en-US" dirty="0"/>
              <a:t>/</a:t>
            </a:r>
            <a:r>
              <a:rPr lang="en-US" dirty="0" err="1"/>
              <a:t>pressrelease</a:t>
            </a:r>
            <a:r>
              <a:rPr lang="en-US" dirty="0"/>
              <a:t>/2017/corporate/pr2017030247coen.htm</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mn-lt"/>
                <a:hlinkClick r:id="rId3"/>
              </a:rPr>
              <a:t>https://www.siemens.com/stories/cc/en/driven-by-data/</a:t>
            </a:r>
            <a:endParaRPr lang="en-US" dirty="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mn-lt"/>
              </a:rPr>
              <a:t>https://</a:t>
            </a:r>
            <a:r>
              <a:rPr lang="en-US" dirty="0" err="1">
                <a:latin typeface="+mn-lt"/>
              </a:rPr>
              <a:t>www.siemens.com</a:t>
            </a:r>
            <a:r>
              <a:rPr lang="en-US" dirty="0">
                <a:latin typeface="+mn-lt"/>
              </a:rPr>
              <a:t>/global/</a:t>
            </a:r>
            <a:r>
              <a:rPr lang="en-US" dirty="0" err="1">
                <a:latin typeface="+mn-lt"/>
              </a:rPr>
              <a:t>en</a:t>
            </a:r>
            <a:r>
              <a:rPr lang="en-US" dirty="0">
                <a:latin typeface="+mn-lt"/>
              </a:rPr>
              <a:t>/home/company/topic-areas/future-of-manufacturing/</a:t>
            </a:r>
            <a:r>
              <a:rPr lang="en-US" dirty="0" err="1">
                <a:latin typeface="+mn-lt"/>
              </a:rPr>
              <a:t>digitalenterprise.html</a:t>
            </a:r>
            <a:endParaRPr lang="en-US" dirty="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mn-lt"/>
              </a:rPr>
              <a:t>https://</a:t>
            </a:r>
            <a:r>
              <a:rPr lang="en-US" dirty="0" err="1">
                <a:latin typeface="+mn-lt"/>
              </a:rPr>
              <a:t>www.siemens.com</a:t>
            </a:r>
            <a:r>
              <a:rPr lang="en-US" dirty="0">
                <a:latin typeface="+mn-lt"/>
              </a:rPr>
              <a:t>/customer-magazine/</a:t>
            </a:r>
            <a:r>
              <a:rPr lang="en-US" dirty="0" err="1">
                <a:latin typeface="+mn-lt"/>
              </a:rPr>
              <a:t>en</a:t>
            </a:r>
            <a:r>
              <a:rPr lang="en-US" dirty="0">
                <a:latin typeface="+mn-lt"/>
              </a:rPr>
              <a:t>/home/industry/one-step-closer-to-industrie-4-0/starting-digital-</a:t>
            </a:r>
            <a:r>
              <a:rPr lang="en-US" dirty="0" err="1">
                <a:latin typeface="+mn-lt"/>
              </a:rPr>
              <a:t>transition.html</a:t>
            </a:r>
            <a:endParaRPr lang="en-US" dirty="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mn-lt"/>
              </a:rPr>
              <a:t>https://</a:t>
            </a:r>
            <a:r>
              <a:rPr lang="en-US" dirty="0" err="1">
                <a:latin typeface="+mn-lt"/>
              </a:rPr>
              <a:t>siemens.mindsphere.io</a:t>
            </a:r>
            <a:r>
              <a:rPr lang="en-US" dirty="0">
                <a:latin typeface="+mn-lt"/>
              </a:rPr>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Urbanization, demographic change, and climate change  = future business drivers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Acquisition of UGS Corp.,  specialist in digital product data management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Vision 2020, calls for Siemens to focus entirely on electrification, automation, and digitalization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Acquisition of Dresser-Rand, the world’s leading provider of compressors, turbines, and engines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Next47 founded to identify new trends and advance future-oriented businesses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Acquisition of </a:t>
            </a:r>
            <a:r>
              <a:rPr lang="en-US" dirty="0" err="1"/>
              <a:t>Gamesa</a:t>
            </a:r>
            <a:r>
              <a:rPr lang="en-US" dirty="0"/>
              <a:t>, a renewable energy company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mn-lt"/>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16</a:t>
            </a:fld>
            <a:endParaRPr lang="en-US"/>
          </a:p>
        </p:txBody>
      </p:sp>
    </p:spTree>
    <p:extLst>
      <p:ext uri="{BB962C8B-B14F-4D97-AF65-F5344CB8AC3E}">
        <p14:creationId xmlns:p14="http://schemas.microsoft.com/office/powerpoint/2010/main" val="854488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30000" dirty="0"/>
              <a:t>https://</a:t>
            </a:r>
            <a:r>
              <a:rPr lang="en-US" baseline="30000" dirty="0" err="1"/>
              <a:t>www.autoblog.com</a:t>
            </a:r>
            <a:r>
              <a:rPr lang="en-US" baseline="30000" dirty="0"/>
              <a:t>/2018/01/30/</a:t>
            </a:r>
            <a:r>
              <a:rPr lang="en-US" baseline="30000" dirty="0" err="1"/>
              <a:t>bosch</a:t>
            </a:r>
            <a:r>
              <a:rPr lang="en-US" baseline="30000" dirty="0"/>
              <a:t>-digital-cockpit-infotainment/</a:t>
            </a:r>
          </a:p>
          <a:p>
            <a:pPr marL="171450" indent="-171450">
              <a:buFont typeface="Arial" panose="020B0604020202020204" pitchFamily="34" charset="0"/>
              <a:buChar char="•"/>
            </a:pPr>
            <a:r>
              <a:rPr lang="en-US" baseline="30000" dirty="0"/>
              <a:t>https://</a:t>
            </a:r>
            <a:r>
              <a:rPr lang="en-US" baseline="30000" dirty="0" err="1"/>
              <a:t>www.reuters.com</a:t>
            </a:r>
            <a:r>
              <a:rPr lang="en-US" baseline="30000" dirty="0"/>
              <a:t>/article/us-</a:t>
            </a:r>
            <a:r>
              <a:rPr lang="en-US" baseline="30000" dirty="0" err="1"/>
              <a:t>bosch</a:t>
            </a:r>
            <a:r>
              <a:rPr lang="en-US" baseline="30000" dirty="0"/>
              <a:t>-results/spooked-by-monkeys-bosch-looks-to-oysters-and-cattle-for-profit-idUSKBN1FJ1ZB</a:t>
            </a:r>
          </a:p>
          <a:p>
            <a:pPr marL="171450" indent="-171450">
              <a:buFont typeface="Arial" panose="020B0604020202020204" pitchFamily="34" charset="0"/>
              <a:buChar char="•"/>
            </a:pPr>
            <a:r>
              <a:rPr lang="en-US" baseline="30000" dirty="0"/>
              <a:t>http://</a:t>
            </a:r>
            <a:r>
              <a:rPr lang="en-US" baseline="30000" dirty="0" err="1"/>
              <a:t>www.digitaljournal.com</a:t>
            </a:r>
            <a:r>
              <a:rPr lang="en-US" baseline="30000" dirty="0"/>
              <a:t>/business/new-alliance-for-</a:t>
            </a:r>
            <a:r>
              <a:rPr lang="en-US" baseline="30000" dirty="0" err="1"/>
              <a:t>blockchain</a:t>
            </a:r>
            <a:r>
              <a:rPr lang="en-US" baseline="30000" dirty="0"/>
              <a:t>-and-supply-chain/article/515217</a:t>
            </a:r>
          </a:p>
          <a:p>
            <a:pPr marL="171450" indent="-171450">
              <a:buFont typeface="Arial" panose="020B0604020202020204" pitchFamily="34" charset="0"/>
              <a:buChar char="•"/>
            </a:pPr>
            <a:r>
              <a:rPr lang="en-US" baseline="30000" dirty="0"/>
              <a:t>https://</a:t>
            </a:r>
            <a:r>
              <a:rPr lang="en-US" baseline="30000" dirty="0" err="1"/>
              <a:t>global.handelsblatt.com</a:t>
            </a:r>
            <a:r>
              <a:rPr lang="en-US" baseline="30000" dirty="0"/>
              <a:t>/companies/ge-siemens-fight-for-automation-advantage-783393</a:t>
            </a:r>
          </a:p>
          <a:p>
            <a:endParaRPr lang="en-US" dirty="0"/>
          </a:p>
          <a:p>
            <a:r>
              <a:rPr lang="en-US" dirty="0"/>
              <a:t>Siemens</a:t>
            </a:r>
            <a:r>
              <a:rPr lang="en-US" baseline="0" dirty="0"/>
              <a:t> and General Electric gear up for internet of things </a:t>
            </a:r>
            <a:r>
              <a:rPr lang="mr-IN" baseline="0" dirty="0"/>
              <a:t>–</a:t>
            </a:r>
            <a:r>
              <a:rPr lang="en-US" baseline="0" dirty="0"/>
              <a:t> Machine learning pdf, Economist</a:t>
            </a:r>
          </a:p>
          <a:p>
            <a:r>
              <a:rPr lang="en-US" dirty="0"/>
              <a:t>http://</a:t>
            </a:r>
            <a:r>
              <a:rPr lang="en-US" dirty="0" err="1"/>
              <a:t>advancedmanufacturing.org</a:t>
            </a:r>
            <a:r>
              <a:rPr lang="en-US" dirty="0"/>
              <a:t>/siemens-expanding-investments-in-us-digital-capabilities-announces-175-million-rd-ramp-up/</a:t>
            </a:r>
          </a:p>
        </p:txBody>
      </p:sp>
      <p:sp>
        <p:nvSpPr>
          <p:cNvPr id="4" name="Slide Number Placeholder 3"/>
          <p:cNvSpPr>
            <a:spLocks noGrp="1"/>
          </p:cNvSpPr>
          <p:nvPr>
            <p:ph type="sldNum" sz="quarter" idx="10"/>
          </p:nvPr>
        </p:nvSpPr>
        <p:spPr/>
        <p:txBody>
          <a:bodyPr/>
          <a:lstStyle/>
          <a:p>
            <a:fld id="{8FBA5C27-868D-9948-802B-37073D776758}" type="slidenum">
              <a:rPr lang="en-US" smtClean="0"/>
              <a:pPr/>
              <a:t>17</a:t>
            </a:fld>
            <a:endParaRPr lang="en-US"/>
          </a:p>
        </p:txBody>
      </p:sp>
    </p:spTree>
    <p:extLst>
      <p:ext uri="{BB962C8B-B14F-4D97-AF65-F5344CB8AC3E}">
        <p14:creationId xmlns:p14="http://schemas.microsoft.com/office/powerpoint/2010/main" val="174406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www.ge.com</a:t>
            </a:r>
            <a:r>
              <a:rPr lang="en-US" dirty="0"/>
              <a:t>/investor-relations/sites/default/files/investor-relations/annual-report/GE_AR15.pdf</a:t>
            </a:r>
          </a:p>
          <a:p>
            <a:r>
              <a:rPr lang="en-US" dirty="0"/>
              <a:t>https://</a:t>
            </a:r>
            <a:r>
              <a:rPr lang="en-US" dirty="0" err="1"/>
              <a:t>www.ge.com</a:t>
            </a:r>
            <a:r>
              <a:rPr lang="en-US" dirty="0"/>
              <a:t>/digital/sites/default/files/Become-a-digital-industrial-company-GE-Digital-overview_0.pdf</a:t>
            </a:r>
          </a:p>
          <a:p>
            <a:r>
              <a:rPr lang="en-US" dirty="0"/>
              <a:t>Note that GE’s rhetoric on their digital </a:t>
            </a:r>
            <a:r>
              <a:rPr lang="en-US" dirty="0" err="1"/>
              <a:t>transormation</a:t>
            </a:r>
            <a:r>
              <a:rPr lang="en-US" dirty="0"/>
              <a:t> changed over the years, so most of this info is</a:t>
            </a:r>
            <a:r>
              <a:rPr lang="en-US" baseline="0" dirty="0"/>
              <a:t> from their 2015 annual report in which they laid out their plans</a:t>
            </a:r>
            <a:endParaRPr lang="en-US" dirty="0"/>
          </a:p>
        </p:txBody>
      </p:sp>
      <p:sp>
        <p:nvSpPr>
          <p:cNvPr id="4" name="Slide Number Placeholder 3"/>
          <p:cNvSpPr>
            <a:spLocks noGrp="1"/>
          </p:cNvSpPr>
          <p:nvPr>
            <p:ph type="sldNum" sz="quarter" idx="10"/>
          </p:nvPr>
        </p:nvSpPr>
        <p:spPr/>
        <p:txBody>
          <a:bodyPr/>
          <a:lstStyle/>
          <a:p>
            <a:fld id="{8FBA5C27-868D-9948-802B-37073D776758}" type="slidenum">
              <a:rPr lang="en-US" smtClean="0"/>
              <a:pPr/>
              <a:t>18</a:t>
            </a:fld>
            <a:endParaRPr lang="en-US"/>
          </a:p>
        </p:txBody>
      </p:sp>
    </p:spTree>
    <p:extLst>
      <p:ext uri="{BB962C8B-B14F-4D97-AF65-F5344CB8AC3E}">
        <p14:creationId xmlns:p14="http://schemas.microsoft.com/office/powerpoint/2010/main" val="2678789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0" y="2371725"/>
            <a:ext cx="9144000" cy="152567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914400" y="3897401"/>
            <a:ext cx="7315200" cy="1371600"/>
          </a:xfrm>
          <a:solidFill>
            <a:schemeClr val="tx2"/>
          </a:solidFill>
        </p:spPr>
        <p:txBody>
          <a:bodyPr>
            <a:noAutofit/>
          </a:bodyPr>
          <a:lstStyle>
            <a:lvl1pPr marL="0" indent="0" algn="l">
              <a:buNone/>
              <a:defRPr sz="2400" b="0" i="0" spc="5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[Semester] [Year] [Company Name] Project</a:t>
            </a:r>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400" y="2412251"/>
            <a:ext cx="3468687" cy="14446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9287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lvl1pPr algn="ctr">
              <a:defRPr/>
            </a:lvl1pPr>
          </a:lstStyle>
          <a:p>
            <a:fld id="{2571DE80-FEF2-1F43-9E9A-B112CF3775BA}" type="slidenum">
              <a:rPr lang="en-US" smtClean="0"/>
              <a:pPr/>
              <a:t>‹#›</a:t>
            </a:fld>
            <a:endParaRPr lang="en-US" dirty="0"/>
          </a:p>
        </p:txBody>
      </p:sp>
      <p:sp>
        <p:nvSpPr>
          <p:cNvPr id="11" name="Text Placeholder 10"/>
          <p:cNvSpPr>
            <a:spLocks noGrp="1"/>
          </p:cNvSpPr>
          <p:nvPr>
            <p:ph type="body" sz="quarter" idx="13" hasCustomPrompt="1"/>
          </p:nvPr>
        </p:nvSpPr>
        <p:spPr>
          <a:xfrm>
            <a:off x="374650" y="6629400"/>
            <a:ext cx="7999413" cy="228600"/>
          </a:xfrm>
        </p:spPr>
        <p:txBody>
          <a:bodyPr>
            <a:noAutofit/>
          </a:bodyPr>
          <a:lstStyle>
            <a:lvl1pPr marL="0" indent="0">
              <a:buFontTx/>
              <a:buNone/>
              <a:defRPr sz="800"/>
            </a:lvl1pPr>
            <a:lvl2pPr marL="457200" indent="0">
              <a:buFontTx/>
              <a:buNone/>
              <a:defRPr sz="800"/>
            </a:lvl2pPr>
            <a:lvl3pPr marL="914400" indent="0">
              <a:buFontTx/>
              <a:buNone/>
              <a:defRPr sz="800"/>
            </a:lvl3pPr>
            <a:lvl4pPr marL="1371600" indent="0">
              <a:buFontTx/>
              <a:buNone/>
              <a:defRPr sz="800"/>
            </a:lvl4pPr>
            <a:lvl5pPr marL="1828800" indent="0">
              <a:buFontTx/>
              <a:buNone/>
              <a:defRPr sz="800"/>
            </a:lvl5pPr>
          </a:lstStyle>
          <a:p>
            <a:pPr lvl="0"/>
            <a:r>
              <a:rPr lang="en-US" dirty="0"/>
              <a:t>Source:</a:t>
            </a:r>
          </a:p>
        </p:txBody>
      </p:sp>
      <p:sp>
        <p:nvSpPr>
          <p:cNvPr id="10" name="Title 1"/>
          <p:cNvSpPr>
            <a:spLocks noGrp="1"/>
          </p:cNvSpPr>
          <p:nvPr>
            <p:ph type="title"/>
          </p:nvPr>
        </p:nvSpPr>
        <p:spPr>
          <a:xfrm>
            <a:off x="369428" y="134516"/>
            <a:ext cx="7315200" cy="640080"/>
          </a:xfrm>
          <a:noFill/>
        </p:spPr>
        <p:txBody>
          <a:bodyPr/>
          <a:lstStyle>
            <a:lvl1pPr>
              <a:defRPr/>
            </a:lvl1pPr>
          </a:lstStyle>
          <a:p>
            <a:r>
              <a:rPr lang="en-US" dirty="0"/>
              <a:t>Click to edit Master title style</a:t>
            </a:r>
          </a:p>
        </p:txBody>
      </p:sp>
      <p:sp>
        <p:nvSpPr>
          <p:cNvPr id="5" name="Content Placeholder 4"/>
          <p:cNvSpPr>
            <a:spLocks noGrp="1"/>
          </p:cNvSpPr>
          <p:nvPr>
            <p:ph sz="quarter" idx="14"/>
          </p:nvPr>
        </p:nvSpPr>
        <p:spPr>
          <a:xfrm>
            <a:off x="369429" y="1054204"/>
            <a:ext cx="8405142" cy="54386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9957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userDrawn="1"/>
        </p:nvSpPr>
        <p:spPr>
          <a:xfrm>
            <a:off x="0" y="-4240"/>
            <a:ext cx="9144000" cy="686224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hasCustomPrompt="1"/>
          </p:nvPr>
        </p:nvSpPr>
        <p:spPr>
          <a:xfrm>
            <a:off x="722313" y="4406900"/>
            <a:ext cx="7772400" cy="1371600"/>
          </a:xfrm>
          <a:noFill/>
        </p:spPr>
        <p:txBody>
          <a:bodyPr anchor="t"/>
          <a:lstStyle>
            <a:lvl1pPr algn="r">
              <a:defRPr sz="4000" b="0" cap="all">
                <a:solidFill>
                  <a:schemeClr val="tx1"/>
                </a:solidFill>
              </a:defRPr>
            </a:lvl1pPr>
          </a:lstStyle>
          <a:p>
            <a:r>
              <a:rPr lang="en-US" dirty="0"/>
              <a:t>Click to add section title</a:t>
            </a:r>
          </a:p>
        </p:txBody>
      </p:sp>
      <p:sp>
        <p:nvSpPr>
          <p:cNvPr id="9" name="Slide Number Placeholder 6"/>
          <p:cNvSpPr>
            <a:spLocks noGrp="1"/>
          </p:cNvSpPr>
          <p:nvPr>
            <p:ph type="sldNum" sz="quarter" idx="12"/>
          </p:nvPr>
        </p:nvSpPr>
        <p:spPr>
          <a:xfrm>
            <a:off x="8373648" y="6630035"/>
            <a:ext cx="400922" cy="227965"/>
          </a:xfrm>
        </p:spPr>
        <p:txBody>
          <a:bodyPr/>
          <a:lstStyle>
            <a:lvl1pPr>
              <a:defRPr>
                <a:solidFill>
                  <a:schemeClr val="tx1"/>
                </a:solidFill>
              </a:defRPr>
            </a:lvl1pPr>
          </a:lstStyle>
          <a:p>
            <a:fld id="{2571DE80-FEF2-1F43-9E9A-B112CF3775BA}" type="slidenum">
              <a:rPr lang="en-US" smtClean="0"/>
              <a:pPr/>
              <a:t>‹#›</a:t>
            </a:fld>
            <a:endParaRPr lang="en-US" dirty="0"/>
          </a:p>
        </p:txBody>
      </p:sp>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0000"/>
          <a:stretch/>
        </p:blipFill>
        <p:spPr bwMode="auto">
          <a:xfrm>
            <a:off x="0" y="2137826"/>
            <a:ext cx="1147823" cy="2286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Text Placeholder 2"/>
          <p:cNvSpPr>
            <a:spLocks noGrp="1"/>
          </p:cNvSpPr>
          <p:nvPr>
            <p:ph type="body" idx="1"/>
          </p:nvPr>
        </p:nvSpPr>
        <p:spPr>
          <a:xfrm>
            <a:off x="722313" y="3035300"/>
            <a:ext cx="7772400" cy="1371600"/>
          </a:xfrm>
        </p:spPr>
        <p:txBody>
          <a:bodyPr anchor="b"/>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945969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69428" y="1054204"/>
            <a:ext cx="4126371" cy="5438671"/>
          </a:xfrm>
        </p:spPr>
        <p:txBody>
          <a:bodyPr>
            <a:normAutofit/>
          </a:bodyPr>
          <a:lstStyle>
            <a:lvl1pPr marL="342900" indent="-342900">
              <a:buFont typeface="Lucida Grande"/>
              <a:buChar char="▪"/>
              <a:defRPr sz="2000"/>
            </a:lvl1pPr>
            <a:lvl2pPr marL="742950" indent="-285750">
              <a:buFont typeface="Lucida Grande"/>
              <a:buChar char="▪"/>
              <a:defRPr sz="1800"/>
            </a:lvl2pPr>
            <a:lvl3pPr marL="1143000" indent="-228600">
              <a:buFont typeface="Lucida Grande"/>
              <a:buChar char="▪"/>
              <a:defRPr sz="1600"/>
            </a:lvl3pPr>
            <a:lvl4pPr marL="1600200" indent="-228600">
              <a:buFont typeface="Lucida Grande"/>
              <a:buChar char="▪"/>
              <a:defRPr sz="1400"/>
            </a:lvl4pPr>
            <a:lvl5pPr marL="2057400" indent="-228600">
              <a:buFont typeface="Lucida Grande"/>
              <a:buChar cha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614" y="1054204"/>
            <a:ext cx="4126371" cy="5438671"/>
          </a:xfrm>
        </p:spPr>
        <p:txBody>
          <a:bodyPr>
            <a:normAutofit/>
          </a:bodyPr>
          <a:lstStyle>
            <a:lvl1pPr marL="342900" indent="-342900">
              <a:buFont typeface="Lucida Grande"/>
              <a:buChar char="▪"/>
              <a:defRPr sz="2000"/>
            </a:lvl1pPr>
            <a:lvl2pPr marL="742950" indent="-285750">
              <a:buFont typeface="Lucida Grande"/>
              <a:buChar char="▪"/>
              <a:defRPr sz="1800"/>
            </a:lvl2pPr>
            <a:lvl3pPr marL="1143000" indent="-228600">
              <a:buFont typeface="Lucida Grande"/>
              <a:buChar char="▪"/>
              <a:defRPr sz="1600"/>
            </a:lvl3pPr>
            <a:lvl4pPr marL="1600200" indent="-228600">
              <a:buFont typeface="Lucida Grande"/>
              <a:buChar char="▪"/>
              <a:defRPr sz="1400"/>
            </a:lvl4pPr>
            <a:lvl5pPr marL="2057400" indent="-228600">
              <a:buFont typeface="Lucida Grande"/>
              <a:buChar char="▪"/>
              <a:defRPr sz="14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a:xfrm>
            <a:off x="8374063" y="6630035"/>
            <a:ext cx="400922" cy="227965"/>
          </a:xfrm>
        </p:spPr>
        <p:txBody>
          <a:bodyPr/>
          <a:lstStyle/>
          <a:p>
            <a:fld id="{2571DE80-FEF2-1F43-9E9A-B112CF3775BA}" type="slidenum">
              <a:rPr lang="en-US" smtClean="0"/>
              <a:pPr/>
              <a:t>‹#›</a:t>
            </a:fld>
            <a:endParaRPr lang="en-US"/>
          </a:p>
        </p:txBody>
      </p:sp>
      <p:sp>
        <p:nvSpPr>
          <p:cNvPr id="12" name="Title 1"/>
          <p:cNvSpPr>
            <a:spLocks noGrp="1"/>
          </p:cNvSpPr>
          <p:nvPr>
            <p:ph type="title"/>
          </p:nvPr>
        </p:nvSpPr>
        <p:spPr>
          <a:xfrm>
            <a:off x="369428" y="134516"/>
            <a:ext cx="7315200" cy="640080"/>
          </a:xfrm>
          <a:noFill/>
        </p:spPr>
        <p:txBody>
          <a:bodyPr/>
          <a:lstStyle>
            <a:lvl1pPr>
              <a:defRPr/>
            </a:lvl1pPr>
          </a:lstStyle>
          <a:p>
            <a:r>
              <a:rPr lang="en-US" dirty="0"/>
              <a:t>Click to edit Master title style</a:t>
            </a:r>
          </a:p>
        </p:txBody>
      </p:sp>
      <p:sp>
        <p:nvSpPr>
          <p:cNvPr id="13" name="Text Placeholder 10"/>
          <p:cNvSpPr>
            <a:spLocks noGrp="1"/>
          </p:cNvSpPr>
          <p:nvPr>
            <p:ph type="body" sz="quarter" idx="13" hasCustomPrompt="1"/>
          </p:nvPr>
        </p:nvSpPr>
        <p:spPr>
          <a:xfrm>
            <a:off x="374650" y="6629400"/>
            <a:ext cx="7999413" cy="228600"/>
          </a:xfrm>
        </p:spPr>
        <p:txBody>
          <a:bodyPr>
            <a:noAutofit/>
          </a:bodyPr>
          <a:lstStyle>
            <a:lvl1pPr marL="0" indent="0">
              <a:buFontTx/>
              <a:buNone/>
              <a:defRPr sz="800"/>
            </a:lvl1pPr>
            <a:lvl2pPr marL="457200" indent="0">
              <a:buFontTx/>
              <a:buNone/>
              <a:defRPr sz="800"/>
            </a:lvl2pPr>
            <a:lvl3pPr marL="914400" indent="0">
              <a:buFontTx/>
              <a:buNone/>
              <a:defRPr sz="800"/>
            </a:lvl3pPr>
            <a:lvl4pPr marL="1371600" indent="0">
              <a:buFontTx/>
              <a:buNone/>
              <a:defRPr sz="800"/>
            </a:lvl4pPr>
            <a:lvl5pPr marL="1828800" indent="0">
              <a:buFontTx/>
              <a:buNone/>
              <a:defRPr sz="800"/>
            </a:lvl5pPr>
          </a:lstStyle>
          <a:p>
            <a:pPr lvl="0"/>
            <a:r>
              <a:rPr lang="en-US" dirty="0"/>
              <a:t>Source:</a:t>
            </a:r>
          </a:p>
        </p:txBody>
      </p:sp>
    </p:spTree>
    <p:extLst>
      <p:ext uri="{BB962C8B-B14F-4D97-AF65-F5344CB8AC3E}">
        <p14:creationId xmlns:p14="http://schemas.microsoft.com/office/powerpoint/2010/main" val="921350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9428" y="134516"/>
            <a:ext cx="7315200" cy="640080"/>
          </a:xfrm>
          <a:noFill/>
        </p:spPr>
        <p:txBody>
          <a:bodyPr/>
          <a:lstStyle>
            <a:lvl1pPr>
              <a:defRPr/>
            </a:lvl1pPr>
          </a:lstStyle>
          <a:p>
            <a:r>
              <a:rPr lang="en-US" dirty="0"/>
              <a:t>Click to edit Master title style</a:t>
            </a:r>
          </a:p>
        </p:txBody>
      </p:sp>
      <p:sp>
        <p:nvSpPr>
          <p:cNvPr id="4" name="Content Placeholder 3"/>
          <p:cNvSpPr>
            <a:spLocks noGrp="1"/>
          </p:cNvSpPr>
          <p:nvPr>
            <p:ph sz="half" idx="2"/>
          </p:nvPr>
        </p:nvSpPr>
        <p:spPr>
          <a:xfrm>
            <a:off x="369429" y="1485092"/>
            <a:ext cx="4127959" cy="5007784"/>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4990" y="1054204"/>
            <a:ext cx="4129580" cy="430887"/>
          </a:xfrm>
          <a:prstGeom prst="rect">
            <a:avLst/>
          </a:prstGeom>
          <a:effectLst>
            <a:glow rad="127000">
              <a:schemeClr val="accent1"/>
            </a:glow>
            <a:reflection stA="0" dist="50800" dir="5400000" sy="-100000" algn="bl" rotWithShape="0"/>
          </a:effectLst>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4495" y="1485092"/>
            <a:ext cx="4129580" cy="5007784"/>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p>
            <a:fld id="{2571DE80-FEF2-1F43-9E9A-B112CF3775BA}" type="slidenum">
              <a:rPr lang="en-US" smtClean="0"/>
              <a:pPr/>
              <a:t>‹#›</a:t>
            </a:fld>
            <a:endParaRPr lang="en-US"/>
          </a:p>
        </p:txBody>
      </p:sp>
      <p:sp>
        <p:nvSpPr>
          <p:cNvPr id="15" name="Text Placeholder 10"/>
          <p:cNvSpPr>
            <a:spLocks noGrp="1"/>
          </p:cNvSpPr>
          <p:nvPr>
            <p:ph type="body" sz="quarter" idx="13" hasCustomPrompt="1"/>
          </p:nvPr>
        </p:nvSpPr>
        <p:spPr>
          <a:xfrm>
            <a:off x="374650" y="6629400"/>
            <a:ext cx="7999413" cy="228600"/>
          </a:xfrm>
        </p:spPr>
        <p:txBody>
          <a:bodyPr>
            <a:noAutofit/>
          </a:bodyPr>
          <a:lstStyle>
            <a:lvl1pPr marL="0" indent="0">
              <a:buFontTx/>
              <a:buNone/>
              <a:defRPr sz="800"/>
            </a:lvl1pPr>
            <a:lvl2pPr marL="457200" indent="0">
              <a:buFontTx/>
              <a:buNone/>
              <a:defRPr sz="800"/>
            </a:lvl2pPr>
            <a:lvl3pPr marL="914400" indent="0">
              <a:buFontTx/>
              <a:buNone/>
              <a:defRPr sz="800"/>
            </a:lvl3pPr>
            <a:lvl4pPr marL="1371600" indent="0">
              <a:buFontTx/>
              <a:buNone/>
              <a:defRPr sz="800"/>
            </a:lvl4pPr>
            <a:lvl5pPr marL="1828800" indent="0">
              <a:buFontTx/>
              <a:buNone/>
              <a:defRPr sz="800"/>
            </a:lvl5pPr>
          </a:lstStyle>
          <a:p>
            <a:pPr lvl="0"/>
            <a:r>
              <a:rPr lang="en-US" dirty="0"/>
              <a:t>Source:</a:t>
            </a:r>
          </a:p>
        </p:txBody>
      </p:sp>
      <p:sp>
        <p:nvSpPr>
          <p:cNvPr id="16" name="Text Placeholder 4"/>
          <p:cNvSpPr>
            <a:spLocks noGrp="1"/>
          </p:cNvSpPr>
          <p:nvPr>
            <p:ph type="body" sz="quarter" idx="14"/>
          </p:nvPr>
        </p:nvSpPr>
        <p:spPr>
          <a:xfrm>
            <a:off x="369429" y="1054204"/>
            <a:ext cx="4129580" cy="430887"/>
          </a:xfrm>
          <a:prstGeom prst="rect">
            <a:avLst/>
          </a:prstGeom>
          <a:effectLst>
            <a:glow rad="127000">
              <a:schemeClr val="accent1"/>
            </a:glow>
            <a:reflection stA="0" dist="50800" dir="5400000" sy="-100000" algn="bl" rotWithShape="0"/>
          </a:effectLst>
        </p:spPr>
        <p:txBody>
          <a:bodyPr anchor="b">
            <a:no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840093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9428" y="136310"/>
            <a:ext cx="7315200" cy="638286"/>
          </a:xfrm>
          <a:noFill/>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2571DE80-FEF2-1F43-9E9A-B112CF3775BA}" type="slidenum">
              <a:rPr lang="en-US" smtClean="0"/>
              <a:pPr/>
              <a:t>‹#›</a:t>
            </a:fld>
            <a:endParaRPr lang="en-US"/>
          </a:p>
        </p:txBody>
      </p:sp>
      <p:sp>
        <p:nvSpPr>
          <p:cNvPr id="8" name="Text Placeholder 10"/>
          <p:cNvSpPr>
            <a:spLocks noGrp="1"/>
          </p:cNvSpPr>
          <p:nvPr>
            <p:ph type="body" sz="quarter" idx="13" hasCustomPrompt="1"/>
          </p:nvPr>
        </p:nvSpPr>
        <p:spPr>
          <a:xfrm>
            <a:off x="374650" y="6629400"/>
            <a:ext cx="7999413" cy="228600"/>
          </a:xfrm>
        </p:spPr>
        <p:txBody>
          <a:bodyPr>
            <a:noAutofit/>
          </a:bodyPr>
          <a:lstStyle>
            <a:lvl1pPr marL="0" indent="0">
              <a:buFontTx/>
              <a:buNone/>
              <a:defRPr sz="800"/>
            </a:lvl1pPr>
            <a:lvl2pPr marL="457200" indent="0">
              <a:buFontTx/>
              <a:buNone/>
              <a:defRPr sz="800"/>
            </a:lvl2pPr>
            <a:lvl3pPr marL="914400" indent="0">
              <a:buFontTx/>
              <a:buNone/>
              <a:defRPr sz="800"/>
            </a:lvl3pPr>
            <a:lvl4pPr marL="1371600" indent="0">
              <a:buFontTx/>
              <a:buNone/>
              <a:defRPr sz="800"/>
            </a:lvl4pPr>
            <a:lvl5pPr marL="1828800" indent="0">
              <a:buFontTx/>
              <a:buNone/>
              <a:defRPr sz="800"/>
            </a:lvl5pPr>
          </a:lstStyle>
          <a:p>
            <a:pPr lvl="0"/>
            <a:r>
              <a:rPr lang="en-US" dirty="0"/>
              <a:t>Source:</a:t>
            </a:r>
          </a:p>
        </p:txBody>
      </p:sp>
    </p:spTree>
    <p:extLst>
      <p:ext uri="{BB962C8B-B14F-4D97-AF65-F5344CB8AC3E}">
        <p14:creationId xmlns:p14="http://schemas.microsoft.com/office/powerpoint/2010/main" val="3412109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DA848C2D-FC70-EB44-85D1-C947B50B069F}" type="datetimeFigureOut">
              <a:rPr lang="en-US" smtClean="0"/>
              <a:t>4/23/2018</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741DA03E-665D-3145-8D24-C8C6F4A35359}" type="slidenum">
              <a:rPr lang="en-US" smtClean="0"/>
              <a:t>‹#›</a:t>
            </a:fld>
            <a:endParaRPr lang="en-US"/>
          </a:p>
        </p:txBody>
      </p:sp>
    </p:spTree>
    <p:extLst>
      <p:ext uri="{BB962C8B-B14F-4D97-AF65-F5344CB8AC3E}">
        <p14:creationId xmlns:p14="http://schemas.microsoft.com/office/powerpoint/2010/main" val="39309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2_Title and Content">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373648" y="6630035"/>
            <a:ext cx="400922" cy="22796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000" b="0" i="0" u="none" strike="noStrike" cap="none">
                <a:solidFill>
                  <a:srgbClr val="000000"/>
                </a:solidFill>
                <a:latin typeface="Trebuchet MS"/>
                <a:ea typeface="Trebuchet MS"/>
                <a:cs typeface="Trebuchet MS"/>
                <a:sym typeface="Trebuchet MS"/>
              </a:defRPr>
            </a:lvl1pPr>
            <a:lvl2pPr marL="0" marR="0" lvl="1" indent="0" algn="ctr" rtl="0">
              <a:spcBef>
                <a:spcPts val="0"/>
              </a:spcBef>
              <a:buNone/>
              <a:defRPr sz="1000" b="0" i="0" u="none" strike="noStrike" cap="none">
                <a:solidFill>
                  <a:srgbClr val="000000"/>
                </a:solidFill>
                <a:latin typeface="Trebuchet MS"/>
                <a:ea typeface="Trebuchet MS"/>
                <a:cs typeface="Trebuchet MS"/>
                <a:sym typeface="Trebuchet MS"/>
              </a:defRPr>
            </a:lvl2pPr>
            <a:lvl3pPr marL="0" marR="0" lvl="2" indent="0" algn="ctr" rtl="0">
              <a:spcBef>
                <a:spcPts val="0"/>
              </a:spcBef>
              <a:buNone/>
              <a:defRPr sz="1000" b="0" i="0" u="none" strike="noStrike" cap="none">
                <a:solidFill>
                  <a:srgbClr val="000000"/>
                </a:solidFill>
                <a:latin typeface="Trebuchet MS"/>
                <a:ea typeface="Trebuchet MS"/>
                <a:cs typeface="Trebuchet MS"/>
                <a:sym typeface="Trebuchet MS"/>
              </a:defRPr>
            </a:lvl3pPr>
            <a:lvl4pPr marL="0" marR="0" lvl="3" indent="0" algn="ctr" rtl="0">
              <a:spcBef>
                <a:spcPts val="0"/>
              </a:spcBef>
              <a:buNone/>
              <a:defRPr sz="1000" b="0" i="0" u="none" strike="noStrike" cap="none">
                <a:solidFill>
                  <a:srgbClr val="000000"/>
                </a:solidFill>
                <a:latin typeface="Trebuchet MS"/>
                <a:ea typeface="Trebuchet MS"/>
                <a:cs typeface="Trebuchet MS"/>
                <a:sym typeface="Trebuchet MS"/>
              </a:defRPr>
            </a:lvl4pPr>
            <a:lvl5pPr marL="0" marR="0" lvl="4" indent="0" algn="ctr" rtl="0">
              <a:spcBef>
                <a:spcPts val="0"/>
              </a:spcBef>
              <a:buNone/>
              <a:defRPr sz="1000" b="0" i="0" u="none" strike="noStrike" cap="none">
                <a:solidFill>
                  <a:srgbClr val="000000"/>
                </a:solidFill>
                <a:latin typeface="Trebuchet MS"/>
                <a:ea typeface="Trebuchet MS"/>
                <a:cs typeface="Trebuchet MS"/>
                <a:sym typeface="Trebuchet MS"/>
              </a:defRPr>
            </a:lvl5pPr>
            <a:lvl6pPr marL="0" marR="0" lvl="5" indent="0" algn="ctr" rtl="0">
              <a:spcBef>
                <a:spcPts val="0"/>
              </a:spcBef>
              <a:buNone/>
              <a:defRPr sz="1000" b="0" i="0" u="none" strike="noStrike" cap="none">
                <a:solidFill>
                  <a:srgbClr val="000000"/>
                </a:solidFill>
                <a:latin typeface="Trebuchet MS"/>
                <a:ea typeface="Trebuchet MS"/>
                <a:cs typeface="Trebuchet MS"/>
                <a:sym typeface="Trebuchet MS"/>
              </a:defRPr>
            </a:lvl6pPr>
            <a:lvl7pPr marL="0" marR="0" lvl="6" indent="0" algn="ctr" rtl="0">
              <a:spcBef>
                <a:spcPts val="0"/>
              </a:spcBef>
              <a:buNone/>
              <a:defRPr sz="1000" b="0" i="0" u="none" strike="noStrike" cap="none">
                <a:solidFill>
                  <a:srgbClr val="000000"/>
                </a:solidFill>
                <a:latin typeface="Trebuchet MS"/>
                <a:ea typeface="Trebuchet MS"/>
                <a:cs typeface="Trebuchet MS"/>
                <a:sym typeface="Trebuchet MS"/>
              </a:defRPr>
            </a:lvl7pPr>
            <a:lvl8pPr marL="0" marR="0" lvl="7" indent="0" algn="ctr" rtl="0">
              <a:spcBef>
                <a:spcPts val="0"/>
              </a:spcBef>
              <a:buNone/>
              <a:defRPr sz="1000" b="0" i="0" u="none" strike="noStrike" cap="none">
                <a:solidFill>
                  <a:srgbClr val="000000"/>
                </a:solidFill>
                <a:latin typeface="Trebuchet MS"/>
                <a:ea typeface="Trebuchet MS"/>
                <a:cs typeface="Trebuchet MS"/>
                <a:sym typeface="Trebuchet MS"/>
              </a:defRPr>
            </a:lvl8pPr>
            <a:lvl9pPr marL="0" marR="0" lvl="8" indent="0" algn="ctr" rtl="0">
              <a:spcBef>
                <a:spcPts val="0"/>
              </a:spcBef>
              <a:buNone/>
              <a:defRPr sz="1000" b="0" i="0" u="none" strike="noStrike" cap="none">
                <a:solidFill>
                  <a:srgbClr val="000000"/>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n-US"/>
              <a:t>‹#›</a:t>
            </a:fld>
            <a:endParaRPr/>
          </a:p>
        </p:txBody>
      </p:sp>
      <p:sp>
        <p:nvSpPr>
          <p:cNvPr id="30" name="Shape 30"/>
          <p:cNvSpPr txBox="1">
            <a:spLocks noGrp="1"/>
          </p:cNvSpPr>
          <p:nvPr>
            <p:ph type="body" idx="1"/>
          </p:nvPr>
        </p:nvSpPr>
        <p:spPr>
          <a:xfrm>
            <a:off x="374650" y="6629400"/>
            <a:ext cx="7999413" cy="228600"/>
          </a:xfrm>
          <a:prstGeom prst="rect">
            <a:avLst/>
          </a:prstGeom>
          <a:noFill/>
          <a:ln>
            <a:noFill/>
          </a:ln>
        </p:spPr>
        <p:txBody>
          <a:bodyPr spcFirstLastPara="1" wrap="square" lIns="91425" tIns="91425" rIns="91425" bIns="91425" anchor="t" anchorCtr="0"/>
          <a:lstStyle>
            <a:lvl1pPr marL="457200" marR="0" lvl="0" indent="-228600" algn="l" rtl="0">
              <a:spcBef>
                <a:spcPts val="160"/>
              </a:spcBef>
              <a:spcAft>
                <a:spcPts val="0"/>
              </a:spcAft>
              <a:buClr>
                <a:srgbClr val="0B223D"/>
              </a:buClr>
              <a:buSzPts val="800"/>
              <a:buFont typeface="Merriweather Sans"/>
              <a:buNone/>
              <a:defRPr sz="800" b="0" i="0" u="none" strike="noStrike" cap="none">
                <a:solidFill>
                  <a:srgbClr val="000000"/>
                </a:solidFill>
                <a:latin typeface="Trebuchet MS"/>
                <a:ea typeface="Trebuchet MS"/>
                <a:cs typeface="Trebuchet MS"/>
                <a:sym typeface="Trebuchet MS"/>
              </a:defRPr>
            </a:lvl1pPr>
            <a:lvl2pPr marL="914400" marR="0" lvl="1" indent="-228600" algn="l" rtl="0">
              <a:spcBef>
                <a:spcPts val="160"/>
              </a:spcBef>
              <a:spcAft>
                <a:spcPts val="0"/>
              </a:spcAft>
              <a:buClr>
                <a:srgbClr val="0B223D"/>
              </a:buClr>
              <a:buSzPts val="800"/>
              <a:buFont typeface="Merriweather Sans"/>
              <a:buNone/>
              <a:defRPr sz="800" b="0" i="0" u="none" strike="noStrike" cap="none">
                <a:solidFill>
                  <a:srgbClr val="000000"/>
                </a:solidFill>
                <a:latin typeface="Trebuchet MS"/>
                <a:ea typeface="Trebuchet MS"/>
                <a:cs typeface="Trebuchet MS"/>
                <a:sym typeface="Trebuchet MS"/>
              </a:defRPr>
            </a:lvl2pPr>
            <a:lvl3pPr marL="1371600" marR="0" lvl="2" indent="-228600" algn="l" rtl="0">
              <a:spcBef>
                <a:spcPts val="160"/>
              </a:spcBef>
              <a:spcAft>
                <a:spcPts val="0"/>
              </a:spcAft>
              <a:buClr>
                <a:srgbClr val="0B223D"/>
              </a:buClr>
              <a:buSzPts val="800"/>
              <a:buFont typeface="Merriweather Sans"/>
              <a:buNone/>
              <a:defRPr sz="800" b="0" i="0" u="none" strike="noStrike" cap="none">
                <a:solidFill>
                  <a:srgbClr val="000000"/>
                </a:solidFill>
                <a:latin typeface="Trebuchet MS"/>
                <a:ea typeface="Trebuchet MS"/>
                <a:cs typeface="Trebuchet MS"/>
                <a:sym typeface="Trebuchet MS"/>
              </a:defRPr>
            </a:lvl3pPr>
            <a:lvl4pPr marL="1828800" marR="0" lvl="3" indent="-228600" algn="l" rtl="0">
              <a:spcBef>
                <a:spcPts val="160"/>
              </a:spcBef>
              <a:spcAft>
                <a:spcPts val="0"/>
              </a:spcAft>
              <a:buClr>
                <a:srgbClr val="0B223D"/>
              </a:buClr>
              <a:buSzPts val="800"/>
              <a:buFont typeface="Merriweather Sans"/>
              <a:buNone/>
              <a:defRPr sz="800" b="0" i="0" u="none" strike="noStrike" cap="none">
                <a:solidFill>
                  <a:srgbClr val="000000"/>
                </a:solidFill>
                <a:latin typeface="Trebuchet MS"/>
                <a:ea typeface="Trebuchet MS"/>
                <a:cs typeface="Trebuchet MS"/>
                <a:sym typeface="Trebuchet MS"/>
              </a:defRPr>
            </a:lvl4pPr>
            <a:lvl5pPr marL="2286000" marR="0" lvl="4" indent="-228600" algn="l" rtl="0">
              <a:spcBef>
                <a:spcPts val="160"/>
              </a:spcBef>
              <a:spcAft>
                <a:spcPts val="0"/>
              </a:spcAft>
              <a:buClr>
                <a:srgbClr val="0B223D"/>
              </a:buClr>
              <a:buSzPts val="800"/>
              <a:buFont typeface="Merriweather Sans"/>
              <a:buNone/>
              <a:defRPr sz="800" b="0" i="0" u="none" strike="noStrike" cap="none">
                <a:solidFill>
                  <a:srgbClr val="000000"/>
                </a:solidFill>
                <a:latin typeface="Trebuchet MS"/>
                <a:ea typeface="Trebuchet MS"/>
                <a:cs typeface="Trebuchet MS"/>
                <a:sym typeface="Trebuchet M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9pPr>
          </a:lstStyle>
          <a:p>
            <a:endParaRPr/>
          </a:p>
        </p:txBody>
      </p:sp>
      <p:sp>
        <p:nvSpPr>
          <p:cNvPr id="31" name="Shape 31"/>
          <p:cNvSpPr txBox="1">
            <a:spLocks noGrp="1"/>
          </p:cNvSpPr>
          <p:nvPr>
            <p:ph type="title"/>
          </p:nvPr>
        </p:nvSpPr>
        <p:spPr>
          <a:xfrm>
            <a:off x="369428" y="134516"/>
            <a:ext cx="7315200" cy="64008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chemeClr val="lt1"/>
              </a:buClr>
              <a:buSzPts val="3200"/>
              <a:buFont typeface="Trebuchet MS"/>
              <a:buNone/>
              <a:defRPr sz="3200" b="0" i="0" u="none" strike="noStrike" cap="none">
                <a:solidFill>
                  <a:schemeClr val="lt1"/>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Shape 32"/>
          <p:cNvSpPr txBox="1">
            <a:spLocks noGrp="1"/>
          </p:cNvSpPr>
          <p:nvPr>
            <p:ph type="body" idx="2"/>
          </p:nvPr>
        </p:nvSpPr>
        <p:spPr>
          <a:xfrm>
            <a:off x="369429" y="1054204"/>
            <a:ext cx="8405142" cy="5438671"/>
          </a:xfrm>
          <a:prstGeom prst="rect">
            <a:avLst/>
          </a:prstGeom>
          <a:noFill/>
          <a:ln>
            <a:noFill/>
          </a:ln>
        </p:spPr>
        <p:txBody>
          <a:bodyPr spcFirstLastPara="1" wrap="square" lIns="91425" tIns="91425" rIns="91425" bIns="91425" anchor="t" anchorCtr="0"/>
          <a:lstStyle>
            <a:lvl1pPr marL="457200" marR="0" lvl="0" indent="-355600" algn="l" rtl="0">
              <a:spcBef>
                <a:spcPts val="400"/>
              </a:spcBef>
              <a:spcAft>
                <a:spcPts val="0"/>
              </a:spcAft>
              <a:buClr>
                <a:srgbClr val="0B223D"/>
              </a:buClr>
              <a:buSzPts val="2000"/>
              <a:buFont typeface="Merriweather Sans"/>
              <a:buChar char="▪"/>
              <a:defRPr sz="2000" b="0" i="0" u="none" strike="noStrike" cap="none">
                <a:solidFill>
                  <a:srgbClr val="000000"/>
                </a:solidFill>
                <a:latin typeface="Trebuchet MS"/>
                <a:ea typeface="Trebuchet MS"/>
                <a:cs typeface="Trebuchet MS"/>
                <a:sym typeface="Trebuchet MS"/>
              </a:defRPr>
            </a:lvl1pPr>
            <a:lvl2pPr marL="914400" marR="0" lvl="1" indent="-355600" algn="l" rtl="0">
              <a:spcBef>
                <a:spcPts val="400"/>
              </a:spcBef>
              <a:spcAft>
                <a:spcPts val="0"/>
              </a:spcAft>
              <a:buClr>
                <a:srgbClr val="0B223D"/>
              </a:buClr>
              <a:buSzPts val="2000"/>
              <a:buFont typeface="Merriweather Sans"/>
              <a:buChar char="▪"/>
              <a:defRPr sz="2000" b="0" i="0" u="none" strike="noStrike" cap="none">
                <a:solidFill>
                  <a:srgbClr val="000000"/>
                </a:solidFill>
                <a:latin typeface="Trebuchet MS"/>
                <a:ea typeface="Trebuchet MS"/>
                <a:cs typeface="Trebuchet MS"/>
                <a:sym typeface="Trebuchet MS"/>
              </a:defRPr>
            </a:lvl2pPr>
            <a:lvl3pPr marL="1371600" marR="0" lvl="2" indent="-355600" algn="l" rtl="0">
              <a:spcBef>
                <a:spcPts val="400"/>
              </a:spcBef>
              <a:spcAft>
                <a:spcPts val="0"/>
              </a:spcAft>
              <a:buClr>
                <a:srgbClr val="0B223D"/>
              </a:buClr>
              <a:buSzPts val="2000"/>
              <a:buFont typeface="Merriweather Sans"/>
              <a:buChar char="▪"/>
              <a:defRPr sz="2000" b="0" i="0" u="none" strike="noStrike" cap="none">
                <a:solidFill>
                  <a:srgbClr val="000000"/>
                </a:solidFill>
                <a:latin typeface="Trebuchet MS"/>
                <a:ea typeface="Trebuchet MS"/>
                <a:cs typeface="Trebuchet MS"/>
                <a:sym typeface="Trebuchet MS"/>
              </a:defRPr>
            </a:lvl3pPr>
            <a:lvl4pPr marL="1828800" marR="0" lvl="3" indent="-355600" algn="l" rtl="0">
              <a:spcBef>
                <a:spcPts val="400"/>
              </a:spcBef>
              <a:spcAft>
                <a:spcPts val="0"/>
              </a:spcAft>
              <a:buClr>
                <a:srgbClr val="0B223D"/>
              </a:buClr>
              <a:buSzPts val="2000"/>
              <a:buFont typeface="Merriweather Sans"/>
              <a:buChar char="▪"/>
              <a:defRPr sz="2000" b="0" i="0" u="none" strike="noStrike" cap="none">
                <a:solidFill>
                  <a:srgbClr val="000000"/>
                </a:solidFill>
                <a:latin typeface="Trebuchet MS"/>
                <a:ea typeface="Trebuchet MS"/>
                <a:cs typeface="Trebuchet MS"/>
                <a:sym typeface="Trebuchet MS"/>
              </a:defRPr>
            </a:lvl4pPr>
            <a:lvl5pPr marL="2286000" marR="0" lvl="4" indent="-355600" algn="l" rtl="0">
              <a:spcBef>
                <a:spcPts val="400"/>
              </a:spcBef>
              <a:spcAft>
                <a:spcPts val="0"/>
              </a:spcAft>
              <a:buClr>
                <a:srgbClr val="0B223D"/>
              </a:buClr>
              <a:buSzPts val="2000"/>
              <a:buFont typeface="Merriweather Sans"/>
              <a:buChar char="▪"/>
              <a:defRPr sz="2000" b="0" i="0" u="none" strike="noStrike" cap="none">
                <a:solidFill>
                  <a:srgbClr val="000000"/>
                </a:solidFill>
                <a:latin typeface="Trebuchet MS"/>
                <a:ea typeface="Trebuchet MS"/>
                <a:cs typeface="Trebuchet MS"/>
                <a:sym typeface="Trebuchet M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9pPr>
          </a:lstStyle>
          <a:p>
            <a:endParaRPr/>
          </a:p>
        </p:txBody>
      </p:sp>
    </p:spTree>
    <p:extLst>
      <p:ext uri="{BB962C8B-B14F-4D97-AF65-F5344CB8AC3E}">
        <p14:creationId xmlns:p14="http://schemas.microsoft.com/office/powerpoint/2010/main" val="3593864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0"/>
            <a:ext cx="8774571" cy="914400"/>
          </a:xfrm>
          <a:prstGeom prst="rect">
            <a:avLst/>
          </a:prstGeom>
          <a:solidFill>
            <a:srgbClr val="0B22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027" name="Picture 3"/>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t="16859" r="22371"/>
          <a:stretch/>
        </p:blipFill>
        <p:spPr bwMode="auto">
          <a:xfrm>
            <a:off x="8079245" y="0"/>
            <a:ext cx="1064755" cy="11403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Placeholder 1"/>
          <p:cNvSpPr>
            <a:spLocks noGrp="1"/>
          </p:cNvSpPr>
          <p:nvPr userDrawn="1">
            <p:ph type="title"/>
          </p:nvPr>
        </p:nvSpPr>
        <p:spPr>
          <a:xfrm>
            <a:off x="369428" y="134516"/>
            <a:ext cx="7315200" cy="640080"/>
          </a:xfrm>
          <a:prstGeom prst="rect">
            <a:avLst/>
          </a:prstGeom>
          <a:solidFill>
            <a:schemeClr val="tx2"/>
          </a:solidFill>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369429" y="1054204"/>
            <a:ext cx="8405142" cy="543867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3" name="Straight Connector 12"/>
          <p:cNvCxnSpPr/>
          <p:nvPr userDrawn="1"/>
        </p:nvCxnSpPr>
        <p:spPr>
          <a:xfrm>
            <a:off x="369428" y="6630035"/>
            <a:ext cx="8405142" cy="0"/>
          </a:xfrm>
          <a:prstGeom prst="line">
            <a:avLst/>
          </a:prstGeom>
          <a:ln>
            <a:solidFill>
              <a:srgbClr val="0B223D"/>
            </a:solidFill>
          </a:ln>
          <a:effectLst/>
        </p:spPr>
        <p:style>
          <a:lnRef idx="2">
            <a:schemeClr val="accent1"/>
          </a:lnRef>
          <a:fillRef idx="0">
            <a:schemeClr val="accent1"/>
          </a:fillRef>
          <a:effectRef idx="1">
            <a:schemeClr val="accent1"/>
          </a:effectRef>
          <a:fontRef idx="minor">
            <a:schemeClr val="tx1"/>
          </a:fontRef>
        </p:style>
      </p:cxnSp>
      <p:pic>
        <p:nvPicPr>
          <p:cNvPr id="10" name="Picture 2"/>
          <p:cNvPicPr>
            <a:picLocks noChangeAspect="1" noChangeArrowheads="1"/>
          </p:cNvPicPr>
          <p:nvPr userDrawn="1"/>
        </p:nvPicPr>
        <p:blipFill rotWithShape="1">
          <a:blip r:embed="rId11">
            <a:extLst>
              <a:ext uri="{28A0092B-C50C-407E-A947-70E740481C1C}">
                <a14:useLocalDpi xmlns:a14="http://schemas.microsoft.com/office/drawing/2010/main" val="0"/>
              </a:ext>
            </a:extLst>
          </a:blip>
          <a:srcRect r="57958"/>
          <a:stretch/>
        </p:blipFill>
        <p:spPr bwMode="auto">
          <a:xfrm>
            <a:off x="8224091" y="46935"/>
            <a:ext cx="822960" cy="8152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Slide Number Placeholder 5"/>
          <p:cNvSpPr>
            <a:spLocks noGrp="1"/>
          </p:cNvSpPr>
          <p:nvPr userDrawn="1">
            <p:ph type="sldNum" sz="quarter" idx="4"/>
          </p:nvPr>
        </p:nvSpPr>
        <p:spPr>
          <a:xfrm>
            <a:off x="8373648" y="6630035"/>
            <a:ext cx="400922" cy="227965"/>
          </a:xfrm>
          <a:prstGeom prst="rect">
            <a:avLst/>
          </a:prstGeom>
        </p:spPr>
        <p:txBody>
          <a:bodyPr vert="horz" lIns="91440" tIns="45720" rIns="91440" bIns="45720" rtlCol="0" anchor="ctr"/>
          <a:lstStyle>
            <a:lvl1pPr algn="ctr">
              <a:defRPr sz="1000" kern="1200" spc="50">
                <a:solidFill>
                  <a:srgbClr val="000000"/>
                </a:solidFill>
                <a:latin typeface="Trebuchet MS"/>
              </a:defRPr>
            </a:lvl1pPr>
          </a:lstStyle>
          <a:p>
            <a:fld id="{2571DE80-FEF2-1F43-9E9A-B112CF3775BA}" type="slidenum">
              <a:rPr lang="en-US" smtClean="0"/>
              <a:pPr/>
              <a:t>‹#›</a:t>
            </a:fld>
            <a:endParaRPr lang="en-US" dirty="0"/>
          </a:p>
        </p:txBody>
      </p:sp>
    </p:spTree>
    <p:extLst>
      <p:ext uri="{BB962C8B-B14F-4D97-AF65-F5344CB8AC3E}">
        <p14:creationId xmlns:p14="http://schemas.microsoft.com/office/powerpoint/2010/main" val="119102108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2" r:id="rId3"/>
    <p:sldLayoutId id="2147483694" r:id="rId4"/>
    <p:sldLayoutId id="2147483695" r:id="rId5"/>
    <p:sldLayoutId id="2147483696" r:id="rId6"/>
    <p:sldLayoutId id="2147483697" r:id="rId7"/>
    <p:sldLayoutId id="2147483698" r:id="rId8"/>
  </p:sldLayoutIdLst>
  <p:hf hdr="0"/>
  <p:txStyles>
    <p:titleStyle>
      <a:lvl1pPr algn="l" defTabSz="457200" rtl="0" eaLnBrk="1" latinLnBrk="0" hangingPunct="1">
        <a:spcBef>
          <a:spcPct val="0"/>
        </a:spcBef>
        <a:buNone/>
        <a:defRPr sz="3200" kern="1200" cap="none" spc="100" baseline="0">
          <a:solidFill>
            <a:schemeClr val="bg1"/>
          </a:solidFill>
          <a:latin typeface="Trebuchet MS"/>
          <a:ea typeface="+mj-ea"/>
          <a:cs typeface="Trebuchet MS"/>
        </a:defRPr>
      </a:lvl1pPr>
    </p:titleStyle>
    <p:bodyStyle>
      <a:lvl1pPr marL="342900" indent="-3429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1pPr>
      <a:lvl2pPr marL="742950" indent="-28575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2pPr>
      <a:lvl3pPr marL="11430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3pPr>
      <a:lvl4pPr marL="16002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4pPr>
      <a:lvl5pPr marL="20574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hart" Target="../charts/chart1.xml"/><Relationship Id="rId13" Type="http://schemas.openxmlformats.org/officeDocument/2006/relationships/diagramColors" Target="../diagrams/colors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Layout" Target="../diagrams/layout2.xml"/><Relationship Id="rId5" Type="http://schemas.openxmlformats.org/officeDocument/2006/relationships/diagramQuickStyle" Target="../diagrams/quickStyle1.xml"/><Relationship Id="rId10" Type="http://schemas.openxmlformats.org/officeDocument/2006/relationships/diagramData" Target="../diagrams/data2.xml"/><Relationship Id="rId4" Type="http://schemas.openxmlformats.org/officeDocument/2006/relationships/diagramLayout" Target="../diagrams/layout1.xml"/><Relationship Id="rId9" Type="http://schemas.openxmlformats.org/officeDocument/2006/relationships/chart" Target="../charts/chart2.xml"/><Relationship Id="rId14" Type="http://schemas.microsoft.com/office/2007/relationships/diagramDrawing" Target="../diagrams/drawing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4.tiff"/><Relationship Id="rId13" Type="http://schemas.openxmlformats.org/officeDocument/2006/relationships/diagramQuickStyle" Target="../diagrams/quickStyle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diagramLayout" Target="../diagrams/layout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Data" Target="../diagrams/data4.xml"/><Relationship Id="rId5" Type="http://schemas.openxmlformats.org/officeDocument/2006/relationships/diagramQuickStyle" Target="../diagrams/quickStyle3.xml"/><Relationship Id="rId15" Type="http://schemas.microsoft.com/office/2007/relationships/diagramDrawing" Target="../diagrams/drawing4.xml"/><Relationship Id="rId10" Type="http://schemas.openxmlformats.org/officeDocument/2006/relationships/image" Target="../media/image26.tiff"/><Relationship Id="rId4" Type="http://schemas.openxmlformats.org/officeDocument/2006/relationships/diagramLayout" Target="../diagrams/layout3.xml"/><Relationship Id="rId9" Type="http://schemas.openxmlformats.org/officeDocument/2006/relationships/image" Target="../media/image25.tiff"/><Relationship Id="rId14" Type="http://schemas.openxmlformats.org/officeDocument/2006/relationships/diagramColors" Target="../diagrams/colors4.xml"/></Relationships>
</file>

<file path=ppt/slides/_rels/slide16.xml.rels><?xml version="1.0" encoding="UTF-8" standalone="yes"?>
<Relationships xmlns="http://schemas.openxmlformats.org/package/2006/relationships"><Relationship Id="rId8" Type="http://schemas.openxmlformats.org/officeDocument/2006/relationships/image" Target="../media/image27.tiff"/><Relationship Id="rId13" Type="http://schemas.openxmlformats.org/officeDocument/2006/relationships/diagramColors" Target="../diagrams/colors6.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diagramQuickStyle" Target="../diagrams/quickStyle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Layout" Target="../diagrams/layout6.xml"/><Relationship Id="rId5" Type="http://schemas.openxmlformats.org/officeDocument/2006/relationships/diagramQuickStyle" Target="../diagrams/quickStyle5.xml"/><Relationship Id="rId15" Type="http://schemas.openxmlformats.org/officeDocument/2006/relationships/image" Target="../media/image32.tiff"/><Relationship Id="rId10" Type="http://schemas.openxmlformats.org/officeDocument/2006/relationships/diagramData" Target="../diagrams/data6.xml"/><Relationship Id="rId4" Type="http://schemas.openxmlformats.org/officeDocument/2006/relationships/diagramLayout" Target="../diagrams/layout5.xml"/><Relationship Id="rId9" Type="http://schemas.openxmlformats.org/officeDocument/2006/relationships/image" Target="../media/image28.tiff"/><Relationship Id="rId14" Type="http://schemas.microsoft.com/office/2007/relationships/diagramDrawing" Target="../diagrams/drawing6.xml"/></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chart" Target="../charts/chart3.xml"/><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33.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chart" Target="../charts/chart4.xml"/><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34.png"/><Relationship Id="rId7" Type="http://schemas.openxmlformats.org/officeDocument/2006/relationships/diagramColors" Target="../diagrams/colors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4.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35.png"/><Relationship Id="rId7" Type="http://schemas.openxmlformats.org/officeDocument/2006/relationships/diagramColors" Target="../diagrams/colors1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5.xml.rels><?xml version="1.0" encoding="UTF-8" standalone="yes"?>
<Relationships xmlns="http://schemas.openxmlformats.org/package/2006/relationships"><Relationship Id="rId8" Type="http://schemas.microsoft.com/office/2007/relationships/diagramDrawing" Target="../diagrams/drawing15.xml"/><Relationship Id="rId13" Type="http://schemas.microsoft.com/office/2007/relationships/diagramDrawing" Target="../diagrams/drawing16.xml"/><Relationship Id="rId3" Type="http://schemas.openxmlformats.org/officeDocument/2006/relationships/image" Target="../media/image36.png"/><Relationship Id="rId7" Type="http://schemas.openxmlformats.org/officeDocument/2006/relationships/diagramColors" Target="../diagrams/colors15.xml"/><Relationship Id="rId12" Type="http://schemas.openxmlformats.org/officeDocument/2006/relationships/diagramColors" Target="../diagrams/colors1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5.xml"/><Relationship Id="rId11" Type="http://schemas.openxmlformats.org/officeDocument/2006/relationships/diagramQuickStyle" Target="../diagrams/quickStyle16.xml"/><Relationship Id="rId5" Type="http://schemas.openxmlformats.org/officeDocument/2006/relationships/diagramLayout" Target="../diagrams/layout15.xml"/><Relationship Id="rId10" Type="http://schemas.openxmlformats.org/officeDocument/2006/relationships/diagramLayout" Target="../diagrams/layout16.xml"/><Relationship Id="rId4" Type="http://schemas.openxmlformats.org/officeDocument/2006/relationships/diagramData" Target="../diagrams/data15.xml"/><Relationship Id="rId9" Type="http://schemas.openxmlformats.org/officeDocument/2006/relationships/diagramData" Target="../diagrams/data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8.xml"/><Relationship Id="rId13" Type="http://schemas.openxmlformats.org/officeDocument/2006/relationships/diagramData" Target="../diagrams/data19.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17" Type="http://schemas.microsoft.com/office/2007/relationships/diagramDrawing" Target="../diagrams/drawing19.xml"/><Relationship Id="rId2" Type="http://schemas.openxmlformats.org/officeDocument/2006/relationships/notesSlide" Target="../notesSlides/notesSlide14.xml"/><Relationship Id="rId16" Type="http://schemas.openxmlformats.org/officeDocument/2006/relationships/diagramColors" Target="../diagrams/colors19.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5" Type="http://schemas.openxmlformats.org/officeDocument/2006/relationships/diagramQuickStyle" Target="../diagrams/quickStyle19.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 Id="rId14" Type="http://schemas.openxmlformats.org/officeDocument/2006/relationships/diagramLayout" Target="../diagrams/layout19.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1.xml"/><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22.xml"/><Relationship Id="rId7" Type="http://schemas.microsoft.com/office/2007/relationships/diagramDrawing" Target="../diagrams/drawing22.xml"/><Relationship Id="rId12"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2.xml"/><Relationship Id="rId11" Type="http://schemas.openxmlformats.org/officeDocument/2006/relationships/image" Target="../media/image40.png"/><Relationship Id="rId5" Type="http://schemas.openxmlformats.org/officeDocument/2006/relationships/diagramQuickStyle" Target="../diagrams/quickStyle22.xml"/><Relationship Id="rId10" Type="http://schemas.openxmlformats.org/officeDocument/2006/relationships/image" Target="../media/image39.png"/><Relationship Id="rId4" Type="http://schemas.openxmlformats.org/officeDocument/2006/relationships/diagramLayout" Target="../diagrams/layout22.xml"/><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chart" Target="../charts/chart5.xml"/><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chart" Target="../charts/chart6.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25.xml"/><Relationship Id="rId13" Type="http://schemas.openxmlformats.org/officeDocument/2006/relationships/image" Target="../media/image42.tiff"/><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17" Type="http://schemas.openxmlformats.org/officeDocument/2006/relationships/image" Target="../media/image46.png"/><Relationship Id="rId2" Type="http://schemas.openxmlformats.org/officeDocument/2006/relationships/notesSlide" Target="../notesSlides/notesSlide19.xml"/><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5" Type="http://schemas.openxmlformats.org/officeDocument/2006/relationships/image" Target="../media/image44.tiff"/><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 Id="rId14" Type="http://schemas.openxmlformats.org/officeDocument/2006/relationships/image" Target="../media/image43.tiff"/></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27.xml"/><Relationship Id="rId13" Type="http://schemas.openxmlformats.org/officeDocument/2006/relationships/diagramData" Target="../diagrams/data28.xml"/><Relationship Id="rId3" Type="http://schemas.openxmlformats.org/officeDocument/2006/relationships/diagramData" Target="../diagrams/data26.xml"/><Relationship Id="rId7" Type="http://schemas.microsoft.com/office/2007/relationships/diagramDrawing" Target="../diagrams/drawing26.xml"/><Relationship Id="rId12" Type="http://schemas.microsoft.com/office/2007/relationships/diagramDrawing" Target="../diagrams/drawing27.xml"/><Relationship Id="rId17" Type="http://schemas.microsoft.com/office/2007/relationships/diagramDrawing" Target="../diagrams/drawing28.xml"/><Relationship Id="rId2" Type="http://schemas.openxmlformats.org/officeDocument/2006/relationships/notesSlide" Target="../notesSlides/notesSlide20.xml"/><Relationship Id="rId16" Type="http://schemas.openxmlformats.org/officeDocument/2006/relationships/diagramColors" Target="../diagrams/colors28.xml"/><Relationship Id="rId1" Type="http://schemas.openxmlformats.org/officeDocument/2006/relationships/slideLayout" Target="../slideLayouts/slideLayout2.xml"/><Relationship Id="rId6" Type="http://schemas.openxmlformats.org/officeDocument/2006/relationships/diagramColors" Target="../diagrams/colors26.xml"/><Relationship Id="rId11" Type="http://schemas.openxmlformats.org/officeDocument/2006/relationships/diagramColors" Target="../diagrams/colors27.xml"/><Relationship Id="rId5" Type="http://schemas.openxmlformats.org/officeDocument/2006/relationships/diagramQuickStyle" Target="../diagrams/quickStyle26.xml"/><Relationship Id="rId15" Type="http://schemas.openxmlformats.org/officeDocument/2006/relationships/diagramQuickStyle" Target="../diagrams/quickStyle28.xml"/><Relationship Id="rId10" Type="http://schemas.openxmlformats.org/officeDocument/2006/relationships/diagramQuickStyle" Target="../diagrams/quickStyle27.xml"/><Relationship Id="rId4" Type="http://schemas.openxmlformats.org/officeDocument/2006/relationships/diagramLayout" Target="../diagrams/layout26.xml"/><Relationship Id="rId9" Type="http://schemas.openxmlformats.org/officeDocument/2006/relationships/diagramLayout" Target="../diagrams/layout27.xml"/><Relationship Id="rId14" Type="http://schemas.openxmlformats.org/officeDocument/2006/relationships/diagramLayout" Target="../diagrams/layout28.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9.xml"/><Relationship Id="rId13" Type="http://schemas.openxmlformats.org/officeDocument/2006/relationships/diagramColors" Target="../diagrams/colors30.xml"/><Relationship Id="rId3" Type="http://schemas.openxmlformats.org/officeDocument/2006/relationships/image" Target="../media/image47.png"/><Relationship Id="rId7" Type="http://schemas.openxmlformats.org/officeDocument/2006/relationships/diagramQuickStyle" Target="../diagrams/quickStyle29.xml"/><Relationship Id="rId12" Type="http://schemas.openxmlformats.org/officeDocument/2006/relationships/diagramQuickStyle" Target="../diagrams/quickStyle3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Layout" Target="../diagrams/layout29.xml"/><Relationship Id="rId11" Type="http://schemas.openxmlformats.org/officeDocument/2006/relationships/diagramLayout" Target="../diagrams/layout30.xml"/><Relationship Id="rId5" Type="http://schemas.openxmlformats.org/officeDocument/2006/relationships/diagramData" Target="../diagrams/data29.xml"/><Relationship Id="rId10" Type="http://schemas.openxmlformats.org/officeDocument/2006/relationships/diagramData" Target="../diagrams/data30.xml"/><Relationship Id="rId4" Type="http://schemas.openxmlformats.org/officeDocument/2006/relationships/image" Target="../media/image48.jpeg"/><Relationship Id="rId9" Type="http://schemas.microsoft.com/office/2007/relationships/diagramDrawing" Target="../diagrams/drawing29.xml"/><Relationship Id="rId14" Type="http://schemas.microsoft.com/office/2007/relationships/diagramDrawing" Target="../diagrams/drawing30.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32.xml"/><Relationship Id="rId13" Type="http://schemas.openxmlformats.org/officeDocument/2006/relationships/chart" Target="../charts/chart7.xml"/><Relationship Id="rId3" Type="http://schemas.openxmlformats.org/officeDocument/2006/relationships/diagramData" Target="../diagrams/data31.xml"/><Relationship Id="rId7" Type="http://schemas.microsoft.com/office/2007/relationships/diagramDrawing" Target="../diagrams/drawing31.xml"/><Relationship Id="rId12" Type="http://schemas.microsoft.com/office/2007/relationships/diagramDrawing" Target="../diagrams/drawing3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1.xml"/><Relationship Id="rId11" Type="http://schemas.openxmlformats.org/officeDocument/2006/relationships/diagramColors" Target="../diagrams/colors32.xml"/><Relationship Id="rId5" Type="http://schemas.openxmlformats.org/officeDocument/2006/relationships/diagramQuickStyle" Target="../diagrams/quickStyle31.xml"/><Relationship Id="rId10" Type="http://schemas.openxmlformats.org/officeDocument/2006/relationships/diagramQuickStyle" Target="../diagrams/quickStyle32.xml"/><Relationship Id="rId4" Type="http://schemas.openxmlformats.org/officeDocument/2006/relationships/diagramLayout" Target="../diagrams/layout31.xml"/><Relationship Id="rId9" Type="http://schemas.openxmlformats.org/officeDocument/2006/relationships/diagramLayout" Target="../diagrams/layout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a:latin typeface="Century Gothic"/>
              </a:rPr>
              <a:t>Spring 2018 Bosch Project</a:t>
            </a:r>
          </a:p>
          <a:p>
            <a:r>
              <a:rPr lang="en-US" dirty="0">
                <a:latin typeface="Century Gothic"/>
              </a:rPr>
              <a:t>The University of Notre Dame</a:t>
            </a:r>
          </a:p>
        </p:txBody>
      </p:sp>
    </p:spTree>
    <p:extLst>
      <p:ext uri="{BB962C8B-B14F-4D97-AF65-F5344CB8AC3E}">
        <p14:creationId xmlns:p14="http://schemas.microsoft.com/office/powerpoint/2010/main" val="2719590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A466A-D181-5F49-95D8-EF14DF2A6254}"/>
              </a:ext>
            </a:extLst>
          </p:cNvPr>
          <p:cNvSpPr>
            <a:spLocks noGrp="1"/>
          </p:cNvSpPr>
          <p:nvPr>
            <p:ph type="sldNum" sz="quarter" idx="12"/>
          </p:nvPr>
        </p:nvSpPr>
        <p:spPr>
          <a:xfrm>
            <a:off x="8373648" y="6658613"/>
            <a:ext cx="400922" cy="227965"/>
          </a:xfrm>
        </p:spPr>
        <p:txBody>
          <a:bodyPr/>
          <a:lstStyle/>
          <a:p>
            <a:pPr defTabSz="457200"/>
            <a:fld id="{2571DE80-FEF2-1F43-9E9A-B112CF3775BA}" type="slidenum">
              <a:rPr lang="en-US"/>
              <a:pPr defTabSz="457200"/>
              <a:t>10</a:t>
            </a:fld>
            <a:endParaRPr lang="en-US" dirty="0"/>
          </a:p>
        </p:txBody>
      </p:sp>
      <p:sp>
        <p:nvSpPr>
          <p:cNvPr id="3" name="Text Placeholder 2">
            <a:extLst>
              <a:ext uri="{FF2B5EF4-FFF2-40B4-BE49-F238E27FC236}">
                <a16:creationId xmlns:a16="http://schemas.microsoft.com/office/drawing/2014/main" id="{E52A6C33-9243-6A46-AADB-35C9F97DBF44}"/>
              </a:ext>
            </a:extLst>
          </p:cNvPr>
          <p:cNvSpPr>
            <a:spLocks noGrp="1"/>
          </p:cNvSpPr>
          <p:nvPr>
            <p:ph type="body" sz="quarter" idx="13"/>
          </p:nvPr>
        </p:nvSpPr>
        <p:spPr>
          <a:xfrm>
            <a:off x="374652" y="6657976"/>
            <a:ext cx="7999413" cy="228600"/>
          </a:xfrm>
        </p:spPr>
        <p:txBody>
          <a:bodyPr/>
          <a:lstStyle/>
          <a:p>
            <a:r>
              <a:rPr lang="en-US" dirty="0"/>
              <a:t>Sources: Bosch, Fortune, Economic Times</a:t>
            </a:r>
          </a:p>
        </p:txBody>
      </p:sp>
      <p:sp>
        <p:nvSpPr>
          <p:cNvPr id="4" name="Title 3">
            <a:extLst>
              <a:ext uri="{FF2B5EF4-FFF2-40B4-BE49-F238E27FC236}">
                <a16:creationId xmlns:a16="http://schemas.microsoft.com/office/drawing/2014/main" id="{0CE77938-1C5F-FA4D-B8DE-B89CBCED9D91}"/>
              </a:ext>
            </a:extLst>
          </p:cNvPr>
          <p:cNvSpPr>
            <a:spLocks noGrp="1"/>
          </p:cNvSpPr>
          <p:nvPr>
            <p:ph type="title"/>
          </p:nvPr>
        </p:nvSpPr>
        <p:spPr/>
        <p:txBody>
          <a:bodyPr/>
          <a:lstStyle/>
          <a:p>
            <a:r>
              <a:rPr lang="en-US" dirty="0">
                <a:latin typeface="Century Gothic" panose="020B0502020202020204" pitchFamily="34" charset="0"/>
              </a:rPr>
              <a:t>A Closer Look</a:t>
            </a:r>
          </a:p>
        </p:txBody>
      </p:sp>
      <p:sp>
        <p:nvSpPr>
          <p:cNvPr id="6" name="Rectangle 5">
            <a:extLst>
              <a:ext uri="{FF2B5EF4-FFF2-40B4-BE49-F238E27FC236}">
                <a16:creationId xmlns:a16="http://schemas.microsoft.com/office/drawing/2014/main" id="{1E28B1C5-4980-B440-A2D9-3851E9C9B62B}"/>
              </a:ext>
            </a:extLst>
          </p:cNvPr>
          <p:cNvSpPr/>
          <p:nvPr/>
        </p:nvSpPr>
        <p:spPr>
          <a:xfrm>
            <a:off x="353663" y="1679853"/>
            <a:ext cx="4235117" cy="356616"/>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dirty="0">
                <a:solidFill>
                  <a:prstClr val="white"/>
                </a:solidFill>
                <a:latin typeface="Century Gothic" panose="020B0502020202020204" pitchFamily="34" charset="0"/>
              </a:rPr>
              <a:t>SWOT Analysis</a:t>
            </a:r>
          </a:p>
        </p:txBody>
      </p:sp>
      <p:sp>
        <p:nvSpPr>
          <p:cNvPr id="11" name="TextBox 10">
            <a:extLst>
              <a:ext uri="{FF2B5EF4-FFF2-40B4-BE49-F238E27FC236}">
                <a16:creationId xmlns:a16="http://schemas.microsoft.com/office/drawing/2014/main" id="{36ACA818-7E6F-944B-A263-44FFFC936C07}"/>
              </a:ext>
            </a:extLst>
          </p:cNvPr>
          <p:cNvSpPr txBox="1"/>
          <p:nvPr/>
        </p:nvSpPr>
        <p:spPr>
          <a:xfrm>
            <a:off x="336883" y="1009247"/>
            <a:ext cx="8437687"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defTabSz="457200"/>
            <a:r>
              <a:rPr lang="en-US" sz="1600" dirty="0">
                <a:solidFill>
                  <a:srgbClr val="000000"/>
                </a:solidFill>
                <a:latin typeface="Century Gothic" panose="020F0302020204030204"/>
              </a:rPr>
              <a:t>Digital transformations are on the forefront of Bosch’s mission, as they invest heavily in developing technology for commercial and residential applications</a:t>
            </a:r>
          </a:p>
        </p:txBody>
      </p:sp>
      <p:graphicFrame>
        <p:nvGraphicFramePr>
          <p:cNvPr id="12" name="Diagram 11">
            <a:extLst>
              <a:ext uri="{FF2B5EF4-FFF2-40B4-BE49-F238E27FC236}">
                <a16:creationId xmlns:a16="http://schemas.microsoft.com/office/drawing/2014/main" id="{168CE3C1-77E9-5948-AF4B-3FB63161DBA2}"/>
              </a:ext>
            </a:extLst>
          </p:cNvPr>
          <p:cNvGraphicFramePr/>
          <p:nvPr>
            <p:extLst/>
          </p:nvPr>
        </p:nvGraphicFramePr>
        <p:xfrm>
          <a:off x="369428" y="2103748"/>
          <a:ext cx="4202572" cy="21147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14">
            <a:extLst>
              <a:ext uri="{FF2B5EF4-FFF2-40B4-BE49-F238E27FC236}">
                <a16:creationId xmlns:a16="http://schemas.microsoft.com/office/drawing/2014/main" id="{9E53D017-392B-7044-9426-C747A6E30804}"/>
              </a:ext>
            </a:extLst>
          </p:cNvPr>
          <p:cNvSpPr/>
          <p:nvPr/>
        </p:nvSpPr>
        <p:spPr>
          <a:xfrm>
            <a:off x="4752755" y="1683248"/>
            <a:ext cx="4021815" cy="356616"/>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600" dirty="0">
                <a:solidFill>
                  <a:prstClr val="white"/>
                </a:solidFill>
                <a:latin typeface="Century Gothic" panose="020B0502020202020204" pitchFamily="34" charset="0"/>
              </a:rPr>
              <a:t>Recent Financial Performance</a:t>
            </a:r>
          </a:p>
        </p:txBody>
      </p:sp>
      <p:graphicFrame>
        <p:nvGraphicFramePr>
          <p:cNvPr id="13" name="Chart 12"/>
          <p:cNvGraphicFramePr>
            <a:graphicFrameLocks/>
          </p:cNvGraphicFramePr>
          <p:nvPr>
            <p:extLst/>
          </p:nvPr>
        </p:nvGraphicFramePr>
        <p:xfrm>
          <a:off x="4661258" y="2122305"/>
          <a:ext cx="4021815" cy="2110381"/>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7" name="Chart 16"/>
          <p:cNvGraphicFramePr>
            <a:graphicFrameLocks/>
          </p:cNvGraphicFramePr>
          <p:nvPr>
            <p:extLst/>
          </p:nvPr>
        </p:nvGraphicFramePr>
        <p:xfrm>
          <a:off x="4795123" y="4232684"/>
          <a:ext cx="4021817" cy="2237858"/>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4" name="Diagram 13">
            <a:extLst>
              <a:ext uri="{FF2B5EF4-FFF2-40B4-BE49-F238E27FC236}">
                <a16:creationId xmlns:a16="http://schemas.microsoft.com/office/drawing/2014/main" id="{CEFC84B3-B9FC-4ACD-BC8A-0E5A242B8125}"/>
              </a:ext>
            </a:extLst>
          </p:cNvPr>
          <p:cNvGraphicFramePr/>
          <p:nvPr>
            <p:extLst/>
          </p:nvPr>
        </p:nvGraphicFramePr>
        <p:xfrm>
          <a:off x="363650" y="4200711"/>
          <a:ext cx="4214128" cy="225207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303134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sldNum" idx="12"/>
          </p:nvPr>
        </p:nvSpPr>
        <p:spPr>
          <a:xfrm>
            <a:off x="8373648" y="6630035"/>
            <a:ext cx="400922" cy="2279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rgbClr val="000000"/>
                </a:solidFill>
                <a:latin typeface="Trebuchet MS"/>
                <a:ea typeface="Trebuchet MS"/>
                <a:cs typeface="Trebuchet MS"/>
                <a:sym typeface="Trebuchet MS"/>
              </a:rPr>
              <a:t>11</a:t>
            </a:fld>
            <a:endParaRPr sz="1000">
              <a:solidFill>
                <a:srgbClr val="000000"/>
              </a:solidFill>
              <a:latin typeface="Trebuchet MS"/>
              <a:ea typeface="Trebuchet MS"/>
              <a:cs typeface="Trebuchet MS"/>
              <a:sym typeface="Trebuchet MS"/>
            </a:endParaRPr>
          </a:p>
        </p:txBody>
      </p:sp>
      <p:sp>
        <p:nvSpPr>
          <p:cNvPr id="201" name="Shape 201"/>
          <p:cNvSpPr txBox="1">
            <a:spLocks noGrp="1"/>
          </p:cNvSpPr>
          <p:nvPr>
            <p:ph type="body" idx="1"/>
          </p:nvPr>
        </p:nvSpPr>
        <p:spPr>
          <a:xfrm>
            <a:off x="374650" y="6629400"/>
            <a:ext cx="7999413"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B223D"/>
              </a:buClr>
              <a:buSzPts val="800"/>
              <a:buFont typeface="Merriweather Sans"/>
              <a:buNone/>
            </a:pPr>
            <a:r>
              <a:rPr lang="en-US" sz="800" b="0" i="0" u="none" strike="noStrike" cap="none" dirty="0">
                <a:solidFill>
                  <a:srgbClr val="000000"/>
                </a:solidFill>
                <a:latin typeface="Trebuchet MS"/>
                <a:ea typeface="Trebuchet MS"/>
                <a:cs typeface="Trebuchet MS"/>
                <a:sym typeface="Trebuchet MS"/>
              </a:rPr>
              <a:t>Sources: Bosch and Deloitte</a:t>
            </a:r>
            <a:endParaRPr dirty="0"/>
          </a:p>
        </p:txBody>
      </p:sp>
      <p:sp>
        <p:nvSpPr>
          <p:cNvPr id="202" name="Shape 202"/>
          <p:cNvSpPr txBox="1">
            <a:spLocks noGrp="1"/>
          </p:cNvSpPr>
          <p:nvPr>
            <p:ph type="title"/>
          </p:nvPr>
        </p:nvSpPr>
        <p:spPr>
          <a:xfrm>
            <a:off x="369428" y="134516"/>
            <a:ext cx="7315200" cy="64008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a:solidFill>
                  <a:schemeClr val="lt1"/>
                </a:solidFill>
                <a:latin typeface="Century Gothic"/>
                <a:ea typeface="Century Gothic"/>
                <a:cs typeface="Century Gothic"/>
                <a:sym typeface="Century Gothic"/>
              </a:rPr>
              <a:t>Bosch’s Digital Transformation </a:t>
            </a:r>
            <a:endParaRPr/>
          </a:p>
        </p:txBody>
      </p:sp>
      <p:grpSp>
        <p:nvGrpSpPr>
          <p:cNvPr id="203" name="Shape 203"/>
          <p:cNvGrpSpPr/>
          <p:nvPr/>
        </p:nvGrpSpPr>
        <p:grpSpPr>
          <a:xfrm>
            <a:off x="374652" y="2361932"/>
            <a:ext cx="8342845" cy="1128260"/>
            <a:chOff x="3" y="382932"/>
            <a:chExt cx="8342845" cy="1128260"/>
          </a:xfrm>
        </p:grpSpPr>
        <p:sp>
          <p:nvSpPr>
            <p:cNvPr id="204" name="Shape 204"/>
            <p:cNvSpPr/>
            <p:nvPr/>
          </p:nvSpPr>
          <p:spPr>
            <a:xfrm>
              <a:off x="3" y="455701"/>
              <a:ext cx="886166" cy="874002"/>
            </a:xfrm>
            <a:prstGeom prst="ellipse">
              <a:avLst/>
            </a:prstGeom>
            <a:blipFill rotWithShape="1">
              <a:blip r:embed="rId3">
                <a:alphaModFix/>
              </a:blip>
              <a:stretch>
                <a:fillRect/>
              </a:stretch>
            </a:blipFill>
            <a:ln w="127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a:off x="957591" y="476447"/>
              <a:ext cx="1720555" cy="827939"/>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txBox="1"/>
            <p:nvPr/>
          </p:nvSpPr>
          <p:spPr>
            <a:xfrm>
              <a:off x="957591" y="476447"/>
              <a:ext cx="1720555" cy="827939"/>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chemeClr val="dk1"/>
                </a:buClr>
                <a:buSzPts val="1100"/>
                <a:buFont typeface="Century Gothic"/>
                <a:buNone/>
              </a:pPr>
              <a:r>
                <a:rPr lang="en-US" sz="1100" dirty="0">
                  <a:solidFill>
                    <a:schemeClr val="dk1"/>
                  </a:solidFill>
                  <a:latin typeface="Century Gothic"/>
                  <a:ea typeface="Century Gothic"/>
                  <a:cs typeface="Century Gothic"/>
                  <a:sym typeface="Century Gothic"/>
                </a:rPr>
                <a:t>Diesel engines held 48% of market in 2016; will decline to 36% of market in 2020</a:t>
              </a:r>
              <a:endParaRPr dirty="0"/>
            </a:p>
          </p:txBody>
        </p:sp>
        <p:sp>
          <p:nvSpPr>
            <p:cNvPr id="207" name="Shape 207"/>
            <p:cNvSpPr/>
            <p:nvPr/>
          </p:nvSpPr>
          <p:spPr>
            <a:xfrm>
              <a:off x="2740803" y="455696"/>
              <a:ext cx="886166" cy="874002"/>
            </a:xfrm>
            <a:prstGeom prst="ellipse">
              <a:avLst/>
            </a:prstGeom>
            <a:blipFill rotWithShape="1">
              <a:blip r:embed="rId4">
                <a:alphaModFix/>
              </a:blip>
              <a:stretch>
                <a:fillRect/>
              </a:stretch>
            </a:blipFill>
            <a:ln w="127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8" name="Shape 208"/>
            <p:cNvSpPr/>
            <p:nvPr/>
          </p:nvSpPr>
          <p:spPr>
            <a:xfrm>
              <a:off x="3643226" y="398177"/>
              <a:ext cx="1760445" cy="92028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9" name="Shape 209"/>
            <p:cNvSpPr txBox="1"/>
            <p:nvPr/>
          </p:nvSpPr>
          <p:spPr>
            <a:xfrm>
              <a:off x="3643226" y="398177"/>
              <a:ext cx="1760445" cy="92028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chemeClr val="dk1"/>
                </a:buClr>
                <a:buSzPts val="1100"/>
                <a:buFont typeface="Century Gothic"/>
                <a:buNone/>
              </a:pPr>
              <a:r>
                <a:rPr lang="en-US" sz="1100" dirty="0">
                  <a:solidFill>
                    <a:schemeClr val="dk1"/>
                  </a:solidFill>
                  <a:latin typeface="Century Gothic"/>
                  <a:ea typeface="Century Gothic"/>
                  <a:cs typeface="Century Gothic"/>
                  <a:sym typeface="Century Gothic"/>
                </a:rPr>
                <a:t>Battery costs down 73% from 2010; will decrease to record low in 2030</a:t>
              </a:r>
              <a:endParaRPr dirty="0"/>
            </a:p>
          </p:txBody>
        </p:sp>
        <p:sp>
          <p:nvSpPr>
            <p:cNvPr id="210" name="Shape 210"/>
            <p:cNvSpPr/>
            <p:nvPr/>
          </p:nvSpPr>
          <p:spPr>
            <a:xfrm>
              <a:off x="5456617" y="481396"/>
              <a:ext cx="886166" cy="874002"/>
            </a:xfrm>
            <a:prstGeom prst="ellipse">
              <a:avLst/>
            </a:prstGeom>
            <a:blipFill rotWithShape="1">
              <a:blip r:embed="rId5">
                <a:alphaModFix/>
              </a:blip>
              <a:stretch>
                <a:fillRect/>
              </a:stretch>
            </a:blipFill>
            <a:ln w="12700" cap="flat" cmpd="sng">
              <a:solidFill>
                <a:schemeClr val="accent1"/>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a:off x="6375607" y="382932"/>
              <a:ext cx="1967241" cy="11282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txBox="1"/>
            <p:nvPr/>
          </p:nvSpPr>
          <p:spPr>
            <a:xfrm>
              <a:off x="6375607" y="382932"/>
              <a:ext cx="1967241" cy="1128260"/>
            </a:xfrm>
            <a:prstGeom prst="rect">
              <a:avLst/>
            </a:prstGeom>
            <a:noFill/>
            <a:ln>
              <a:noFill/>
            </a:ln>
          </p:spPr>
          <p:txBody>
            <a:bodyPr spcFirstLastPara="1" wrap="square" lIns="41900" tIns="41900" rIns="41900" bIns="41900" anchor="ctr" anchorCtr="0">
              <a:noAutofit/>
            </a:bodyPr>
            <a:lstStyle/>
            <a:p>
              <a:pPr marL="0" marR="0" lvl="0" indent="0" algn="l" rtl="0">
                <a:lnSpc>
                  <a:spcPct val="90000"/>
                </a:lnSpc>
                <a:spcBef>
                  <a:spcPts val="0"/>
                </a:spcBef>
                <a:spcAft>
                  <a:spcPts val="0"/>
                </a:spcAft>
                <a:buClr>
                  <a:schemeClr val="dk1"/>
                </a:buClr>
                <a:buSzPts val="1100"/>
                <a:buFont typeface="Century Gothic"/>
                <a:buNone/>
              </a:pPr>
              <a:r>
                <a:rPr lang="en-US" sz="1100" dirty="0">
                  <a:solidFill>
                    <a:schemeClr val="dk1"/>
                  </a:solidFill>
                  <a:latin typeface="Century Gothic"/>
                  <a:ea typeface="Century Gothic"/>
                  <a:cs typeface="Century Gothic"/>
                  <a:sym typeface="Century Gothic"/>
                </a:rPr>
                <a:t>Goals to end internal combustion engine vehicle production </a:t>
              </a:r>
              <a:endParaRPr dirty="0"/>
            </a:p>
          </p:txBody>
        </p:sp>
      </p:grpSp>
      <p:sp>
        <p:nvSpPr>
          <p:cNvPr id="213" name="Shape 213"/>
          <p:cNvSpPr txBox="1"/>
          <p:nvPr/>
        </p:nvSpPr>
        <p:spPr>
          <a:xfrm>
            <a:off x="369428" y="1768621"/>
            <a:ext cx="8375426" cy="356616"/>
          </a:xfrm>
          <a:prstGeom prst="rect">
            <a:avLst/>
          </a:prstGeom>
          <a:gradFill>
            <a:gsLst>
              <a:gs pos="0">
                <a:srgbClr val="021832"/>
              </a:gs>
              <a:gs pos="80000">
                <a:srgbClr val="032042"/>
              </a:gs>
              <a:gs pos="100000">
                <a:srgbClr val="022144"/>
              </a:gs>
            </a:gsLst>
            <a:lin ang="16200000" scaled="0"/>
          </a:gradFill>
          <a:ln w="9525" cap="flat" cmpd="sng">
            <a:solidFill>
              <a:srgbClr val="09213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B223D"/>
              </a:buClr>
              <a:buSzPts val="1600"/>
              <a:buFont typeface="Merriweather Sans"/>
              <a:buNone/>
            </a:pPr>
            <a:r>
              <a:rPr lang="en-US" sz="1600">
                <a:solidFill>
                  <a:srgbClr val="FFFFFF"/>
                </a:solidFill>
                <a:latin typeface="Century Gothic"/>
                <a:ea typeface="Century Gothic"/>
                <a:cs typeface="Century Gothic"/>
                <a:sym typeface="Century Gothic"/>
              </a:rPr>
              <a:t>Recent Market Trends</a:t>
            </a:r>
            <a:endParaRPr/>
          </a:p>
        </p:txBody>
      </p:sp>
      <p:sp>
        <p:nvSpPr>
          <p:cNvPr id="214" name="Shape 214"/>
          <p:cNvSpPr txBox="1"/>
          <p:nvPr/>
        </p:nvSpPr>
        <p:spPr>
          <a:xfrm>
            <a:off x="4607169" y="3572144"/>
            <a:ext cx="4167401" cy="356616"/>
          </a:xfrm>
          <a:prstGeom prst="rect">
            <a:avLst/>
          </a:prstGeom>
          <a:gradFill>
            <a:gsLst>
              <a:gs pos="0">
                <a:srgbClr val="021832"/>
              </a:gs>
              <a:gs pos="80000">
                <a:srgbClr val="032042"/>
              </a:gs>
              <a:gs pos="100000">
                <a:srgbClr val="022144"/>
              </a:gs>
            </a:gsLst>
            <a:lin ang="16200000" scaled="0"/>
          </a:gradFill>
          <a:ln w="9525" cap="flat" cmpd="sng">
            <a:solidFill>
              <a:srgbClr val="09213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B223D"/>
              </a:buClr>
              <a:buSzPts val="1600"/>
              <a:buFont typeface="Merriweather Sans"/>
              <a:buNone/>
            </a:pPr>
            <a:r>
              <a:rPr lang="en-US" sz="1600">
                <a:solidFill>
                  <a:srgbClr val="FFFFFF"/>
                </a:solidFill>
                <a:latin typeface="Century Gothic"/>
                <a:ea typeface="Century Gothic"/>
                <a:cs typeface="Century Gothic"/>
                <a:sym typeface="Century Gothic"/>
              </a:rPr>
              <a:t>Transformation Plan</a:t>
            </a:r>
            <a:endParaRPr/>
          </a:p>
        </p:txBody>
      </p:sp>
      <p:grpSp>
        <p:nvGrpSpPr>
          <p:cNvPr id="215" name="Shape 215"/>
          <p:cNvGrpSpPr/>
          <p:nvPr/>
        </p:nvGrpSpPr>
        <p:grpSpPr>
          <a:xfrm>
            <a:off x="496757" y="4196521"/>
            <a:ext cx="3580368" cy="2216418"/>
            <a:chOff x="601399" y="1322"/>
            <a:chExt cx="3580368" cy="2216418"/>
          </a:xfrm>
        </p:grpSpPr>
        <p:sp>
          <p:nvSpPr>
            <p:cNvPr id="216" name="Shape 216"/>
            <p:cNvSpPr/>
            <p:nvPr/>
          </p:nvSpPr>
          <p:spPr>
            <a:xfrm>
              <a:off x="601399" y="1322"/>
              <a:ext cx="1704937" cy="1022962"/>
            </a:xfrm>
            <a:prstGeom prst="rect">
              <a:avLst/>
            </a:prstGeom>
            <a:solidFill>
              <a:schemeClr val="accent1">
                <a:alpha val="89803"/>
              </a:schemeClr>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txBox="1"/>
            <p:nvPr/>
          </p:nvSpPr>
          <p:spPr>
            <a:xfrm>
              <a:off x="601399" y="1322"/>
              <a:ext cx="1704937" cy="1022962"/>
            </a:xfrm>
            <a:prstGeom prst="rect">
              <a:avLst/>
            </a:prstGeom>
            <a:solidFill>
              <a:schemeClr val="tx2"/>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Arial"/>
                <a:buNone/>
              </a:pPr>
              <a:r>
                <a:rPr lang="en-US" sz="1200" u="none" dirty="0">
                  <a:solidFill>
                    <a:schemeClr val="lt1"/>
                  </a:solidFill>
                  <a:latin typeface="Century Gothic"/>
                  <a:ea typeface="Century Gothic"/>
                  <a:cs typeface="Century Gothic"/>
                  <a:sym typeface="Century Gothic"/>
                </a:rPr>
                <a:t>Makes lives of customers, citizens, or employees safer, easier, and more comfortable</a:t>
              </a:r>
              <a:endParaRPr dirty="0"/>
            </a:p>
          </p:txBody>
        </p:sp>
        <p:sp>
          <p:nvSpPr>
            <p:cNvPr id="218" name="Shape 218"/>
            <p:cNvSpPr/>
            <p:nvPr/>
          </p:nvSpPr>
          <p:spPr>
            <a:xfrm>
              <a:off x="2476830" y="1322"/>
              <a:ext cx="1704937" cy="1022962"/>
            </a:xfrm>
            <a:prstGeom prst="rect">
              <a:avLst/>
            </a:prstGeom>
            <a:solidFill>
              <a:schemeClr val="accent1">
                <a:alpha val="69803"/>
              </a:schemeClr>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9" name="Shape 219"/>
            <p:cNvSpPr txBox="1"/>
            <p:nvPr/>
          </p:nvSpPr>
          <p:spPr>
            <a:xfrm>
              <a:off x="2476830" y="1322"/>
              <a:ext cx="1704937" cy="1022962"/>
            </a:xfrm>
            <a:prstGeom prst="rect">
              <a:avLst/>
            </a:prstGeom>
            <a:solidFill>
              <a:schemeClr val="tx2"/>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entury Gothic"/>
                <a:buNone/>
              </a:pPr>
              <a:r>
                <a:rPr lang="en-US" sz="1200" dirty="0">
                  <a:solidFill>
                    <a:schemeClr val="lt1"/>
                  </a:solidFill>
                  <a:latin typeface="Century Gothic"/>
                  <a:ea typeface="Century Gothic"/>
                  <a:cs typeface="Century Gothic"/>
                  <a:sym typeface="Century Gothic"/>
                </a:rPr>
                <a:t>Generates value through new business models and revenue streams</a:t>
              </a:r>
              <a:endParaRPr dirty="0"/>
            </a:p>
          </p:txBody>
        </p:sp>
        <p:sp>
          <p:nvSpPr>
            <p:cNvPr id="220" name="Shape 220"/>
            <p:cNvSpPr/>
            <p:nvPr/>
          </p:nvSpPr>
          <p:spPr>
            <a:xfrm>
              <a:off x="1539115" y="1194778"/>
              <a:ext cx="1704937" cy="1022962"/>
            </a:xfrm>
            <a:prstGeom prst="rect">
              <a:avLst/>
            </a:prstGeom>
            <a:solidFill>
              <a:schemeClr val="accent1">
                <a:alpha val="49803"/>
              </a:schemeClr>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1539115" y="1194778"/>
              <a:ext cx="1704937" cy="1022962"/>
            </a:xfrm>
            <a:prstGeom prst="rect">
              <a:avLst/>
            </a:prstGeom>
            <a:solidFill>
              <a:schemeClr val="tx2"/>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chemeClr val="lt1"/>
                </a:buClr>
                <a:buSzPts val="1200"/>
                <a:buFont typeface="Century Gothic"/>
                <a:buNone/>
              </a:pPr>
              <a:r>
                <a:rPr lang="en-US" sz="1200" dirty="0">
                  <a:solidFill>
                    <a:schemeClr val="lt1"/>
                  </a:solidFill>
                  <a:latin typeface="Century Gothic"/>
                  <a:ea typeface="Century Gothic"/>
                  <a:cs typeface="Century Gothic"/>
                  <a:sym typeface="Century Gothic"/>
                </a:rPr>
                <a:t>Improves the way of running a business through streamlining and automating processes</a:t>
              </a:r>
              <a:endParaRPr dirty="0"/>
            </a:p>
          </p:txBody>
        </p:sp>
      </p:grpSp>
      <p:sp>
        <p:nvSpPr>
          <p:cNvPr id="222" name="Shape 222"/>
          <p:cNvSpPr txBox="1"/>
          <p:nvPr/>
        </p:nvSpPr>
        <p:spPr>
          <a:xfrm>
            <a:off x="496757" y="3574615"/>
            <a:ext cx="3580368" cy="356616"/>
          </a:xfrm>
          <a:prstGeom prst="rect">
            <a:avLst/>
          </a:prstGeom>
          <a:gradFill>
            <a:gsLst>
              <a:gs pos="0">
                <a:srgbClr val="021832"/>
              </a:gs>
              <a:gs pos="80000">
                <a:srgbClr val="032042"/>
              </a:gs>
              <a:gs pos="100000">
                <a:srgbClr val="022144"/>
              </a:gs>
            </a:gsLst>
            <a:lin ang="16200000" scaled="0"/>
          </a:gradFill>
          <a:ln w="9525" cap="flat" cmpd="sng">
            <a:solidFill>
              <a:srgbClr val="09213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B223D"/>
              </a:buClr>
              <a:buSzPts val="1600"/>
              <a:buFont typeface="Merriweather Sans"/>
              <a:buNone/>
            </a:pPr>
            <a:r>
              <a:rPr lang="en-US" sz="1600" dirty="0">
                <a:solidFill>
                  <a:schemeClr val="lt1"/>
                </a:solidFill>
                <a:latin typeface="Century Gothic"/>
                <a:ea typeface="Century Gothic"/>
                <a:cs typeface="Century Gothic"/>
                <a:sym typeface="Century Gothic"/>
              </a:rPr>
              <a:t>Digital Benefits </a:t>
            </a:r>
            <a:endParaRPr sz="1600" b="1" dirty="0">
              <a:solidFill>
                <a:srgbClr val="FFFFFF"/>
              </a:solidFill>
              <a:latin typeface="Century Gothic"/>
              <a:ea typeface="Century Gothic"/>
              <a:cs typeface="Century Gothic"/>
              <a:sym typeface="Century Gothic"/>
            </a:endParaRPr>
          </a:p>
        </p:txBody>
      </p:sp>
      <p:sp>
        <p:nvSpPr>
          <p:cNvPr id="223" name="Shape 223"/>
          <p:cNvSpPr txBox="1"/>
          <p:nvPr/>
        </p:nvSpPr>
        <p:spPr>
          <a:xfrm>
            <a:off x="374649" y="1017503"/>
            <a:ext cx="8399921" cy="584775"/>
          </a:xfrm>
          <a:prstGeom prst="rect">
            <a:avLst/>
          </a:prstGeom>
          <a:solidFill>
            <a:schemeClr val="lt1"/>
          </a:solidFill>
          <a:ln w="2857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a:solidFill>
                  <a:schemeClr val="dk1"/>
                </a:solidFill>
                <a:latin typeface="Century Gothic"/>
                <a:ea typeface="Century Gothic"/>
                <a:cs typeface="Century Gothic"/>
                <a:sym typeface="Century Gothic"/>
              </a:rPr>
              <a:t>In an industry where mobility is evolving, Bosch is digitally transforming in order to remain successful in the future</a:t>
            </a:r>
            <a:endParaRPr/>
          </a:p>
        </p:txBody>
      </p:sp>
      <p:grpSp>
        <p:nvGrpSpPr>
          <p:cNvPr id="224" name="Shape 224"/>
          <p:cNvGrpSpPr/>
          <p:nvPr/>
        </p:nvGrpSpPr>
        <p:grpSpPr>
          <a:xfrm>
            <a:off x="4607169" y="4170950"/>
            <a:ext cx="4167401" cy="2216897"/>
            <a:chOff x="0" y="1083"/>
            <a:chExt cx="3916627" cy="2216897"/>
          </a:xfrm>
        </p:grpSpPr>
        <p:sp>
          <p:nvSpPr>
            <p:cNvPr id="225" name="Shape 225"/>
            <p:cNvSpPr/>
            <p:nvPr/>
          </p:nvSpPr>
          <p:spPr>
            <a:xfrm rot="5400000">
              <a:off x="2377255" y="-894673"/>
              <a:ext cx="572102" cy="2506641"/>
            </a:xfrm>
            <a:prstGeom prst="round2SameRect">
              <a:avLst>
                <a:gd name="adj1" fmla="val 16667"/>
                <a:gd name="adj2" fmla="val 0"/>
              </a:avLst>
            </a:prstGeom>
            <a:solidFill>
              <a:srgbClr val="C9CACD">
                <a:alpha val="89803"/>
              </a:srgbClr>
            </a:solidFill>
            <a:ln w="28575" cap="flat" cmpd="sng">
              <a:solidFill>
                <a:srgbClr val="C9CA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txBox="1"/>
            <p:nvPr/>
          </p:nvSpPr>
          <p:spPr>
            <a:xfrm>
              <a:off x="1409986" y="100524"/>
              <a:ext cx="2478713" cy="516246"/>
            </a:xfrm>
            <a:prstGeom prst="rect">
              <a:avLst/>
            </a:prstGeom>
            <a:noFill/>
            <a:ln>
              <a:noFill/>
            </a:ln>
          </p:spPr>
          <p:txBody>
            <a:bodyPr spcFirstLastPara="1" wrap="square" lIns="247650" tIns="123825" rIns="247650" bIns="123825" anchor="ctr" anchorCtr="0">
              <a:noAutofit/>
            </a:bodyPr>
            <a:lstStyle/>
            <a:p>
              <a:pPr marL="114300" marR="0" lvl="1" indent="-114300" algn="l" rtl="0">
                <a:lnSpc>
                  <a:spcPct val="90000"/>
                </a:lnSpc>
                <a:spcBef>
                  <a:spcPts val="0"/>
                </a:spcBef>
                <a:spcAft>
                  <a:spcPts val="0"/>
                </a:spcAft>
                <a:buClr>
                  <a:schemeClr val="dk1"/>
                </a:buClr>
                <a:buSzPts val="1400"/>
                <a:buFont typeface="Century Gothic"/>
                <a:buChar char="•"/>
              </a:pPr>
              <a:r>
                <a:rPr lang="en-US" sz="1400" b="0" i="0" u="none" strike="noStrike" cap="none" dirty="0">
                  <a:solidFill>
                    <a:schemeClr val="dk1"/>
                  </a:solidFill>
                  <a:latin typeface="Century Gothic"/>
                  <a:ea typeface="Century Gothic"/>
                  <a:cs typeface="Century Gothic"/>
                  <a:sym typeface="Century Gothic"/>
                </a:rPr>
                <a:t>Aiming to web-enable all products</a:t>
              </a:r>
              <a:endParaRPr dirty="0"/>
            </a:p>
          </p:txBody>
        </p:sp>
        <p:sp>
          <p:nvSpPr>
            <p:cNvPr id="227" name="Shape 227"/>
            <p:cNvSpPr/>
            <p:nvPr/>
          </p:nvSpPr>
          <p:spPr>
            <a:xfrm>
              <a:off x="0" y="1083"/>
              <a:ext cx="1409985" cy="715128"/>
            </a:xfrm>
            <a:prstGeom prst="roundRect">
              <a:avLst>
                <a:gd name="adj" fmla="val 16667"/>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8" name="Shape 228"/>
            <p:cNvSpPr txBox="1"/>
            <p:nvPr/>
          </p:nvSpPr>
          <p:spPr>
            <a:xfrm>
              <a:off x="34910" y="35993"/>
              <a:ext cx="1340165" cy="645308"/>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chemeClr val="lt1"/>
                </a:buClr>
                <a:buSzPts val="1400"/>
                <a:buFont typeface="Century Gothic"/>
                <a:buNone/>
              </a:pPr>
              <a:r>
                <a:rPr lang="en-US" sz="1400" dirty="0">
                  <a:solidFill>
                    <a:schemeClr val="lt1"/>
                  </a:solidFill>
                  <a:latin typeface="Century Gothic"/>
                  <a:ea typeface="Century Gothic"/>
                  <a:cs typeface="Century Gothic"/>
                  <a:sym typeface="Century Gothic"/>
                </a:rPr>
                <a:t>Clear Strategic Focus </a:t>
              </a:r>
              <a:endParaRPr dirty="0"/>
            </a:p>
          </p:txBody>
        </p:sp>
        <p:sp>
          <p:nvSpPr>
            <p:cNvPr id="229" name="Shape 229"/>
            <p:cNvSpPr/>
            <p:nvPr/>
          </p:nvSpPr>
          <p:spPr>
            <a:xfrm rot="5400000">
              <a:off x="2377255" y="-143788"/>
              <a:ext cx="572102" cy="2506641"/>
            </a:xfrm>
            <a:prstGeom prst="round2SameRect">
              <a:avLst>
                <a:gd name="adj1" fmla="val 16667"/>
                <a:gd name="adj2" fmla="val 0"/>
              </a:avLst>
            </a:prstGeom>
            <a:solidFill>
              <a:srgbClr val="C9CACD">
                <a:alpha val="89803"/>
              </a:srgbClr>
            </a:solidFill>
            <a:ln w="28575" cap="flat" cmpd="sng">
              <a:solidFill>
                <a:srgbClr val="C9CA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txBox="1"/>
            <p:nvPr/>
          </p:nvSpPr>
          <p:spPr>
            <a:xfrm>
              <a:off x="1409986" y="851409"/>
              <a:ext cx="2478713" cy="516246"/>
            </a:xfrm>
            <a:prstGeom prst="rect">
              <a:avLst/>
            </a:prstGeom>
            <a:noFill/>
            <a:ln>
              <a:noFill/>
            </a:ln>
          </p:spPr>
          <p:txBody>
            <a:bodyPr spcFirstLastPara="1" wrap="square" lIns="247650" tIns="123825" rIns="247650" bIns="123825" anchor="ctr" anchorCtr="0">
              <a:noAutofit/>
            </a:bodyPr>
            <a:lstStyle/>
            <a:p>
              <a:pPr marL="114300" marR="0" lvl="1" indent="-114300" algn="l" rtl="0">
                <a:lnSpc>
                  <a:spcPct val="90000"/>
                </a:lnSpc>
                <a:spcBef>
                  <a:spcPts val="0"/>
                </a:spcBef>
                <a:spcAft>
                  <a:spcPts val="0"/>
                </a:spcAft>
                <a:buClr>
                  <a:schemeClr val="dk1"/>
                </a:buClr>
                <a:buSzPts val="1400"/>
                <a:buFont typeface="Century Gothic"/>
                <a:buChar char="•"/>
              </a:pPr>
              <a:r>
                <a:rPr lang="en-US" sz="1400" b="0" i="0" u="none" strike="noStrike" cap="none">
                  <a:solidFill>
                    <a:schemeClr val="dk1"/>
                  </a:solidFill>
                  <a:latin typeface="Century Gothic"/>
                  <a:ea typeface="Century Gothic"/>
                  <a:cs typeface="Century Gothic"/>
                  <a:sym typeface="Century Gothic"/>
                </a:rPr>
                <a:t>Bosch’s own IoT Cloud and IoT Suite </a:t>
              </a:r>
              <a:endParaRPr/>
            </a:p>
          </p:txBody>
        </p:sp>
        <p:sp>
          <p:nvSpPr>
            <p:cNvPr id="231" name="Shape 231"/>
            <p:cNvSpPr/>
            <p:nvPr/>
          </p:nvSpPr>
          <p:spPr>
            <a:xfrm>
              <a:off x="0" y="751967"/>
              <a:ext cx="1409985" cy="715128"/>
            </a:xfrm>
            <a:prstGeom prst="roundRect">
              <a:avLst>
                <a:gd name="adj" fmla="val 16667"/>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txBox="1"/>
            <p:nvPr/>
          </p:nvSpPr>
          <p:spPr>
            <a:xfrm>
              <a:off x="34910" y="786877"/>
              <a:ext cx="1340165" cy="645308"/>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chemeClr val="lt1"/>
                </a:buClr>
                <a:buSzPts val="1400"/>
                <a:buFont typeface="Century Gothic"/>
                <a:buNone/>
              </a:pPr>
              <a:r>
                <a:rPr lang="en-US" sz="1400">
                  <a:solidFill>
                    <a:schemeClr val="lt1"/>
                  </a:solidFill>
                  <a:latin typeface="Century Gothic"/>
                  <a:ea typeface="Century Gothic"/>
                  <a:cs typeface="Century Gothic"/>
                  <a:sym typeface="Century Gothic"/>
                </a:rPr>
                <a:t>Full-Line IoT Provider</a:t>
              </a:r>
              <a:endParaRPr/>
            </a:p>
          </p:txBody>
        </p:sp>
        <p:sp>
          <p:nvSpPr>
            <p:cNvPr id="233" name="Shape 233"/>
            <p:cNvSpPr/>
            <p:nvPr/>
          </p:nvSpPr>
          <p:spPr>
            <a:xfrm rot="5400000">
              <a:off x="2377255" y="607095"/>
              <a:ext cx="572102" cy="2506641"/>
            </a:xfrm>
            <a:prstGeom prst="round2SameRect">
              <a:avLst>
                <a:gd name="adj1" fmla="val 16667"/>
                <a:gd name="adj2" fmla="val 0"/>
              </a:avLst>
            </a:prstGeom>
            <a:solidFill>
              <a:srgbClr val="C9CACD">
                <a:alpha val="89803"/>
              </a:srgbClr>
            </a:solidFill>
            <a:ln w="28575" cap="flat" cmpd="sng">
              <a:solidFill>
                <a:srgbClr val="C9CA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1409986" y="1602292"/>
              <a:ext cx="2478713" cy="516246"/>
            </a:xfrm>
            <a:prstGeom prst="rect">
              <a:avLst/>
            </a:prstGeom>
            <a:noFill/>
            <a:ln>
              <a:noFill/>
            </a:ln>
          </p:spPr>
          <p:txBody>
            <a:bodyPr spcFirstLastPara="1" wrap="square" lIns="247650" tIns="123825" rIns="247650" bIns="123825" anchor="ctr" anchorCtr="0">
              <a:noAutofit/>
            </a:bodyPr>
            <a:lstStyle/>
            <a:p>
              <a:pPr marL="114300" marR="0" lvl="1" indent="-114300" algn="l" rtl="0">
                <a:lnSpc>
                  <a:spcPct val="90000"/>
                </a:lnSpc>
                <a:spcBef>
                  <a:spcPts val="0"/>
                </a:spcBef>
                <a:spcAft>
                  <a:spcPts val="0"/>
                </a:spcAft>
                <a:buClr>
                  <a:schemeClr val="dk1"/>
                </a:buClr>
                <a:buSzPts val="1400"/>
                <a:buFont typeface="Century Gothic"/>
                <a:buChar char="•"/>
              </a:pPr>
              <a:r>
                <a:rPr lang="en-US" sz="1400" b="0" i="0" u="none" strike="noStrike" cap="none">
                  <a:solidFill>
                    <a:schemeClr val="dk1"/>
                  </a:solidFill>
                  <a:latin typeface="Century Gothic"/>
                  <a:ea typeface="Century Gothic"/>
                  <a:cs typeface="Century Gothic"/>
                  <a:sym typeface="Century Gothic"/>
                </a:rPr>
                <a:t>Cooperation for best solution</a:t>
              </a:r>
              <a:endParaRPr/>
            </a:p>
          </p:txBody>
        </p:sp>
        <p:sp>
          <p:nvSpPr>
            <p:cNvPr id="235" name="Shape 235"/>
            <p:cNvSpPr/>
            <p:nvPr/>
          </p:nvSpPr>
          <p:spPr>
            <a:xfrm>
              <a:off x="0" y="1502852"/>
              <a:ext cx="1409985" cy="715128"/>
            </a:xfrm>
            <a:prstGeom prst="roundRect">
              <a:avLst>
                <a:gd name="adj" fmla="val 16667"/>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txBox="1"/>
            <p:nvPr/>
          </p:nvSpPr>
          <p:spPr>
            <a:xfrm>
              <a:off x="34910" y="1537762"/>
              <a:ext cx="1340165" cy="645308"/>
            </a:xfrm>
            <a:prstGeom prst="rect">
              <a:avLst/>
            </a:prstGeom>
            <a:noFill/>
            <a:ln>
              <a:noFill/>
            </a:ln>
          </p:spPr>
          <p:txBody>
            <a:bodyPr spcFirstLastPara="1" wrap="square" lIns="53325" tIns="26650" rIns="53325" bIns="26650" anchor="ctr" anchorCtr="0">
              <a:noAutofit/>
            </a:bodyPr>
            <a:lstStyle/>
            <a:p>
              <a:pPr marL="0" marR="0" lvl="0" indent="0" algn="ctr" rtl="0">
                <a:lnSpc>
                  <a:spcPct val="90000"/>
                </a:lnSpc>
                <a:spcBef>
                  <a:spcPts val="0"/>
                </a:spcBef>
                <a:spcAft>
                  <a:spcPts val="0"/>
                </a:spcAft>
                <a:buClr>
                  <a:schemeClr val="lt1"/>
                </a:buClr>
                <a:buSzPts val="1400"/>
                <a:buFont typeface="Century Gothic"/>
                <a:buNone/>
              </a:pPr>
              <a:r>
                <a:rPr lang="en-US" sz="1400">
                  <a:solidFill>
                    <a:schemeClr val="lt1"/>
                  </a:solidFill>
                  <a:latin typeface="Century Gothic"/>
                  <a:ea typeface="Century Gothic"/>
                  <a:cs typeface="Century Gothic"/>
                  <a:sym typeface="Century Gothic"/>
                </a:rPr>
                <a:t>Open Platform Strategy </a:t>
              </a:r>
              <a:endParaRPr/>
            </a:p>
          </p:txBody>
        </p:sp>
      </p:grpSp>
    </p:spTree>
    <p:extLst>
      <p:ext uri="{BB962C8B-B14F-4D97-AF65-F5344CB8AC3E}">
        <p14:creationId xmlns:p14="http://schemas.microsoft.com/office/powerpoint/2010/main" val="793769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5D9-5AA2-4951-A955-5A63B4A3B206}"/>
              </a:ext>
            </a:extLst>
          </p:cNvPr>
          <p:cNvSpPr>
            <a:spLocks noGrp="1"/>
          </p:cNvSpPr>
          <p:nvPr>
            <p:ph type="title"/>
          </p:nvPr>
        </p:nvSpPr>
        <p:spPr/>
        <p:txBody>
          <a:bodyPr>
            <a:normAutofit/>
          </a:bodyPr>
          <a:lstStyle/>
          <a:p>
            <a:r>
              <a:rPr lang="en-US" dirty="0">
                <a:latin typeface="+mj-lt"/>
              </a:rPr>
              <a:t>3) Recommendations </a:t>
            </a:r>
          </a:p>
        </p:txBody>
      </p:sp>
      <p:sp>
        <p:nvSpPr>
          <p:cNvPr id="3" name="Slide Number Placeholder 2">
            <a:extLst>
              <a:ext uri="{FF2B5EF4-FFF2-40B4-BE49-F238E27FC236}">
                <a16:creationId xmlns:a16="http://schemas.microsoft.com/office/drawing/2014/main" id="{2C1D3158-C01A-4919-A9DC-7C59841171C5}"/>
              </a:ext>
            </a:extLst>
          </p:cNvPr>
          <p:cNvSpPr>
            <a:spLocks noGrp="1"/>
          </p:cNvSpPr>
          <p:nvPr>
            <p:ph type="sldNum" sz="quarter" idx="12"/>
          </p:nvPr>
        </p:nvSpPr>
        <p:spPr/>
        <p:txBody>
          <a:bodyPr/>
          <a:lstStyle/>
          <a:p>
            <a:fld id="{2571DE80-FEF2-1F43-9E9A-B112CF3775BA}" type="slidenum">
              <a:rPr lang="en-US" smtClean="0"/>
              <a:pPr/>
              <a:t>12</a:t>
            </a:fld>
            <a:endParaRPr lang="en-US" dirty="0"/>
          </a:p>
        </p:txBody>
      </p:sp>
    </p:spTree>
    <p:extLst>
      <p:ext uri="{BB962C8B-B14F-4D97-AF65-F5344CB8AC3E}">
        <p14:creationId xmlns:p14="http://schemas.microsoft.com/office/powerpoint/2010/main" val="1771696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571DE80-FEF2-1F43-9E9A-B112CF3775BA}" type="slidenum">
              <a:rPr lang="en-US" smtClean="0"/>
              <a:pPr/>
              <a:t>13</a:t>
            </a:fld>
            <a:endParaRPr lang="en-US" dirty="0"/>
          </a:p>
        </p:txBody>
      </p:sp>
      <p:sp>
        <p:nvSpPr>
          <p:cNvPr id="6" name="Rectangle 5">
            <a:extLst>
              <a:ext uri="{FF2B5EF4-FFF2-40B4-BE49-F238E27FC236}">
                <a16:creationId xmlns:a16="http://schemas.microsoft.com/office/drawing/2014/main" id="{B3A4F648-91FF-4EE1-B45C-8417B8B0B02E}"/>
              </a:ext>
            </a:extLst>
          </p:cNvPr>
          <p:cNvSpPr/>
          <p:nvPr/>
        </p:nvSpPr>
        <p:spPr>
          <a:xfrm>
            <a:off x="1191278" y="2787015"/>
            <a:ext cx="6758313" cy="585523"/>
          </a:xfrm>
          <a:prstGeom prst="rect">
            <a:avLst/>
          </a:prstGeom>
          <a:solidFill>
            <a:srgbClr val="92D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 Integrate Digital Into Business Unit</a:t>
            </a:r>
          </a:p>
        </p:txBody>
      </p:sp>
      <p:sp>
        <p:nvSpPr>
          <p:cNvPr id="7" name="Rectangle 6">
            <a:extLst>
              <a:ext uri="{FF2B5EF4-FFF2-40B4-BE49-F238E27FC236}">
                <a16:creationId xmlns:a16="http://schemas.microsoft.com/office/drawing/2014/main" id="{12A12EF9-AE1C-4087-A3F3-8EE57C57727F}"/>
              </a:ext>
            </a:extLst>
          </p:cNvPr>
          <p:cNvSpPr/>
          <p:nvPr/>
        </p:nvSpPr>
        <p:spPr>
          <a:xfrm>
            <a:off x="1191279" y="3522776"/>
            <a:ext cx="6758312" cy="585523"/>
          </a:xfrm>
          <a:prstGeom prst="rect">
            <a:avLst/>
          </a:prstGeom>
          <a:solidFill>
            <a:srgbClr val="92D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B. Utilize Insourcing and Partnerships </a:t>
            </a:r>
          </a:p>
        </p:txBody>
      </p:sp>
      <p:sp>
        <p:nvSpPr>
          <p:cNvPr id="10" name="Rectangle 9">
            <a:extLst>
              <a:ext uri="{FF2B5EF4-FFF2-40B4-BE49-F238E27FC236}">
                <a16:creationId xmlns:a16="http://schemas.microsoft.com/office/drawing/2014/main" id="{02499D69-798C-480B-BB77-3D6A2A68CAB7}"/>
              </a:ext>
            </a:extLst>
          </p:cNvPr>
          <p:cNvSpPr/>
          <p:nvPr/>
        </p:nvSpPr>
        <p:spPr>
          <a:xfrm>
            <a:off x="1191278" y="4283744"/>
            <a:ext cx="6758312" cy="585523"/>
          </a:xfrm>
          <a:prstGeom prst="rect">
            <a:avLst/>
          </a:prstGeom>
          <a:solidFill>
            <a:srgbClr val="92D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 Make an Innovation Center Push</a:t>
            </a:r>
          </a:p>
        </p:txBody>
      </p:sp>
      <p:sp>
        <p:nvSpPr>
          <p:cNvPr id="8" name="Title 3">
            <a:extLst>
              <a:ext uri="{FF2B5EF4-FFF2-40B4-BE49-F238E27FC236}">
                <a16:creationId xmlns:a16="http://schemas.microsoft.com/office/drawing/2014/main" id="{217B9816-EE9F-4A79-A4DB-33C447E7F2D9}"/>
              </a:ext>
            </a:extLst>
          </p:cNvPr>
          <p:cNvSpPr>
            <a:spLocks noGrp="1"/>
          </p:cNvSpPr>
          <p:nvPr>
            <p:ph type="title"/>
          </p:nvPr>
        </p:nvSpPr>
        <p:spPr>
          <a:xfrm>
            <a:off x="1191278" y="1373914"/>
            <a:ext cx="6483065" cy="640080"/>
          </a:xfrm>
        </p:spPr>
        <p:txBody>
          <a:bodyPr>
            <a:normAutofit fontScale="90000"/>
          </a:bodyPr>
          <a:lstStyle/>
          <a:p>
            <a:pPr algn="l"/>
            <a:r>
              <a:rPr lang="en-US" b="1" dirty="0">
                <a:latin typeface="+mj-lt"/>
              </a:rPr>
              <a:t>Recommendation Overview</a:t>
            </a:r>
            <a:endParaRPr lang="en-US" dirty="0">
              <a:latin typeface="+mj-lt"/>
            </a:endParaRPr>
          </a:p>
        </p:txBody>
      </p:sp>
    </p:spTree>
    <p:extLst>
      <p:ext uri="{BB962C8B-B14F-4D97-AF65-F5344CB8AC3E}">
        <p14:creationId xmlns:p14="http://schemas.microsoft.com/office/powerpoint/2010/main" val="1356580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5D9-5AA2-4951-A955-5A63B4A3B206}"/>
              </a:ext>
            </a:extLst>
          </p:cNvPr>
          <p:cNvSpPr>
            <a:spLocks noGrp="1"/>
          </p:cNvSpPr>
          <p:nvPr>
            <p:ph type="title"/>
          </p:nvPr>
        </p:nvSpPr>
        <p:spPr/>
        <p:txBody>
          <a:bodyPr>
            <a:normAutofit/>
          </a:bodyPr>
          <a:lstStyle/>
          <a:p>
            <a:r>
              <a:rPr lang="en-US" dirty="0">
                <a:latin typeface="+mj-lt"/>
              </a:rPr>
              <a:t>3A) Integrated Digital vs. Independent Digital </a:t>
            </a:r>
          </a:p>
        </p:txBody>
      </p:sp>
      <p:sp>
        <p:nvSpPr>
          <p:cNvPr id="3" name="Slide Number Placeholder 2">
            <a:extLst>
              <a:ext uri="{FF2B5EF4-FFF2-40B4-BE49-F238E27FC236}">
                <a16:creationId xmlns:a16="http://schemas.microsoft.com/office/drawing/2014/main" id="{2C1D3158-C01A-4919-A9DC-7C59841171C5}"/>
              </a:ext>
            </a:extLst>
          </p:cNvPr>
          <p:cNvSpPr>
            <a:spLocks noGrp="1"/>
          </p:cNvSpPr>
          <p:nvPr>
            <p:ph type="sldNum" sz="quarter" idx="12"/>
          </p:nvPr>
        </p:nvSpPr>
        <p:spPr/>
        <p:txBody>
          <a:bodyPr/>
          <a:lstStyle/>
          <a:p>
            <a:fld id="{2571DE80-FEF2-1F43-9E9A-B112CF3775BA}" type="slidenum">
              <a:rPr lang="en-US" smtClean="0"/>
              <a:pPr/>
              <a:t>14</a:t>
            </a:fld>
            <a:endParaRPr lang="en-US" dirty="0"/>
          </a:p>
        </p:txBody>
      </p:sp>
    </p:spTree>
    <p:extLst>
      <p:ext uri="{BB962C8B-B14F-4D97-AF65-F5344CB8AC3E}">
        <p14:creationId xmlns:p14="http://schemas.microsoft.com/office/powerpoint/2010/main" val="4050063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15</a:t>
            </a:fld>
            <a:endParaRPr lang="en-US" dirty="0"/>
          </a:p>
        </p:txBody>
      </p:sp>
      <p:sp>
        <p:nvSpPr>
          <p:cNvPr id="3" name="Text Placeholder 2"/>
          <p:cNvSpPr>
            <a:spLocks noGrp="1"/>
          </p:cNvSpPr>
          <p:nvPr>
            <p:ph type="body" sz="quarter" idx="13"/>
          </p:nvPr>
        </p:nvSpPr>
        <p:spPr/>
        <p:txBody>
          <a:bodyPr/>
          <a:lstStyle/>
          <a:p>
            <a:r>
              <a:rPr lang="en-US" dirty="0"/>
              <a:t>Sources: Bosch, McKinsey</a:t>
            </a:r>
          </a:p>
        </p:txBody>
      </p:sp>
      <p:sp>
        <p:nvSpPr>
          <p:cNvPr id="4" name="Title 3"/>
          <p:cNvSpPr>
            <a:spLocks noGrp="1"/>
          </p:cNvSpPr>
          <p:nvPr>
            <p:ph type="title"/>
          </p:nvPr>
        </p:nvSpPr>
        <p:spPr/>
        <p:txBody>
          <a:bodyPr>
            <a:normAutofit/>
          </a:bodyPr>
          <a:lstStyle/>
          <a:p>
            <a:r>
              <a:rPr lang="en-US" dirty="0">
                <a:latin typeface="+mj-lt"/>
              </a:rPr>
              <a:t>Bosch Digitalization Options</a:t>
            </a:r>
          </a:p>
        </p:txBody>
      </p:sp>
      <p:sp>
        <p:nvSpPr>
          <p:cNvPr id="6" name="TextBox 5">
            <a:extLst>
              <a:ext uri="{FF2B5EF4-FFF2-40B4-BE49-F238E27FC236}">
                <a16:creationId xmlns:a16="http://schemas.microsoft.com/office/drawing/2014/main" id="{DF6FB35D-AB8A-41D6-BCE4-8FAA3EF88128}"/>
              </a:ext>
            </a:extLst>
          </p:cNvPr>
          <p:cNvSpPr txBox="1"/>
          <p:nvPr/>
        </p:nvSpPr>
        <p:spPr>
          <a:xfrm>
            <a:off x="364517" y="991505"/>
            <a:ext cx="8257880"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Bosch and CI need to evaluate their options and identify where to position the company relating to its digital transformation</a:t>
            </a:r>
          </a:p>
        </p:txBody>
      </p:sp>
      <p:graphicFrame>
        <p:nvGraphicFramePr>
          <p:cNvPr id="8" name="Diagram 7"/>
          <p:cNvGraphicFramePr/>
          <p:nvPr>
            <p:extLst/>
          </p:nvPr>
        </p:nvGraphicFramePr>
        <p:xfrm>
          <a:off x="3865451" y="2739537"/>
          <a:ext cx="5259866" cy="3064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10">
            <a:extLst>
              <a:ext uri="{FF2B5EF4-FFF2-40B4-BE49-F238E27FC236}">
                <a16:creationId xmlns:a16="http://schemas.microsoft.com/office/drawing/2014/main" id="{F5719FC5-9983-43E7-8C2B-199D4FD9E410}"/>
              </a:ext>
            </a:extLst>
          </p:cNvPr>
          <p:cNvSpPr txBox="1">
            <a:spLocks/>
          </p:cNvSpPr>
          <p:nvPr/>
        </p:nvSpPr>
        <p:spPr>
          <a:xfrm>
            <a:off x="4807903" y="1735777"/>
            <a:ext cx="3566160" cy="356616"/>
          </a:xfrm>
          <a:prstGeom prst="rect">
            <a:avLst/>
          </a:prstGeom>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defPPr>
              <a:defRPr lang="en-US"/>
            </a:defPPr>
            <a:lvl1pPr marL="0" indent="-3429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1pPr>
            <a:lvl2pPr marL="457200" indent="-28575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2pPr>
            <a:lvl3pPr marL="9144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3pPr>
            <a:lvl4pPr marL="13716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4pPr>
            <a:lvl5pPr marL="18288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5pPr>
            <a:lvl6pPr marL="2286000" indent="-228600" algn="l" defTabSz="457200" rtl="0" eaLnBrk="1" latinLnBrk="0" hangingPunct="1">
              <a:spcBef>
                <a:spcPct val="20000"/>
              </a:spcBef>
              <a:buFont typeface="Arial"/>
              <a:buChar char="•"/>
              <a:defRPr sz="1800" kern="1200">
                <a:solidFill>
                  <a:schemeClr val="lt1"/>
                </a:solidFill>
                <a:latin typeface="+mn-lt"/>
                <a:ea typeface="+mn-ea"/>
                <a:cs typeface="+mn-cs"/>
              </a:defRPr>
            </a:lvl6pPr>
            <a:lvl7pPr marL="2743200" indent="-228600" algn="l" defTabSz="457200" rtl="0" eaLnBrk="1" latinLnBrk="0" hangingPunct="1">
              <a:spcBef>
                <a:spcPct val="20000"/>
              </a:spcBef>
              <a:buFont typeface="Arial"/>
              <a:buChar char="•"/>
              <a:defRPr sz="1800" kern="1200">
                <a:solidFill>
                  <a:schemeClr val="lt1"/>
                </a:solidFill>
                <a:latin typeface="+mn-lt"/>
                <a:ea typeface="+mn-ea"/>
                <a:cs typeface="+mn-cs"/>
              </a:defRPr>
            </a:lvl7pPr>
            <a:lvl8pPr marL="3200400" indent="-228600" algn="l" defTabSz="457200" rtl="0" eaLnBrk="1" latinLnBrk="0" hangingPunct="1">
              <a:spcBef>
                <a:spcPct val="20000"/>
              </a:spcBef>
              <a:buFont typeface="Arial"/>
              <a:buChar char="•"/>
              <a:defRPr sz="1800" kern="1200">
                <a:solidFill>
                  <a:schemeClr val="lt1"/>
                </a:solidFill>
                <a:latin typeface="+mn-lt"/>
                <a:ea typeface="+mn-ea"/>
                <a:cs typeface="+mn-cs"/>
              </a:defRPr>
            </a:lvl8pPr>
            <a:lvl9pPr marL="3657600" indent="-228600" algn="l" defTabSz="457200" rtl="0" eaLnBrk="1" latinLnBrk="0" hangingPunct="1">
              <a:spcBef>
                <a:spcPct val="20000"/>
              </a:spcBef>
              <a:buFont typeface="Arial"/>
              <a:buChar char="•"/>
              <a:defRPr sz="1800" kern="1200">
                <a:solidFill>
                  <a:schemeClr val="lt1"/>
                </a:solidFill>
                <a:latin typeface="+mn-lt"/>
                <a:ea typeface="+mn-ea"/>
                <a:cs typeface="+mn-cs"/>
              </a:defRPr>
            </a:lvl9pPr>
          </a:lstStyle>
          <a:p>
            <a:pPr indent="0" algn="ctr">
              <a:buFont typeface="Lucida Grande"/>
              <a:buNone/>
            </a:pPr>
            <a:r>
              <a:rPr lang="en-US" sz="1600" dirty="0">
                <a:solidFill>
                  <a:prstClr val="white"/>
                </a:solidFill>
                <a:latin typeface="+mj-lt"/>
              </a:rPr>
              <a:t>Two Strategy Options</a:t>
            </a:r>
          </a:p>
        </p:txBody>
      </p:sp>
      <p:pic>
        <p:nvPicPr>
          <p:cNvPr id="10" name="Picture 9"/>
          <p:cNvPicPr>
            <a:picLocks noChangeAspect="1"/>
          </p:cNvPicPr>
          <p:nvPr/>
        </p:nvPicPr>
        <p:blipFill>
          <a:blip r:embed="rId8"/>
          <a:stretch>
            <a:fillRect/>
          </a:stretch>
        </p:blipFill>
        <p:spPr>
          <a:xfrm>
            <a:off x="4938255" y="2809527"/>
            <a:ext cx="1830072" cy="610024"/>
          </a:xfrm>
          <a:prstGeom prst="rect">
            <a:avLst/>
          </a:prstGeom>
          <a:ln w="19050">
            <a:solidFill>
              <a:schemeClr val="accent1"/>
            </a:solidFill>
          </a:ln>
        </p:spPr>
      </p:pic>
      <p:pic>
        <p:nvPicPr>
          <p:cNvPr id="11" name="Picture 10"/>
          <p:cNvPicPr>
            <a:picLocks noChangeAspect="1"/>
          </p:cNvPicPr>
          <p:nvPr/>
        </p:nvPicPr>
        <p:blipFill>
          <a:blip r:embed="rId9"/>
          <a:stretch>
            <a:fillRect/>
          </a:stretch>
        </p:blipFill>
        <p:spPr>
          <a:xfrm>
            <a:off x="6444102" y="5154486"/>
            <a:ext cx="561610" cy="561610"/>
          </a:xfrm>
          <a:prstGeom prst="rect">
            <a:avLst/>
          </a:prstGeom>
        </p:spPr>
      </p:pic>
      <p:pic>
        <p:nvPicPr>
          <p:cNvPr id="12" name="Picture 11"/>
          <p:cNvPicPr>
            <a:picLocks noChangeAspect="1"/>
          </p:cNvPicPr>
          <p:nvPr/>
        </p:nvPicPr>
        <p:blipFill rotWithShape="1">
          <a:blip r:embed="rId10"/>
          <a:srcRect l="24260" t="16034" r="20909" b="10172"/>
          <a:stretch/>
        </p:blipFill>
        <p:spPr>
          <a:xfrm>
            <a:off x="7499280" y="5121609"/>
            <a:ext cx="592070" cy="796823"/>
          </a:xfrm>
          <a:prstGeom prst="rect">
            <a:avLst/>
          </a:prstGeom>
        </p:spPr>
      </p:pic>
      <p:sp>
        <p:nvSpPr>
          <p:cNvPr id="15" name="Content Placeholder 10">
            <a:extLst>
              <a:ext uri="{FF2B5EF4-FFF2-40B4-BE49-F238E27FC236}">
                <a16:creationId xmlns:a16="http://schemas.microsoft.com/office/drawing/2014/main" id="{F5719FC5-9983-43E7-8C2B-199D4FD9E410}"/>
              </a:ext>
            </a:extLst>
          </p:cNvPr>
          <p:cNvSpPr txBox="1">
            <a:spLocks/>
          </p:cNvSpPr>
          <p:nvPr/>
        </p:nvSpPr>
        <p:spPr>
          <a:xfrm>
            <a:off x="374650" y="1735597"/>
            <a:ext cx="3561246" cy="356616"/>
          </a:xfrm>
          <a:prstGeom prst="rect">
            <a:avLst/>
          </a:prstGeom>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defPPr>
              <a:defRPr lang="en-US"/>
            </a:defPPr>
            <a:lvl1pPr marL="0" indent="-3429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1pPr>
            <a:lvl2pPr marL="457200" indent="-28575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2pPr>
            <a:lvl3pPr marL="9144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3pPr>
            <a:lvl4pPr marL="13716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4pPr>
            <a:lvl5pPr marL="18288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5pPr>
            <a:lvl6pPr marL="2286000" indent="-228600" algn="l" defTabSz="457200" rtl="0" eaLnBrk="1" latinLnBrk="0" hangingPunct="1">
              <a:spcBef>
                <a:spcPct val="20000"/>
              </a:spcBef>
              <a:buFont typeface="Arial"/>
              <a:buChar char="•"/>
              <a:defRPr sz="1800" kern="1200">
                <a:solidFill>
                  <a:schemeClr val="lt1"/>
                </a:solidFill>
                <a:latin typeface="+mn-lt"/>
                <a:ea typeface="+mn-ea"/>
                <a:cs typeface="+mn-cs"/>
              </a:defRPr>
            </a:lvl6pPr>
            <a:lvl7pPr marL="2743200" indent="-228600" algn="l" defTabSz="457200" rtl="0" eaLnBrk="1" latinLnBrk="0" hangingPunct="1">
              <a:spcBef>
                <a:spcPct val="20000"/>
              </a:spcBef>
              <a:buFont typeface="Arial"/>
              <a:buChar char="•"/>
              <a:defRPr sz="1800" kern="1200">
                <a:solidFill>
                  <a:schemeClr val="lt1"/>
                </a:solidFill>
                <a:latin typeface="+mn-lt"/>
                <a:ea typeface="+mn-ea"/>
                <a:cs typeface="+mn-cs"/>
              </a:defRPr>
            </a:lvl7pPr>
            <a:lvl8pPr marL="3200400" indent="-228600" algn="l" defTabSz="457200" rtl="0" eaLnBrk="1" latinLnBrk="0" hangingPunct="1">
              <a:spcBef>
                <a:spcPct val="20000"/>
              </a:spcBef>
              <a:buFont typeface="Arial"/>
              <a:buChar char="•"/>
              <a:defRPr sz="1800" kern="1200">
                <a:solidFill>
                  <a:schemeClr val="lt1"/>
                </a:solidFill>
                <a:latin typeface="+mn-lt"/>
                <a:ea typeface="+mn-ea"/>
                <a:cs typeface="+mn-cs"/>
              </a:defRPr>
            </a:lvl8pPr>
            <a:lvl9pPr marL="3657600" indent="-228600" algn="l" defTabSz="457200" rtl="0" eaLnBrk="1" latinLnBrk="0" hangingPunct="1">
              <a:spcBef>
                <a:spcPct val="20000"/>
              </a:spcBef>
              <a:buFont typeface="Arial"/>
              <a:buChar char="•"/>
              <a:defRPr sz="1800" kern="1200">
                <a:solidFill>
                  <a:schemeClr val="lt1"/>
                </a:solidFill>
                <a:latin typeface="+mn-lt"/>
                <a:ea typeface="+mn-ea"/>
                <a:cs typeface="+mn-cs"/>
              </a:defRPr>
            </a:lvl9pPr>
          </a:lstStyle>
          <a:p>
            <a:pPr indent="0" algn="ctr">
              <a:buFont typeface="Lucida Grande"/>
              <a:buNone/>
            </a:pPr>
            <a:r>
              <a:rPr lang="en-US" sz="1600" dirty="0">
                <a:solidFill>
                  <a:prstClr val="white"/>
                </a:solidFill>
                <a:latin typeface="+mj-lt"/>
              </a:rPr>
              <a:t>Key Decisions</a:t>
            </a:r>
          </a:p>
        </p:txBody>
      </p:sp>
      <p:graphicFrame>
        <p:nvGraphicFramePr>
          <p:cNvPr id="16" name="Diagram 15"/>
          <p:cNvGraphicFramePr/>
          <p:nvPr>
            <p:extLst/>
          </p:nvPr>
        </p:nvGraphicFramePr>
        <p:xfrm>
          <a:off x="-270913" y="2293995"/>
          <a:ext cx="4682251" cy="40640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19" name="Straight Arrow Connector 18"/>
          <p:cNvCxnSpPr/>
          <p:nvPr/>
        </p:nvCxnSpPr>
        <p:spPr>
          <a:xfrm>
            <a:off x="7103040" y="5379151"/>
            <a:ext cx="396240" cy="90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13427" y="5066816"/>
            <a:ext cx="1827710" cy="906408"/>
          </a:xfrm>
          <a:prstGeom prst="rect">
            <a:avLst/>
          </a:prstGeom>
          <a:noFill/>
          <a:ln>
            <a:solidFill>
              <a:schemeClr val="accent1"/>
            </a:solidFill>
          </a:ln>
        </p:spPr>
        <p:txBody>
          <a:bodyPr wrap="square" rtlCol="0">
            <a:spAutoFit/>
          </a:bodyPr>
          <a:lstStyle/>
          <a:p>
            <a:endParaRPr lang="en-US"/>
          </a:p>
        </p:txBody>
      </p:sp>
    </p:spTree>
    <p:extLst>
      <p:ext uri="{BB962C8B-B14F-4D97-AF65-F5344CB8AC3E}">
        <p14:creationId xmlns:p14="http://schemas.microsoft.com/office/powerpoint/2010/main" val="1389949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16</a:t>
            </a:fld>
            <a:endParaRPr lang="en-US" dirty="0"/>
          </a:p>
        </p:txBody>
      </p:sp>
      <p:sp>
        <p:nvSpPr>
          <p:cNvPr id="3" name="Text Placeholder 2"/>
          <p:cNvSpPr>
            <a:spLocks noGrp="1"/>
          </p:cNvSpPr>
          <p:nvPr>
            <p:ph type="body" sz="quarter" idx="13"/>
          </p:nvPr>
        </p:nvSpPr>
        <p:spPr/>
        <p:txBody>
          <a:bodyPr/>
          <a:lstStyle/>
          <a:p>
            <a:r>
              <a:rPr lang="en-US" dirty="0"/>
              <a:t>Sources: Siemens, Siemens Press Release</a:t>
            </a:r>
          </a:p>
        </p:txBody>
      </p:sp>
      <p:sp>
        <p:nvSpPr>
          <p:cNvPr id="4" name="Title 3"/>
          <p:cNvSpPr>
            <a:spLocks noGrp="1"/>
          </p:cNvSpPr>
          <p:nvPr>
            <p:ph type="title"/>
          </p:nvPr>
        </p:nvSpPr>
        <p:spPr>
          <a:xfrm>
            <a:off x="369427" y="144929"/>
            <a:ext cx="8004221" cy="640080"/>
          </a:xfrm>
        </p:spPr>
        <p:txBody>
          <a:bodyPr>
            <a:noAutofit/>
          </a:bodyPr>
          <a:lstStyle/>
          <a:p>
            <a:r>
              <a:rPr lang="en-US" sz="2900" dirty="0">
                <a:latin typeface="+mj-lt"/>
              </a:rPr>
              <a:t>Siemens’ Plan: Integrated Digital</a:t>
            </a:r>
          </a:p>
        </p:txBody>
      </p:sp>
      <p:sp>
        <p:nvSpPr>
          <p:cNvPr id="6" name="TextBox 5">
            <a:extLst>
              <a:ext uri="{FF2B5EF4-FFF2-40B4-BE49-F238E27FC236}">
                <a16:creationId xmlns:a16="http://schemas.microsoft.com/office/drawing/2014/main" id="{DF6FB35D-AB8A-41D6-BCE4-8FAA3EF88128}"/>
              </a:ext>
            </a:extLst>
          </p:cNvPr>
          <p:cNvSpPr txBox="1"/>
          <p:nvPr/>
        </p:nvSpPr>
        <p:spPr>
          <a:xfrm>
            <a:off x="443060" y="1020424"/>
            <a:ext cx="8257880"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By creating a sound cloud platform and carefully selecting acquisitions, Siemens has set itself up for the digital future  </a:t>
            </a:r>
          </a:p>
        </p:txBody>
      </p:sp>
      <p:sp>
        <p:nvSpPr>
          <p:cNvPr id="7" name="Content Placeholder 10">
            <a:extLst>
              <a:ext uri="{FF2B5EF4-FFF2-40B4-BE49-F238E27FC236}">
                <a16:creationId xmlns:a16="http://schemas.microsoft.com/office/drawing/2014/main" id="{F5719FC5-9983-43E7-8C2B-199D4FD9E410}"/>
              </a:ext>
            </a:extLst>
          </p:cNvPr>
          <p:cNvSpPr txBox="1">
            <a:spLocks/>
          </p:cNvSpPr>
          <p:nvPr/>
        </p:nvSpPr>
        <p:spPr>
          <a:xfrm>
            <a:off x="443060" y="1734531"/>
            <a:ext cx="4190486" cy="356616"/>
          </a:xfrm>
          <a:prstGeom prst="rect">
            <a:avLst/>
          </a:prstGeom>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defPPr>
              <a:defRPr lang="en-US"/>
            </a:defPPr>
            <a:lvl1pPr marL="0" indent="-3429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1pPr>
            <a:lvl2pPr marL="457200" indent="-28575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2pPr>
            <a:lvl3pPr marL="9144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3pPr>
            <a:lvl4pPr marL="13716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4pPr>
            <a:lvl5pPr marL="18288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5pPr>
            <a:lvl6pPr marL="2286000" indent="-228600" algn="l" defTabSz="457200" rtl="0" eaLnBrk="1" latinLnBrk="0" hangingPunct="1">
              <a:spcBef>
                <a:spcPct val="20000"/>
              </a:spcBef>
              <a:buFont typeface="Arial"/>
              <a:buChar char="•"/>
              <a:defRPr sz="1800" kern="1200">
                <a:solidFill>
                  <a:schemeClr val="lt1"/>
                </a:solidFill>
                <a:latin typeface="+mn-lt"/>
                <a:ea typeface="+mn-ea"/>
                <a:cs typeface="+mn-cs"/>
              </a:defRPr>
            </a:lvl6pPr>
            <a:lvl7pPr marL="2743200" indent="-228600" algn="l" defTabSz="457200" rtl="0" eaLnBrk="1" latinLnBrk="0" hangingPunct="1">
              <a:spcBef>
                <a:spcPct val="20000"/>
              </a:spcBef>
              <a:buFont typeface="Arial"/>
              <a:buChar char="•"/>
              <a:defRPr sz="1800" kern="1200">
                <a:solidFill>
                  <a:schemeClr val="lt1"/>
                </a:solidFill>
                <a:latin typeface="+mn-lt"/>
                <a:ea typeface="+mn-ea"/>
                <a:cs typeface="+mn-cs"/>
              </a:defRPr>
            </a:lvl7pPr>
            <a:lvl8pPr marL="3200400" indent="-228600" algn="l" defTabSz="457200" rtl="0" eaLnBrk="1" latinLnBrk="0" hangingPunct="1">
              <a:spcBef>
                <a:spcPct val="20000"/>
              </a:spcBef>
              <a:buFont typeface="Arial"/>
              <a:buChar char="•"/>
              <a:defRPr sz="1800" kern="1200">
                <a:solidFill>
                  <a:schemeClr val="lt1"/>
                </a:solidFill>
                <a:latin typeface="+mn-lt"/>
                <a:ea typeface="+mn-ea"/>
                <a:cs typeface="+mn-cs"/>
              </a:defRPr>
            </a:lvl8pPr>
            <a:lvl9pPr marL="3657600" indent="-228600" algn="l" defTabSz="457200" rtl="0" eaLnBrk="1" latinLnBrk="0" hangingPunct="1">
              <a:spcBef>
                <a:spcPct val="20000"/>
              </a:spcBef>
              <a:buFont typeface="Arial"/>
              <a:buChar char="•"/>
              <a:defRPr sz="1800" kern="1200">
                <a:solidFill>
                  <a:schemeClr val="lt1"/>
                </a:solidFill>
                <a:latin typeface="+mn-lt"/>
                <a:ea typeface="+mn-ea"/>
                <a:cs typeface="+mn-cs"/>
              </a:defRPr>
            </a:lvl9pPr>
          </a:lstStyle>
          <a:p>
            <a:pPr indent="0" algn="ctr">
              <a:buFont typeface="Lucida Grande"/>
              <a:buNone/>
            </a:pPr>
            <a:r>
              <a:rPr lang="en-US" sz="1600" dirty="0">
                <a:solidFill>
                  <a:prstClr val="white"/>
                </a:solidFill>
                <a:latin typeface="+mj-lt"/>
              </a:rPr>
              <a:t>Cloud Platform</a:t>
            </a:r>
          </a:p>
        </p:txBody>
      </p:sp>
      <p:sp>
        <p:nvSpPr>
          <p:cNvPr id="8" name="Rectangle 7"/>
          <p:cNvSpPr/>
          <p:nvPr/>
        </p:nvSpPr>
        <p:spPr>
          <a:xfrm>
            <a:off x="227223" y="2169004"/>
            <a:ext cx="4649443" cy="1708160"/>
          </a:xfrm>
          <a:prstGeom prst="rect">
            <a:avLst/>
          </a:prstGeom>
        </p:spPr>
        <p:txBody>
          <a:bodyPr wrap="square">
            <a:spAutoFit/>
          </a:bodyPr>
          <a:lstStyle/>
          <a:p>
            <a:pPr marL="214303" indent="-214303">
              <a:buFont typeface="Arial" panose="020B0604020202020204" pitchFamily="34" charset="0"/>
              <a:buChar char="•"/>
            </a:pPr>
            <a:r>
              <a:rPr lang="en-US" sz="1500" b="1" dirty="0"/>
              <a:t>MindSphere</a:t>
            </a:r>
            <a:r>
              <a:rPr lang="en-US" sz="1500" dirty="0"/>
              <a:t> – secure cloud infrastructure for IoT</a:t>
            </a:r>
          </a:p>
          <a:p>
            <a:pPr marL="671503" lvl="1" indent="-214303">
              <a:buFont typeface="Arial" panose="020B0604020202020204" pitchFamily="34" charset="0"/>
              <a:buChar char="•"/>
            </a:pPr>
            <a:r>
              <a:rPr lang="en-US" sz="1500" dirty="0">
                <a:solidFill>
                  <a:srgbClr val="000000"/>
                </a:solidFill>
              </a:rPr>
              <a:t>Makes it possible to improve efficiency of plants and allows for rapid app development</a:t>
            </a:r>
          </a:p>
          <a:p>
            <a:pPr marL="671503" lvl="1" indent="-214303">
              <a:buFont typeface="Arial" panose="020B0604020202020204" pitchFamily="34" charset="0"/>
              <a:buChar char="•"/>
            </a:pPr>
            <a:r>
              <a:rPr lang="en-US" sz="1500" dirty="0">
                <a:solidFill>
                  <a:srgbClr val="000000"/>
                </a:solidFill>
              </a:rPr>
              <a:t>Siemens plans to make all electronic products IoT-enabled by 2020</a:t>
            </a:r>
          </a:p>
        </p:txBody>
      </p:sp>
      <p:graphicFrame>
        <p:nvGraphicFramePr>
          <p:cNvPr id="11" name="Diagram 10"/>
          <p:cNvGraphicFramePr/>
          <p:nvPr>
            <p:extLst/>
          </p:nvPr>
        </p:nvGraphicFramePr>
        <p:xfrm>
          <a:off x="390929" y="3834916"/>
          <a:ext cx="8405141" cy="28070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Content Placeholder 10">
            <a:extLst>
              <a:ext uri="{FF2B5EF4-FFF2-40B4-BE49-F238E27FC236}">
                <a16:creationId xmlns:a16="http://schemas.microsoft.com/office/drawing/2014/main" id="{F5719FC5-9983-43E7-8C2B-199D4FD9E410}"/>
              </a:ext>
            </a:extLst>
          </p:cNvPr>
          <p:cNvSpPr txBox="1">
            <a:spLocks/>
          </p:cNvSpPr>
          <p:nvPr/>
        </p:nvSpPr>
        <p:spPr>
          <a:xfrm>
            <a:off x="5176480" y="1734531"/>
            <a:ext cx="3364831" cy="356616"/>
          </a:xfrm>
          <a:prstGeom prst="rect">
            <a:avLst/>
          </a:prstGeom>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defPPr>
              <a:defRPr lang="en-US"/>
            </a:defPPr>
            <a:lvl1pPr marL="0" indent="-3429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1pPr>
            <a:lvl2pPr marL="457200" indent="-28575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2pPr>
            <a:lvl3pPr marL="9144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3pPr>
            <a:lvl4pPr marL="13716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4pPr>
            <a:lvl5pPr marL="18288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5pPr>
            <a:lvl6pPr marL="2286000" indent="-228600" algn="l" defTabSz="457200" rtl="0" eaLnBrk="1" latinLnBrk="0" hangingPunct="1">
              <a:spcBef>
                <a:spcPct val="20000"/>
              </a:spcBef>
              <a:buFont typeface="Arial"/>
              <a:buChar char="•"/>
              <a:defRPr sz="1800" kern="1200">
                <a:solidFill>
                  <a:schemeClr val="lt1"/>
                </a:solidFill>
                <a:latin typeface="+mn-lt"/>
                <a:ea typeface="+mn-ea"/>
                <a:cs typeface="+mn-cs"/>
              </a:defRPr>
            </a:lvl6pPr>
            <a:lvl7pPr marL="2743200" indent="-228600" algn="l" defTabSz="457200" rtl="0" eaLnBrk="1" latinLnBrk="0" hangingPunct="1">
              <a:spcBef>
                <a:spcPct val="20000"/>
              </a:spcBef>
              <a:buFont typeface="Arial"/>
              <a:buChar char="•"/>
              <a:defRPr sz="1800" kern="1200">
                <a:solidFill>
                  <a:schemeClr val="lt1"/>
                </a:solidFill>
                <a:latin typeface="+mn-lt"/>
                <a:ea typeface="+mn-ea"/>
                <a:cs typeface="+mn-cs"/>
              </a:defRPr>
            </a:lvl7pPr>
            <a:lvl8pPr marL="3200400" indent="-228600" algn="l" defTabSz="457200" rtl="0" eaLnBrk="1" latinLnBrk="0" hangingPunct="1">
              <a:spcBef>
                <a:spcPct val="20000"/>
              </a:spcBef>
              <a:buFont typeface="Arial"/>
              <a:buChar char="•"/>
              <a:defRPr sz="1800" kern="1200">
                <a:solidFill>
                  <a:schemeClr val="lt1"/>
                </a:solidFill>
                <a:latin typeface="+mn-lt"/>
                <a:ea typeface="+mn-ea"/>
                <a:cs typeface="+mn-cs"/>
              </a:defRPr>
            </a:lvl8pPr>
            <a:lvl9pPr marL="3657600" indent="-228600" algn="l" defTabSz="457200" rtl="0" eaLnBrk="1" latinLnBrk="0" hangingPunct="1">
              <a:spcBef>
                <a:spcPct val="20000"/>
              </a:spcBef>
              <a:buFont typeface="Arial"/>
              <a:buChar char="•"/>
              <a:defRPr sz="1800" kern="1200">
                <a:solidFill>
                  <a:schemeClr val="lt1"/>
                </a:solidFill>
                <a:latin typeface="+mn-lt"/>
                <a:ea typeface="+mn-ea"/>
                <a:cs typeface="+mn-cs"/>
              </a:defRPr>
            </a:lvl9pPr>
          </a:lstStyle>
          <a:p>
            <a:pPr indent="0" algn="ctr">
              <a:buFont typeface="Lucida Grande"/>
              <a:buNone/>
            </a:pPr>
            <a:r>
              <a:rPr lang="en-US" sz="1600" dirty="0">
                <a:solidFill>
                  <a:prstClr val="white"/>
                </a:solidFill>
                <a:latin typeface="+mj-lt"/>
              </a:rPr>
              <a:t>Digital Projects</a:t>
            </a:r>
          </a:p>
        </p:txBody>
      </p:sp>
      <p:pic>
        <p:nvPicPr>
          <p:cNvPr id="16" name="Picture 15"/>
          <p:cNvPicPr>
            <a:picLocks noChangeAspect="1"/>
          </p:cNvPicPr>
          <p:nvPr/>
        </p:nvPicPr>
        <p:blipFill rotWithShape="1">
          <a:blip r:embed="rId8"/>
          <a:srcRect l="17658" t="40532" r="18367" b="39768"/>
          <a:stretch/>
        </p:blipFill>
        <p:spPr>
          <a:xfrm>
            <a:off x="7811196" y="6207911"/>
            <a:ext cx="889744" cy="205486"/>
          </a:xfrm>
          <a:prstGeom prst="rect">
            <a:avLst/>
          </a:prstGeom>
        </p:spPr>
      </p:pic>
      <p:pic>
        <p:nvPicPr>
          <p:cNvPr id="17" name="Picture 16"/>
          <p:cNvPicPr>
            <a:picLocks noChangeAspect="1"/>
          </p:cNvPicPr>
          <p:nvPr/>
        </p:nvPicPr>
        <p:blipFill>
          <a:blip r:embed="rId9"/>
          <a:stretch>
            <a:fillRect/>
          </a:stretch>
        </p:blipFill>
        <p:spPr>
          <a:xfrm>
            <a:off x="6045200" y="4737707"/>
            <a:ext cx="428239" cy="291548"/>
          </a:xfrm>
          <a:prstGeom prst="rect">
            <a:avLst/>
          </a:prstGeom>
        </p:spPr>
      </p:pic>
      <p:graphicFrame>
        <p:nvGraphicFramePr>
          <p:cNvPr id="18" name="Diagram 17"/>
          <p:cNvGraphicFramePr/>
          <p:nvPr>
            <p:extLst/>
          </p:nvPr>
        </p:nvGraphicFramePr>
        <p:xfrm>
          <a:off x="4876666" y="2157663"/>
          <a:ext cx="4267334" cy="170816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3" name="Picture 12"/>
          <p:cNvPicPr>
            <a:picLocks noChangeAspect="1"/>
          </p:cNvPicPr>
          <p:nvPr/>
        </p:nvPicPr>
        <p:blipFill>
          <a:blip r:embed="rId15"/>
          <a:stretch>
            <a:fillRect/>
          </a:stretch>
        </p:blipFill>
        <p:spPr>
          <a:xfrm>
            <a:off x="3507698" y="6157141"/>
            <a:ext cx="806342" cy="268781"/>
          </a:xfrm>
          <a:prstGeom prst="rect">
            <a:avLst/>
          </a:prstGeom>
        </p:spPr>
      </p:pic>
    </p:spTree>
    <p:extLst>
      <p:ext uri="{BB962C8B-B14F-4D97-AF65-F5344CB8AC3E}">
        <p14:creationId xmlns:p14="http://schemas.microsoft.com/office/powerpoint/2010/main" val="752025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17</a:t>
            </a:fld>
            <a:endParaRPr lang="en-US" dirty="0"/>
          </a:p>
        </p:txBody>
      </p:sp>
      <p:sp>
        <p:nvSpPr>
          <p:cNvPr id="3" name="Text Placeholder 2"/>
          <p:cNvSpPr>
            <a:spLocks noGrp="1"/>
          </p:cNvSpPr>
          <p:nvPr>
            <p:ph type="body" sz="quarter" idx="13"/>
          </p:nvPr>
        </p:nvSpPr>
        <p:spPr>
          <a:xfrm>
            <a:off x="369427" y="6658443"/>
            <a:ext cx="7999413" cy="228600"/>
          </a:xfrm>
        </p:spPr>
        <p:txBody>
          <a:bodyPr/>
          <a:lstStyle/>
          <a:p>
            <a:r>
              <a:rPr lang="en-US" dirty="0"/>
              <a:t>Sources: </a:t>
            </a:r>
            <a:r>
              <a:rPr lang="en-US" dirty="0" err="1"/>
              <a:t>Autoblog</a:t>
            </a:r>
            <a:r>
              <a:rPr lang="en-US" dirty="0"/>
              <a:t>, Reuters, </a:t>
            </a:r>
            <a:r>
              <a:rPr lang="en-US" dirty="0" err="1"/>
              <a:t>digitaljournal</a:t>
            </a:r>
            <a:r>
              <a:rPr lang="en-US" dirty="0"/>
              <a:t>, Siemens, Economist, Global/</a:t>
            </a:r>
            <a:r>
              <a:rPr lang="en-US" dirty="0" err="1"/>
              <a:t>Handelsblatt</a:t>
            </a:r>
            <a:r>
              <a:rPr lang="en-US" dirty="0"/>
              <a:t>, Advanced Manufacturing </a:t>
            </a:r>
          </a:p>
        </p:txBody>
      </p:sp>
      <p:graphicFrame>
        <p:nvGraphicFramePr>
          <p:cNvPr id="6" name="Table 5"/>
          <p:cNvGraphicFramePr>
            <a:graphicFrameLocks noGrp="1"/>
          </p:cNvGraphicFramePr>
          <p:nvPr>
            <p:extLst/>
          </p:nvPr>
        </p:nvGraphicFramePr>
        <p:xfrm>
          <a:off x="165592" y="4279975"/>
          <a:ext cx="5078634" cy="2171835"/>
        </p:xfrm>
        <a:graphic>
          <a:graphicData uri="http://schemas.openxmlformats.org/drawingml/2006/table">
            <a:tbl>
              <a:tblPr>
                <a:tableStyleId>{5940675A-B579-460E-94D1-54222C63F5DA}</a:tableStyleId>
              </a:tblPr>
              <a:tblGrid>
                <a:gridCol w="1551747">
                  <a:extLst>
                    <a:ext uri="{9D8B030D-6E8A-4147-A177-3AD203B41FA5}">
                      <a16:colId xmlns:a16="http://schemas.microsoft.com/office/drawing/2014/main" val="20000"/>
                    </a:ext>
                  </a:extLst>
                </a:gridCol>
                <a:gridCol w="1031396">
                  <a:extLst>
                    <a:ext uri="{9D8B030D-6E8A-4147-A177-3AD203B41FA5}">
                      <a16:colId xmlns:a16="http://schemas.microsoft.com/office/drawing/2014/main" val="20001"/>
                    </a:ext>
                  </a:extLst>
                </a:gridCol>
                <a:gridCol w="1144626">
                  <a:extLst>
                    <a:ext uri="{9D8B030D-6E8A-4147-A177-3AD203B41FA5}">
                      <a16:colId xmlns:a16="http://schemas.microsoft.com/office/drawing/2014/main" val="20002"/>
                    </a:ext>
                  </a:extLst>
                </a:gridCol>
                <a:gridCol w="1350865">
                  <a:extLst>
                    <a:ext uri="{9D8B030D-6E8A-4147-A177-3AD203B41FA5}">
                      <a16:colId xmlns:a16="http://schemas.microsoft.com/office/drawing/2014/main" val="20003"/>
                    </a:ext>
                  </a:extLst>
                </a:gridCol>
              </a:tblGrid>
              <a:tr h="402474">
                <a:tc>
                  <a:txBody>
                    <a:bodyPr/>
                    <a:lstStyle/>
                    <a:p>
                      <a:pPr algn="ctr" fontAlgn="b"/>
                      <a:r>
                        <a:rPr lang="en-US" sz="1100" b="1" u="none" strike="noStrike" dirty="0">
                          <a:effectLst/>
                        </a:rPr>
                        <a:t>Sector</a:t>
                      </a:r>
                      <a:endParaRPr lang="en-US" sz="1100" b="1"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effectLst/>
                        </a:rPr>
                        <a:t>2016 Revenue ($ mil)</a:t>
                      </a:r>
                      <a:endParaRPr lang="en-US" sz="1100" b="1"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effectLst/>
                        </a:rPr>
                        <a:t>2017 Revenue</a:t>
                      </a:r>
                    </a:p>
                    <a:p>
                      <a:pPr algn="ctr" fontAlgn="b"/>
                      <a:r>
                        <a:rPr lang="en-US" sz="1100" b="1" u="none" strike="noStrike" dirty="0">
                          <a:effectLst/>
                        </a:rPr>
                        <a:t>($ mil)</a:t>
                      </a:r>
                      <a:endParaRPr lang="en-US" sz="1100" b="1"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b="1" u="none" strike="noStrike" dirty="0">
                          <a:effectLst/>
                        </a:rPr>
                        <a:t>% Change</a:t>
                      </a:r>
                      <a:endParaRPr lang="en-US" sz="1100" b="1"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64825">
                <a:tc>
                  <a:txBody>
                    <a:bodyPr/>
                    <a:lstStyle/>
                    <a:p>
                      <a:pPr algn="ctr" fontAlgn="b"/>
                      <a:r>
                        <a:rPr lang="en-US" sz="1100" u="none" strike="noStrike" dirty="0">
                          <a:effectLst/>
                        </a:rPr>
                        <a:t>Building Technologies</a:t>
                      </a:r>
                      <a:endParaRPr lang="en-US"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s-IS" sz="1100" u="none" strike="noStrike" dirty="0">
                          <a:effectLst/>
                        </a:rPr>
                        <a:t>6,956</a:t>
                      </a:r>
                      <a:endParaRPr lang="is-IS"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dirty="0">
                          <a:effectLst/>
                        </a:rPr>
                        <a:t>7,241</a:t>
                      </a:r>
                      <a:endParaRPr lang="en-US"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mr-IN" sz="1100" u="none" strike="noStrike" dirty="0">
                          <a:effectLst/>
                        </a:rPr>
                        <a:t>5.96%</a:t>
                      </a:r>
                      <a:endParaRPr lang="mr-IN"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64825">
                <a:tc>
                  <a:txBody>
                    <a:bodyPr/>
                    <a:lstStyle/>
                    <a:p>
                      <a:pPr algn="ctr" fontAlgn="b"/>
                      <a:r>
                        <a:rPr lang="en-US" sz="1100" u="none" strike="noStrike">
                          <a:effectLst/>
                        </a:rPr>
                        <a:t>Mobility</a:t>
                      </a:r>
                      <a:endParaRPr lang="en-US" sz="1100" b="0" i="0" u="none" strike="noStrike">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s-IS" sz="1100" u="none" strike="noStrike" dirty="0">
                          <a:effectLst/>
                        </a:rPr>
                        <a:t>8,842</a:t>
                      </a:r>
                      <a:endParaRPr lang="is-IS"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s-IS" sz="1100" u="none" strike="noStrike" dirty="0">
                          <a:effectLst/>
                        </a:rPr>
                        <a:t>8,990</a:t>
                      </a:r>
                      <a:endParaRPr lang="is-IS"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mr-IN" sz="1100" u="none" strike="noStrike" dirty="0">
                          <a:effectLst/>
                        </a:rPr>
                        <a:t>3.50%</a:t>
                      </a:r>
                      <a:endParaRPr lang="mr-IN"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64825">
                <a:tc>
                  <a:txBody>
                    <a:bodyPr/>
                    <a:lstStyle/>
                    <a:p>
                      <a:pPr algn="ctr" fontAlgn="b"/>
                      <a:r>
                        <a:rPr lang="en-US" sz="1100" b="1" u="none" strike="noStrike" dirty="0">
                          <a:solidFill>
                            <a:schemeClr val="accent2"/>
                          </a:solidFill>
                          <a:effectLst/>
                        </a:rPr>
                        <a:t>Digital Factory</a:t>
                      </a:r>
                      <a:endParaRPr lang="en-US" sz="1100" b="1" i="0" u="none" strike="noStrike" dirty="0">
                        <a:solidFill>
                          <a:schemeClr val="accent2"/>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s-IS" sz="1100" b="1" u="none" strike="noStrike" dirty="0">
                          <a:solidFill>
                            <a:schemeClr val="accent2"/>
                          </a:solidFill>
                          <a:effectLst/>
                        </a:rPr>
                        <a:t>11,494</a:t>
                      </a:r>
                      <a:endParaRPr lang="is-IS" sz="1100" b="1" i="0" u="none" strike="noStrike" dirty="0">
                        <a:solidFill>
                          <a:schemeClr val="accent2"/>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i-FI" sz="1100" b="1" u="none" strike="noStrike" dirty="0">
                          <a:solidFill>
                            <a:schemeClr val="accent2"/>
                          </a:solidFill>
                          <a:effectLst/>
                        </a:rPr>
                        <a:t>12,630</a:t>
                      </a:r>
                      <a:endParaRPr lang="fi-FI" sz="1100" b="1" i="0" u="none" strike="noStrike" dirty="0">
                        <a:solidFill>
                          <a:schemeClr val="accent2"/>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mr-IN" sz="1100" b="1" u="none" strike="noStrike" dirty="0">
                          <a:solidFill>
                            <a:schemeClr val="accent2"/>
                          </a:solidFill>
                          <a:effectLst/>
                        </a:rPr>
                        <a:t>11.86%</a:t>
                      </a:r>
                      <a:endParaRPr lang="mr-IN" sz="1100" b="1" i="0" u="none" strike="noStrike" dirty="0">
                        <a:solidFill>
                          <a:schemeClr val="accent2"/>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45236">
                <a:tc>
                  <a:txBody>
                    <a:bodyPr/>
                    <a:lstStyle/>
                    <a:p>
                      <a:pPr algn="ctr" fontAlgn="b"/>
                      <a:r>
                        <a:rPr lang="en-US" sz="1100" u="none" strike="noStrike">
                          <a:effectLst/>
                        </a:rPr>
                        <a:t>Process Industries and Drives</a:t>
                      </a:r>
                      <a:endParaRPr lang="en-US" sz="1100" b="0" i="0" u="none" strike="noStrike">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i-FI" sz="1100" u="none" strike="noStrike" dirty="0">
                          <a:effectLst/>
                        </a:rPr>
                        <a:t>10,213</a:t>
                      </a:r>
                      <a:endParaRPr lang="fi-FI"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100" u="none" strike="noStrike" dirty="0">
                          <a:effectLst/>
                        </a:rPr>
                        <a:t>9,852</a:t>
                      </a:r>
                      <a:endParaRPr lang="en-US"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mr-IN" sz="1100" u="none" strike="noStrike" dirty="0">
                          <a:effectLst/>
                        </a:rPr>
                        <a:t>-1.79%</a:t>
                      </a:r>
                      <a:endParaRPr lang="mr-IN"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64825">
                <a:tc>
                  <a:txBody>
                    <a:bodyPr/>
                    <a:lstStyle/>
                    <a:p>
                      <a:pPr algn="ctr" fontAlgn="b"/>
                      <a:r>
                        <a:rPr lang="en-US" sz="1100" u="none" strike="noStrike">
                          <a:effectLst/>
                        </a:rPr>
                        <a:t>Healthineers</a:t>
                      </a:r>
                      <a:endParaRPr lang="en-US" sz="1100" b="0" i="0" u="none" strike="noStrike">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cs-CZ" sz="1100" u="none" strike="noStrike" dirty="0">
                          <a:effectLst/>
                        </a:rPr>
                        <a:t>15,295</a:t>
                      </a:r>
                      <a:endParaRPr lang="cs-CZ"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is-IS" sz="1100" u="none" strike="noStrike" dirty="0">
                          <a:effectLst/>
                        </a:rPr>
                        <a:t>15,306</a:t>
                      </a:r>
                      <a:endParaRPr lang="is-IS"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mr-IN" sz="1100" u="none" strike="noStrike" dirty="0">
                          <a:effectLst/>
                        </a:rPr>
                        <a:t>1.88%</a:t>
                      </a:r>
                      <a:endParaRPr lang="mr-IN" sz="1100" b="0" i="0" u="none" strike="noStrike" dirty="0">
                        <a:solidFill>
                          <a:srgbClr val="000000"/>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64825">
                <a:tc>
                  <a:txBody>
                    <a:bodyPr/>
                    <a:lstStyle/>
                    <a:p>
                      <a:pPr algn="ctr" fontAlgn="b"/>
                      <a:r>
                        <a:rPr lang="en-US" sz="1100" b="1" u="none" strike="noStrike" dirty="0">
                          <a:solidFill>
                            <a:schemeClr val="accent2"/>
                          </a:solidFill>
                          <a:effectLst/>
                        </a:rPr>
                        <a:t>Renewable Energy</a:t>
                      </a:r>
                      <a:endParaRPr lang="en-US" sz="1100" b="1" i="0" u="none" strike="noStrike" dirty="0">
                        <a:solidFill>
                          <a:schemeClr val="accent2"/>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fi-FI" sz="1100" b="1" u="none" strike="noStrike">
                          <a:solidFill>
                            <a:schemeClr val="accent2"/>
                          </a:solidFill>
                          <a:effectLst/>
                        </a:rPr>
                        <a:t>6,753</a:t>
                      </a:r>
                      <a:endParaRPr lang="fi-FI" sz="1100" b="1" i="0" u="none" strike="noStrike" dirty="0">
                        <a:solidFill>
                          <a:schemeClr val="accent2"/>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cs-CZ" sz="1100" b="1" u="none" strike="noStrike" dirty="0">
                          <a:solidFill>
                            <a:schemeClr val="accent2"/>
                          </a:solidFill>
                          <a:effectLst/>
                        </a:rPr>
                        <a:t>8,793</a:t>
                      </a:r>
                      <a:endParaRPr lang="cs-CZ" sz="1100" b="1" i="0" u="none" strike="noStrike" dirty="0">
                        <a:solidFill>
                          <a:schemeClr val="accent2"/>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mr-IN" sz="1100" b="1" u="none" strike="noStrike" dirty="0">
                          <a:solidFill>
                            <a:schemeClr val="accent2"/>
                          </a:solidFill>
                          <a:effectLst/>
                        </a:rPr>
                        <a:t>32.56%</a:t>
                      </a:r>
                      <a:endParaRPr lang="mr-IN" sz="1100" b="1" i="0" u="none" strike="noStrike" dirty="0">
                        <a:solidFill>
                          <a:schemeClr val="accent2"/>
                        </a:solidFill>
                        <a:effectLst/>
                        <a:latin typeface="Calibri" charset="0"/>
                      </a:endParaRPr>
                    </a:p>
                  </a:txBody>
                  <a:tcPr marL="6350" marR="6350" marT="635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7" name="Chart 6"/>
          <p:cNvGraphicFramePr>
            <a:graphicFrameLocks/>
          </p:cNvGraphicFramePr>
          <p:nvPr>
            <p:extLst/>
          </p:nvPr>
        </p:nvGraphicFramePr>
        <p:xfrm>
          <a:off x="5366181" y="4247004"/>
          <a:ext cx="3567659" cy="2225933"/>
        </p:xfrm>
        <a:graphic>
          <a:graphicData uri="http://schemas.openxmlformats.org/drawingml/2006/chart">
            <c:chart xmlns:c="http://schemas.openxmlformats.org/drawingml/2006/chart" xmlns:r="http://schemas.openxmlformats.org/officeDocument/2006/relationships" r:id="rId3"/>
          </a:graphicData>
        </a:graphic>
      </p:graphicFrame>
      <p:sp>
        <p:nvSpPr>
          <p:cNvPr id="8" name="Title 3"/>
          <p:cNvSpPr>
            <a:spLocks noGrp="1"/>
          </p:cNvSpPr>
          <p:nvPr>
            <p:ph type="title"/>
          </p:nvPr>
        </p:nvSpPr>
        <p:spPr>
          <a:xfrm>
            <a:off x="369427" y="144929"/>
            <a:ext cx="8004221" cy="640080"/>
          </a:xfrm>
        </p:spPr>
        <p:txBody>
          <a:bodyPr>
            <a:noAutofit/>
          </a:bodyPr>
          <a:lstStyle/>
          <a:p>
            <a:r>
              <a:rPr lang="en-US" sz="2900" dirty="0">
                <a:latin typeface="+mj-lt"/>
              </a:rPr>
              <a:t>Results of Siemens’ Integration</a:t>
            </a:r>
          </a:p>
        </p:txBody>
      </p:sp>
      <p:sp>
        <p:nvSpPr>
          <p:cNvPr id="9" name="TextBox 8">
            <a:extLst>
              <a:ext uri="{FF2B5EF4-FFF2-40B4-BE49-F238E27FC236}">
                <a16:creationId xmlns:a16="http://schemas.microsoft.com/office/drawing/2014/main" id="{DF6FB35D-AB8A-41D6-BCE4-8FAA3EF88128}"/>
              </a:ext>
            </a:extLst>
          </p:cNvPr>
          <p:cNvSpPr txBox="1"/>
          <p:nvPr/>
        </p:nvSpPr>
        <p:spPr>
          <a:xfrm>
            <a:off x="369428" y="997773"/>
            <a:ext cx="8257880"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600" dirty="0"/>
              <a:t>Siemens’ company-wide transformation is slow, yet it has proven be successful thus far </a:t>
            </a:r>
          </a:p>
        </p:txBody>
      </p:sp>
      <p:sp>
        <p:nvSpPr>
          <p:cNvPr id="12" name="Content Placeholder 10">
            <a:extLst>
              <a:ext uri="{FF2B5EF4-FFF2-40B4-BE49-F238E27FC236}">
                <a16:creationId xmlns:a16="http://schemas.microsoft.com/office/drawing/2014/main" id="{F5719FC5-9983-43E7-8C2B-199D4FD9E410}"/>
              </a:ext>
            </a:extLst>
          </p:cNvPr>
          <p:cNvSpPr txBox="1">
            <a:spLocks/>
          </p:cNvSpPr>
          <p:nvPr/>
        </p:nvSpPr>
        <p:spPr>
          <a:xfrm>
            <a:off x="2704909" y="3786901"/>
            <a:ext cx="3364831" cy="356616"/>
          </a:xfrm>
          <a:prstGeom prst="rect">
            <a:avLst/>
          </a:prstGeom>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defPPr>
              <a:defRPr lang="en-US"/>
            </a:defPPr>
            <a:lvl1pPr marL="0" indent="-3429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1pPr>
            <a:lvl2pPr marL="457200" indent="-28575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2pPr>
            <a:lvl3pPr marL="9144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3pPr>
            <a:lvl4pPr marL="13716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4pPr>
            <a:lvl5pPr marL="18288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5pPr>
            <a:lvl6pPr marL="2286000" indent="-228600" algn="l" defTabSz="457200" rtl="0" eaLnBrk="1" latinLnBrk="0" hangingPunct="1">
              <a:spcBef>
                <a:spcPct val="20000"/>
              </a:spcBef>
              <a:buFont typeface="Arial"/>
              <a:buChar char="•"/>
              <a:defRPr sz="1800" kern="1200">
                <a:solidFill>
                  <a:schemeClr val="lt1"/>
                </a:solidFill>
                <a:latin typeface="+mn-lt"/>
                <a:ea typeface="+mn-ea"/>
                <a:cs typeface="+mn-cs"/>
              </a:defRPr>
            </a:lvl6pPr>
            <a:lvl7pPr marL="2743200" indent="-228600" algn="l" defTabSz="457200" rtl="0" eaLnBrk="1" latinLnBrk="0" hangingPunct="1">
              <a:spcBef>
                <a:spcPct val="20000"/>
              </a:spcBef>
              <a:buFont typeface="Arial"/>
              <a:buChar char="•"/>
              <a:defRPr sz="1800" kern="1200">
                <a:solidFill>
                  <a:schemeClr val="lt1"/>
                </a:solidFill>
                <a:latin typeface="+mn-lt"/>
                <a:ea typeface="+mn-ea"/>
                <a:cs typeface="+mn-cs"/>
              </a:defRPr>
            </a:lvl7pPr>
            <a:lvl8pPr marL="3200400" indent="-228600" algn="l" defTabSz="457200" rtl="0" eaLnBrk="1" latinLnBrk="0" hangingPunct="1">
              <a:spcBef>
                <a:spcPct val="20000"/>
              </a:spcBef>
              <a:buFont typeface="Arial"/>
              <a:buChar char="•"/>
              <a:defRPr sz="1800" kern="1200">
                <a:solidFill>
                  <a:schemeClr val="lt1"/>
                </a:solidFill>
                <a:latin typeface="+mn-lt"/>
                <a:ea typeface="+mn-ea"/>
                <a:cs typeface="+mn-cs"/>
              </a:defRPr>
            </a:lvl8pPr>
            <a:lvl9pPr marL="3657600" indent="-228600" algn="l" defTabSz="457200" rtl="0" eaLnBrk="1" latinLnBrk="0" hangingPunct="1">
              <a:spcBef>
                <a:spcPct val="20000"/>
              </a:spcBef>
              <a:buFont typeface="Arial"/>
              <a:buChar char="•"/>
              <a:defRPr sz="1800" kern="1200">
                <a:solidFill>
                  <a:schemeClr val="lt1"/>
                </a:solidFill>
                <a:latin typeface="+mn-lt"/>
                <a:ea typeface="+mn-ea"/>
                <a:cs typeface="+mn-cs"/>
              </a:defRPr>
            </a:lvl9pPr>
          </a:lstStyle>
          <a:p>
            <a:pPr indent="0" algn="ctr">
              <a:buFont typeface="Lucida Grande"/>
              <a:buNone/>
            </a:pPr>
            <a:r>
              <a:rPr lang="en-US" sz="1600" dirty="0">
                <a:solidFill>
                  <a:prstClr val="white"/>
                </a:solidFill>
              </a:rPr>
              <a:t>Revenue by Sector</a:t>
            </a:r>
          </a:p>
        </p:txBody>
      </p:sp>
      <p:graphicFrame>
        <p:nvGraphicFramePr>
          <p:cNvPr id="17" name="Diagram 16"/>
          <p:cNvGraphicFramePr/>
          <p:nvPr>
            <p:extLst/>
          </p:nvPr>
        </p:nvGraphicFramePr>
        <p:xfrm>
          <a:off x="1015768" y="2117063"/>
          <a:ext cx="2661710" cy="15699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Content Placeholder 10">
            <a:extLst>
              <a:ext uri="{FF2B5EF4-FFF2-40B4-BE49-F238E27FC236}">
                <a16:creationId xmlns:a16="http://schemas.microsoft.com/office/drawing/2014/main" id="{F5719FC5-9983-43E7-8C2B-199D4FD9E410}"/>
              </a:ext>
            </a:extLst>
          </p:cNvPr>
          <p:cNvSpPr txBox="1">
            <a:spLocks/>
          </p:cNvSpPr>
          <p:nvPr/>
        </p:nvSpPr>
        <p:spPr>
          <a:xfrm>
            <a:off x="5268300" y="1658223"/>
            <a:ext cx="3364831" cy="352461"/>
          </a:xfrm>
          <a:prstGeom prst="rect">
            <a:avLst/>
          </a:prstGeom>
          <a:effectLst/>
        </p:spPr>
        <p:style>
          <a:lnRef idx="1">
            <a:schemeClr val="accent1"/>
          </a:lnRef>
          <a:fillRef idx="3">
            <a:schemeClr val="accent1"/>
          </a:fillRef>
          <a:effectRef idx="2">
            <a:schemeClr val="accent1"/>
          </a:effectRef>
          <a:fontRef idx="minor">
            <a:schemeClr val="lt1"/>
          </a:fontRef>
        </p:style>
        <p:txBody>
          <a:bodyPr vert="horz" lIns="91440" tIns="45720" rIns="91440" bIns="45720" rtlCol="0" anchor="ctr">
            <a:normAutofit/>
          </a:bodyPr>
          <a:lstStyle>
            <a:defPPr>
              <a:defRPr lang="en-US"/>
            </a:defPPr>
            <a:lvl1pPr marL="0" indent="-3429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1pPr>
            <a:lvl2pPr marL="457200" indent="-28575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2pPr>
            <a:lvl3pPr marL="9144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3pPr>
            <a:lvl4pPr marL="13716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4pPr>
            <a:lvl5pPr marL="1828800" indent="-228600" algn="l" defTabSz="457200" rtl="0" eaLnBrk="1" latinLnBrk="0" hangingPunct="1">
              <a:spcBef>
                <a:spcPct val="20000"/>
              </a:spcBef>
              <a:buClr>
                <a:srgbClr val="0B223D"/>
              </a:buClr>
              <a:buFont typeface="Lucida Grande"/>
              <a:buChar char="▪"/>
              <a:defRPr sz="1800" kern="1200" spc="50">
                <a:solidFill>
                  <a:schemeClr val="lt1"/>
                </a:solidFill>
                <a:latin typeface="+mn-lt"/>
                <a:ea typeface="+mn-ea"/>
                <a:cs typeface="+mn-cs"/>
              </a:defRPr>
            </a:lvl5pPr>
            <a:lvl6pPr marL="2286000" indent="-228600" algn="l" defTabSz="457200" rtl="0" eaLnBrk="1" latinLnBrk="0" hangingPunct="1">
              <a:spcBef>
                <a:spcPct val="20000"/>
              </a:spcBef>
              <a:buFont typeface="Arial"/>
              <a:buChar char="•"/>
              <a:defRPr sz="1800" kern="1200">
                <a:solidFill>
                  <a:schemeClr val="lt1"/>
                </a:solidFill>
                <a:latin typeface="+mn-lt"/>
                <a:ea typeface="+mn-ea"/>
                <a:cs typeface="+mn-cs"/>
              </a:defRPr>
            </a:lvl6pPr>
            <a:lvl7pPr marL="2743200" indent="-228600" algn="l" defTabSz="457200" rtl="0" eaLnBrk="1" latinLnBrk="0" hangingPunct="1">
              <a:spcBef>
                <a:spcPct val="20000"/>
              </a:spcBef>
              <a:buFont typeface="Arial"/>
              <a:buChar char="•"/>
              <a:defRPr sz="1800" kern="1200">
                <a:solidFill>
                  <a:schemeClr val="lt1"/>
                </a:solidFill>
                <a:latin typeface="+mn-lt"/>
                <a:ea typeface="+mn-ea"/>
                <a:cs typeface="+mn-cs"/>
              </a:defRPr>
            </a:lvl7pPr>
            <a:lvl8pPr marL="3200400" indent="-228600" algn="l" defTabSz="457200" rtl="0" eaLnBrk="1" latinLnBrk="0" hangingPunct="1">
              <a:spcBef>
                <a:spcPct val="20000"/>
              </a:spcBef>
              <a:buFont typeface="Arial"/>
              <a:buChar char="•"/>
              <a:defRPr sz="1800" kern="1200">
                <a:solidFill>
                  <a:schemeClr val="lt1"/>
                </a:solidFill>
                <a:latin typeface="+mn-lt"/>
                <a:ea typeface="+mn-ea"/>
                <a:cs typeface="+mn-cs"/>
              </a:defRPr>
            </a:lvl8pPr>
            <a:lvl9pPr marL="3657600" indent="-228600" algn="l" defTabSz="457200" rtl="0" eaLnBrk="1" latinLnBrk="0" hangingPunct="1">
              <a:spcBef>
                <a:spcPct val="20000"/>
              </a:spcBef>
              <a:buFont typeface="Arial"/>
              <a:buChar char="•"/>
              <a:defRPr sz="1800" kern="1200">
                <a:solidFill>
                  <a:schemeClr val="lt1"/>
                </a:solidFill>
                <a:latin typeface="+mn-lt"/>
                <a:ea typeface="+mn-ea"/>
                <a:cs typeface="+mn-cs"/>
              </a:defRPr>
            </a:lvl9pPr>
          </a:lstStyle>
          <a:p>
            <a:pPr indent="0" algn="ctr">
              <a:buFont typeface="Lucida Grande"/>
              <a:buNone/>
            </a:pPr>
            <a:r>
              <a:rPr lang="en-US" sz="1600" dirty="0">
                <a:solidFill>
                  <a:prstClr val="white"/>
                </a:solidFill>
              </a:rPr>
              <a:t>Reasons</a:t>
            </a:r>
            <a:r>
              <a:rPr lang="en-US" sz="1600" dirty="0">
                <a:solidFill>
                  <a:prstClr val="white"/>
                </a:solidFill>
                <a:latin typeface="+mj-lt"/>
              </a:rPr>
              <a:t> for Success</a:t>
            </a:r>
          </a:p>
        </p:txBody>
      </p:sp>
      <p:graphicFrame>
        <p:nvGraphicFramePr>
          <p:cNvPr id="19" name="Diagram 18"/>
          <p:cNvGraphicFramePr/>
          <p:nvPr>
            <p:extLst/>
          </p:nvPr>
        </p:nvGraphicFramePr>
        <p:xfrm>
          <a:off x="5560546" y="2039092"/>
          <a:ext cx="2957289" cy="193821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4" name="Rectangle 13">
            <a:extLst>
              <a:ext uri="{FF2B5EF4-FFF2-40B4-BE49-F238E27FC236}">
                <a16:creationId xmlns:a16="http://schemas.microsoft.com/office/drawing/2014/main" id="{92DFBC1B-54BE-4EF8-8774-E6B8F1D94634}"/>
              </a:ext>
            </a:extLst>
          </p:cNvPr>
          <p:cNvSpPr/>
          <p:nvPr/>
        </p:nvSpPr>
        <p:spPr>
          <a:xfrm>
            <a:off x="539911" y="1659619"/>
            <a:ext cx="3364832" cy="352461"/>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Century Gothic" charset="0"/>
                <a:ea typeface="Century Gothic" charset="0"/>
                <a:cs typeface="Century Gothic" charset="0"/>
              </a:rPr>
              <a:t>Digital Factory Benefits</a:t>
            </a:r>
          </a:p>
        </p:txBody>
      </p:sp>
    </p:spTree>
    <p:extLst>
      <p:ext uri="{BB962C8B-B14F-4D97-AF65-F5344CB8AC3E}">
        <p14:creationId xmlns:p14="http://schemas.microsoft.com/office/powerpoint/2010/main" val="902548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18</a:t>
            </a:fld>
            <a:endParaRPr lang="en-US" dirty="0"/>
          </a:p>
        </p:txBody>
      </p:sp>
      <p:sp>
        <p:nvSpPr>
          <p:cNvPr id="3" name="Text Placeholder 2"/>
          <p:cNvSpPr>
            <a:spLocks noGrp="1"/>
          </p:cNvSpPr>
          <p:nvPr>
            <p:ph type="body" sz="quarter" idx="13"/>
          </p:nvPr>
        </p:nvSpPr>
        <p:spPr/>
        <p:txBody>
          <a:bodyPr/>
          <a:lstStyle/>
          <a:p>
            <a:r>
              <a:rPr lang="en-US" dirty="0"/>
              <a:t>Sources: Bosch, HBR</a:t>
            </a:r>
          </a:p>
        </p:txBody>
      </p:sp>
      <p:sp>
        <p:nvSpPr>
          <p:cNvPr id="4" name="Title 3"/>
          <p:cNvSpPr>
            <a:spLocks noGrp="1"/>
          </p:cNvSpPr>
          <p:nvPr>
            <p:ph type="title"/>
          </p:nvPr>
        </p:nvSpPr>
        <p:spPr/>
        <p:txBody>
          <a:bodyPr/>
          <a:lstStyle/>
          <a:p>
            <a:r>
              <a:rPr lang="en-US" dirty="0">
                <a:latin typeface="Century Gothic" charset="0"/>
                <a:ea typeface="Century Gothic" charset="0"/>
                <a:cs typeface="Century Gothic" charset="0"/>
              </a:rPr>
              <a:t>Case Study: GE Background</a:t>
            </a:r>
          </a:p>
        </p:txBody>
      </p:sp>
      <p:sp>
        <p:nvSpPr>
          <p:cNvPr id="9" name="Rectangle 8">
            <a:extLst>
              <a:ext uri="{FF2B5EF4-FFF2-40B4-BE49-F238E27FC236}">
                <a16:creationId xmlns:a16="http://schemas.microsoft.com/office/drawing/2014/main" id="{51126788-6983-9B45-BE99-0D1C2D0532AB}"/>
              </a:ext>
            </a:extLst>
          </p:cNvPr>
          <p:cNvSpPr/>
          <p:nvPr/>
        </p:nvSpPr>
        <p:spPr>
          <a:xfrm>
            <a:off x="194311" y="1823163"/>
            <a:ext cx="5194354" cy="352461"/>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Century Gothic" charset="0"/>
                <a:ea typeface="Century Gothic" charset="0"/>
                <a:cs typeface="Century Gothic" charset="0"/>
              </a:rPr>
              <a:t>The Plan</a:t>
            </a:r>
          </a:p>
        </p:txBody>
      </p:sp>
      <p:sp>
        <p:nvSpPr>
          <p:cNvPr id="10" name="TextBox 9"/>
          <p:cNvSpPr txBox="1"/>
          <p:nvPr/>
        </p:nvSpPr>
        <p:spPr>
          <a:xfrm>
            <a:off x="369428" y="1042821"/>
            <a:ext cx="8405142" cy="584775"/>
          </a:xfrm>
          <a:prstGeom prst="rect">
            <a:avLst/>
          </a:prstGeom>
          <a:noFill/>
          <a:ln w="28575">
            <a:solidFill>
              <a:schemeClr val="tx1"/>
            </a:solidFill>
          </a:ln>
        </p:spPr>
        <p:txBody>
          <a:bodyPr wrap="square" rtlCol="0">
            <a:spAutoFit/>
          </a:bodyPr>
          <a:lstStyle/>
          <a:p>
            <a:pPr algn="ctr"/>
            <a:r>
              <a:rPr lang="en-US" sz="1600" dirty="0">
                <a:latin typeface="Century Gothic" charset="0"/>
                <a:ea typeface="Century Gothic" charset="0"/>
                <a:cs typeface="Century Gothic" charset="0"/>
              </a:rPr>
              <a:t>GE created GE Digital as a separate entity with the goal of effectively consolidating their existing digital functions</a:t>
            </a:r>
          </a:p>
        </p:txBody>
      </p:sp>
      <p:graphicFrame>
        <p:nvGraphicFramePr>
          <p:cNvPr id="5" name="Diagram 4"/>
          <p:cNvGraphicFramePr/>
          <p:nvPr>
            <p:extLst/>
          </p:nvPr>
        </p:nvGraphicFramePr>
        <p:xfrm>
          <a:off x="194311" y="2252151"/>
          <a:ext cx="5194354" cy="3948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4A15416B-0E6F-4F23-BF00-EB2303C4310B}"/>
              </a:ext>
            </a:extLst>
          </p:cNvPr>
          <p:cNvGraphicFramePr/>
          <p:nvPr>
            <p:extLst/>
          </p:nvPr>
        </p:nvGraphicFramePr>
        <p:xfrm>
          <a:off x="4228908" y="2948029"/>
          <a:ext cx="5665094" cy="32295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Picture 11">
            <a:extLst>
              <a:ext uri="{FF2B5EF4-FFF2-40B4-BE49-F238E27FC236}">
                <a16:creationId xmlns:a16="http://schemas.microsoft.com/office/drawing/2014/main" id="{F8513C75-F5FC-4093-B39A-0440327BA64C}"/>
              </a:ext>
            </a:extLst>
          </p:cNvPr>
          <p:cNvPicPr>
            <a:picLocks noChangeAspect="1"/>
          </p:cNvPicPr>
          <p:nvPr/>
        </p:nvPicPr>
        <p:blipFill>
          <a:blip r:embed="rId13"/>
          <a:stretch>
            <a:fillRect/>
          </a:stretch>
        </p:blipFill>
        <p:spPr>
          <a:xfrm>
            <a:off x="5715000" y="2134477"/>
            <a:ext cx="2811780" cy="653659"/>
          </a:xfrm>
          <a:prstGeom prst="rect">
            <a:avLst/>
          </a:prstGeom>
        </p:spPr>
      </p:pic>
    </p:spTree>
    <p:extLst>
      <p:ext uri="{BB962C8B-B14F-4D97-AF65-F5344CB8AC3E}">
        <p14:creationId xmlns:p14="http://schemas.microsoft.com/office/powerpoint/2010/main" val="1582652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19</a:t>
            </a:fld>
            <a:endParaRPr lang="en-US" dirty="0"/>
          </a:p>
        </p:txBody>
      </p:sp>
      <p:sp>
        <p:nvSpPr>
          <p:cNvPr id="3" name="Text Placeholder 2"/>
          <p:cNvSpPr>
            <a:spLocks noGrp="1"/>
          </p:cNvSpPr>
          <p:nvPr>
            <p:ph type="body" sz="quarter" idx="13"/>
          </p:nvPr>
        </p:nvSpPr>
        <p:spPr/>
        <p:txBody>
          <a:bodyPr/>
          <a:lstStyle/>
          <a:p>
            <a:r>
              <a:rPr lang="en-US" dirty="0"/>
              <a:t>Sources: Reuters, HBR, WSJ, GE, </a:t>
            </a:r>
            <a:r>
              <a:rPr lang="en-US" dirty="0" err="1"/>
              <a:t>Inc.com</a:t>
            </a:r>
            <a:endParaRPr lang="en-US" dirty="0"/>
          </a:p>
        </p:txBody>
      </p:sp>
      <p:sp>
        <p:nvSpPr>
          <p:cNvPr id="4" name="Title 3"/>
          <p:cNvSpPr>
            <a:spLocks noGrp="1"/>
          </p:cNvSpPr>
          <p:nvPr>
            <p:ph type="title"/>
          </p:nvPr>
        </p:nvSpPr>
        <p:spPr/>
        <p:txBody>
          <a:bodyPr/>
          <a:lstStyle/>
          <a:p>
            <a:r>
              <a:rPr lang="en-US" dirty="0">
                <a:latin typeface="Century Gothic" charset="0"/>
                <a:ea typeface="Century Gothic" charset="0"/>
                <a:cs typeface="Century Gothic" charset="0"/>
              </a:rPr>
              <a:t>Case Study: GE Results</a:t>
            </a:r>
          </a:p>
        </p:txBody>
      </p:sp>
      <p:sp>
        <p:nvSpPr>
          <p:cNvPr id="6" name="Rectangle 5">
            <a:extLst>
              <a:ext uri="{FF2B5EF4-FFF2-40B4-BE49-F238E27FC236}">
                <a16:creationId xmlns:a16="http://schemas.microsoft.com/office/drawing/2014/main" id="{51126788-6983-9B45-BE99-0D1C2D0532AB}"/>
              </a:ext>
            </a:extLst>
          </p:cNvPr>
          <p:cNvSpPr/>
          <p:nvPr/>
        </p:nvSpPr>
        <p:spPr>
          <a:xfrm>
            <a:off x="218833" y="1924443"/>
            <a:ext cx="5235726" cy="352461"/>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Century Gothic" charset="0"/>
                <a:ea typeface="Century Gothic" charset="0"/>
                <a:cs typeface="Century Gothic" charset="0"/>
              </a:rPr>
              <a:t>Problems</a:t>
            </a:r>
          </a:p>
        </p:txBody>
      </p:sp>
      <p:sp>
        <p:nvSpPr>
          <p:cNvPr id="7" name="Rectangle 6">
            <a:extLst>
              <a:ext uri="{FF2B5EF4-FFF2-40B4-BE49-F238E27FC236}">
                <a16:creationId xmlns:a16="http://schemas.microsoft.com/office/drawing/2014/main" id="{51126788-6983-9B45-BE99-0D1C2D0532AB}"/>
              </a:ext>
            </a:extLst>
          </p:cNvPr>
          <p:cNvSpPr/>
          <p:nvPr/>
        </p:nvSpPr>
        <p:spPr>
          <a:xfrm>
            <a:off x="5735856" y="1912396"/>
            <a:ext cx="3131820" cy="352461"/>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prstClr val="white"/>
                </a:solidFill>
                <a:latin typeface="Century Gothic" charset="0"/>
                <a:ea typeface="Century Gothic" charset="0"/>
                <a:cs typeface="Century Gothic" charset="0"/>
              </a:rPr>
              <a:t>Fallout</a:t>
            </a:r>
          </a:p>
        </p:txBody>
      </p:sp>
      <p:sp>
        <p:nvSpPr>
          <p:cNvPr id="13" name="TextBox 12"/>
          <p:cNvSpPr txBox="1"/>
          <p:nvPr/>
        </p:nvSpPr>
        <p:spPr>
          <a:xfrm>
            <a:off x="369427" y="1006372"/>
            <a:ext cx="8204682" cy="830997"/>
          </a:xfrm>
          <a:prstGeom prst="rect">
            <a:avLst/>
          </a:prstGeom>
          <a:noFill/>
          <a:ln w="28575">
            <a:solidFill>
              <a:schemeClr val="tx2"/>
            </a:solidFill>
          </a:ln>
        </p:spPr>
        <p:txBody>
          <a:bodyPr wrap="square" rtlCol="0">
            <a:spAutoFit/>
          </a:bodyPr>
          <a:lstStyle/>
          <a:p>
            <a:pPr algn="ctr"/>
            <a:r>
              <a:rPr lang="en-US" sz="1600" dirty="0">
                <a:latin typeface="Century Gothic" charset="0"/>
                <a:ea typeface="Century Gothic" charset="0"/>
                <a:cs typeface="Century Gothic" charset="0"/>
              </a:rPr>
              <a:t>The core idea of creating a separate entity for a digital transformation failed here, due to the problem-solution model it created and its location far from the rest of the business</a:t>
            </a:r>
          </a:p>
        </p:txBody>
      </p:sp>
      <p:graphicFrame>
        <p:nvGraphicFramePr>
          <p:cNvPr id="8" name="Diagram 7"/>
          <p:cNvGraphicFramePr/>
          <p:nvPr>
            <p:extLst>
              <p:ext uri="{D42A27DB-BD31-4B8C-83A1-F6EECF244321}">
                <p14:modId xmlns:p14="http://schemas.microsoft.com/office/powerpoint/2010/main" val="3751381355"/>
              </p:ext>
            </p:extLst>
          </p:nvPr>
        </p:nvGraphicFramePr>
        <p:xfrm>
          <a:off x="218833" y="2339935"/>
          <a:ext cx="5235726" cy="4110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1626859327"/>
              </p:ext>
            </p:extLst>
          </p:nvPr>
        </p:nvGraphicFramePr>
        <p:xfrm>
          <a:off x="5528468" y="2339935"/>
          <a:ext cx="3544129" cy="26320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Chart 13"/>
          <p:cNvGraphicFramePr>
            <a:graphicFrameLocks/>
          </p:cNvGraphicFramePr>
          <p:nvPr>
            <p:extLst>
              <p:ext uri="{D42A27DB-BD31-4B8C-83A1-F6EECF244321}">
                <p14:modId xmlns:p14="http://schemas.microsoft.com/office/powerpoint/2010/main" val="4208969069"/>
              </p:ext>
            </p:extLst>
          </p:nvPr>
        </p:nvGraphicFramePr>
        <p:xfrm>
          <a:off x="5850156" y="4971978"/>
          <a:ext cx="2880360" cy="1567543"/>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1876368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7922" y="83409"/>
            <a:ext cx="7433434" cy="705533"/>
          </a:xfrm>
        </p:spPr>
        <p:txBody>
          <a:bodyPr/>
          <a:lstStyle/>
          <a:p>
            <a:r>
              <a:rPr lang="en-US" dirty="0">
                <a:latin typeface="Century Gothic" panose="020B0502020202020204" pitchFamily="34" charset="0"/>
              </a:rPr>
              <a:t>SIBC</a:t>
            </a:r>
          </a:p>
        </p:txBody>
      </p:sp>
      <p:sp>
        <p:nvSpPr>
          <p:cNvPr id="3" name="Content Placeholder 2"/>
          <p:cNvSpPr>
            <a:spLocks noGrp="1"/>
          </p:cNvSpPr>
          <p:nvPr>
            <p:ph idx="1"/>
          </p:nvPr>
        </p:nvSpPr>
        <p:spPr>
          <a:xfrm>
            <a:off x="374903" y="1226723"/>
            <a:ext cx="8394195" cy="4888435"/>
          </a:xfrm>
        </p:spPr>
        <p:txBody>
          <a:bodyPr>
            <a:normAutofit/>
          </a:bodyPr>
          <a:lstStyle/>
          <a:p>
            <a:r>
              <a:rPr lang="en-US" sz="2800" dirty="0">
                <a:latin typeface="Century Gothic" panose="020B0502020202020204" pitchFamily="34" charset="0"/>
                <a:cs typeface="Calibri"/>
              </a:rPr>
              <a:t>Student International Business Council</a:t>
            </a:r>
          </a:p>
          <a:p>
            <a:r>
              <a:rPr lang="en-US" sz="2800" dirty="0">
                <a:latin typeface="Century Gothic" panose="020B0502020202020204" pitchFamily="34" charset="0"/>
                <a:cs typeface="Calibri"/>
              </a:rPr>
              <a:t>Largest student-run organization on campus</a:t>
            </a:r>
          </a:p>
          <a:p>
            <a:r>
              <a:rPr lang="en-US" sz="2800" dirty="0">
                <a:latin typeface="Century Gothic" panose="020B0502020202020204" pitchFamily="34" charset="0"/>
                <a:cs typeface="Calibri"/>
              </a:rPr>
              <a:t>Amidst 27</a:t>
            </a:r>
            <a:r>
              <a:rPr lang="en-US" sz="2800" baseline="30000" dirty="0">
                <a:latin typeface="Century Gothic" panose="020B0502020202020204" pitchFamily="34" charset="0"/>
                <a:cs typeface="Calibri"/>
              </a:rPr>
              <a:t>th</a:t>
            </a:r>
            <a:r>
              <a:rPr lang="en-US" sz="2800" dirty="0">
                <a:latin typeface="Century Gothic" panose="020B0502020202020204" pitchFamily="34" charset="0"/>
                <a:cs typeface="Calibri"/>
              </a:rPr>
              <a:t> academic year</a:t>
            </a:r>
          </a:p>
          <a:p>
            <a:pPr marL="457200" lvl="1" indent="0">
              <a:buNone/>
            </a:pPr>
            <a:endParaRPr lang="en-US" sz="2800" dirty="0">
              <a:latin typeface="Century Gothic" panose="020B0502020202020204" pitchFamily="34" charset="0"/>
              <a:cs typeface="Calibri"/>
            </a:endParaRPr>
          </a:p>
          <a:p>
            <a:pPr marL="457200" lvl="1" indent="0">
              <a:buNone/>
            </a:pPr>
            <a:endParaRPr lang="en-US" sz="2800" dirty="0">
              <a:latin typeface="Century Gothic" panose="020B0502020202020204" pitchFamily="34" charset="0"/>
              <a:cs typeface="Calibri"/>
            </a:endParaRPr>
          </a:p>
          <a:p>
            <a:pPr marL="0" indent="0">
              <a:buNone/>
            </a:pPr>
            <a:r>
              <a:rPr lang="en-US" sz="2800" i="1" dirty="0">
                <a:latin typeface="Century Gothic" panose="020B0502020202020204" pitchFamily="34" charset="0"/>
                <a:cs typeface="Calibri"/>
              </a:rPr>
              <a:t>	“Peace Through </a:t>
            </a:r>
          </a:p>
          <a:p>
            <a:pPr marL="0" indent="0">
              <a:buNone/>
            </a:pPr>
            <a:r>
              <a:rPr lang="en-US" sz="2800" i="1" dirty="0">
                <a:latin typeface="Century Gothic" panose="020B0502020202020204" pitchFamily="34" charset="0"/>
                <a:cs typeface="Calibri"/>
              </a:rPr>
              <a:t>		Commerce”</a:t>
            </a:r>
          </a:p>
        </p:txBody>
      </p:sp>
      <p:pic>
        <p:nvPicPr>
          <p:cNvPr id="5" name="Picture 4" descr="373031_248562038502664_1830040971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7735" y="3208401"/>
            <a:ext cx="2814159" cy="2767256"/>
          </a:xfrm>
          <a:prstGeom prst="rect">
            <a:avLst/>
          </a:prstGeom>
        </p:spPr>
      </p:pic>
      <p:sp>
        <p:nvSpPr>
          <p:cNvPr id="6" name="Slide Number Placeholder 1">
            <a:extLst>
              <a:ext uri="{FF2B5EF4-FFF2-40B4-BE49-F238E27FC236}">
                <a16:creationId xmlns:a16="http://schemas.microsoft.com/office/drawing/2014/main" id="{8FC0333D-0A22-4BDF-B509-173B1E67F0B8}"/>
              </a:ext>
            </a:extLst>
          </p:cNvPr>
          <p:cNvSpPr>
            <a:spLocks noGrp="1"/>
          </p:cNvSpPr>
          <p:nvPr>
            <p:ph type="sldNum" sz="quarter" idx="12"/>
          </p:nvPr>
        </p:nvSpPr>
        <p:spPr>
          <a:xfrm>
            <a:off x="8373648" y="6630035"/>
            <a:ext cx="400922" cy="227965"/>
          </a:xfrm>
        </p:spPr>
        <p:txBody>
          <a:bodyPr/>
          <a:lstStyle/>
          <a:p>
            <a:fld id="{2571DE80-FEF2-1F43-9E9A-B112CF3775BA}" type="slidenum">
              <a:rPr lang="en-US" smtClean="0"/>
              <a:pPr/>
              <a:t>2</a:t>
            </a:fld>
            <a:endParaRPr lang="en-US" dirty="0"/>
          </a:p>
        </p:txBody>
      </p:sp>
    </p:spTree>
    <p:extLst>
      <p:ext uri="{BB962C8B-B14F-4D97-AF65-F5344CB8AC3E}">
        <p14:creationId xmlns:p14="http://schemas.microsoft.com/office/powerpoint/2010/main" val="609963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20</a:t>
            </a:fld>
            <a:endParaRPr lang="en-US" dirty="0"/>
          </a:p>
        </p:txBody>
      </p:sp>
      <p:sp>
        <p:nvSpPr>
          <p:cNvPr id="4" name="Title 3"/>
          <p:cNvSpPr>
            <a:spLocks noGrp="1"/>
          </p:cNvSpPr>
          <p:nvPr>
            <p:ph type="title"/>
          </p:nvPr>
        </p:nvSpPr>
        <p:spPr/>
        <p:txBody>
          <a:bodyPr/>
          <a:lstStyle/>
          <a:p>
            <a:r>
              <a:rPr lang="en-US" dirty="0">
                <a:latin typeface="Century Gothic" charset="0"/>
                <a:ea typeface="Century Gothic" charset="0"/>
                <a:cs typeface="Century Gothic" charset="0"/>
              </a:rPr>
              <a:t>First Recommendation </a:t>
            </a:r>
          </a:p>
        </p:txBody>
      </p:sp>
      <p:sp>
        <p:nvSpPr>
          <p:cNvPr id="7" name="TextBox 6"/>
          <p:cNvSpPr txBox="1"/>
          <p:nvPr/>
        </p:nvSpPr>
        <p:spPr>
          <a:xfrm>
            <a:off x="577553" y="1686840"/>
            <a:ext cx="7988893" cy="4031873"/>
          </a:xfrm>
          <a:prstGeom prst="rect">
            <a:avLst/>
          </a:prstGeom>
          <a:noFill/>
          <a:ln w="25400">
            <a:solidFill>
              <a:schemeClr val="accent3"/>
            </a:solidFill>
          </a:ln>
        </p:spPr>
        <p:txBody>
          <a:bodyPr wrap="square" rtlCol="0">
            <a:spAutoFit/>
          </a:bodyPr>
          <a:lstStyle/>
          <a:p>
            <a:pPr algn="ctr"/>
            <a:r>
              <a:rPr lang="en-US" sz="3200" dirty="0">
                <a:latin typeface="Century Gothic" charset="0"/>
                <a:ea typeface="Century Gothic" charset="0"/>
                <a:cs typeface="Century Gothic" charset="0"/>
              </a:rPr>
              <a:t>Based on the results of GE and Siemens’ digital transformations, we suggest that Bosch should avoid the separate entity model that GE implemented and focus on the horizontal integration of digital technology that Siemens has excelled with.</a:t>
            </a:r>
          </a:p>
        </p:txBody>
      </p:sp>
    </p:spTree>
    <p:extLst>
      <p:ext uri="{BB962C8B-B14F-4D97-AF65-F5344CB8AC3E}">
        <p14:creationId xmlns:p14="http://schemas.microsoft.com/office/powerpoint/2010/main" val="1112846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5D9-5AA2-4951-A955-5A63B4A3B206}"/>
              </a:ext>
            </a:extLst>
          </p:cNvPr>
          <p:cNvSpPr>
            <a:spLocks noGrp="1"/>
          </p:cNvSpPr>
          <p:nvPr>
            <p:ph type="title"/>
          </p:nvPr>
        </p:nvSpPr>
        <p:spPr/>
        <p:txBody>
          <a:bodyPr>
            <a:normAutofit/>
          </a:bodyPr>
          <a:lstStyle/>
          <a:p>
            <a:r>
              <a:rPr lang="en-US" dirty="0">
                <a:latin typeface="+mj-lt"/>
              </a:rPr>
              <a:t>3B) Insourcing Vs. Acquisitions vs. Alliances </a:t>
            </a:r>
          </a:p>
        </p:txBody>
      </p:sp>
      <p:sp>
        <p:nvSpPr>
          <p:cNvPr id="3" name="Slide Number Placeholder 2">
            <a:extLst>
              <a:ext uri="{FF2B5EF4-FFF2-40B4-BE49-F238E27FC236}">
                <a16:creationId xmlns:a16="http://schemas.microsoft.com/office/drawing/2014/main" id="{2C1D3158-C01A-4919-A9DC-7C59841171C5}"/>
              </a:ext>
            </a:extLst>
          </p:cNvPr>
          <p:cNvSpPr>
            <a:spLocks noGrp="1"/>
          </p:cNvSpPr>
          <p:nvPr>
            <p:ph type="sldNum" sz="quarter" idx="12"/>
          </p:nvPr>
        </p:nvSpPr>
        <p:spPr/>
        <p:txBody>
          <a:bodyPr/>
          <a:lstStyle/>
          <a:p>
            <a:fld id="{2571DE80-FEF2-1F43-9E9A-B112CF3775BA}" type="slidenum">
              <a:rPr lang="en-US" smtClean="0"/>
              <a:pPr/>
              <a:t>21</a:t>
            </a:fld>
            <a:endParaRPr lang="en-US" dirty="0"/>
          </a:p>
        </p:txBody>
      </p:sp>
    </p:spTree>
    <p:extLst>
      <p:ext uri="{BB962C8B-B14F-4D97-AF65-F5344CB8AC3E}">
        <p14:creationId xmlns:p14="http://schemas.microsoft.com/office/powerpoint/2010/main" val="949811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D4A9A-8656-402D-BCBD-E73FAF22AC41}"/>
              </a:ext>
            </a:extLst>
          </p:cNvPr>
          <p:cNvSpPr>
            <a:spLocks noGrp="1"/>
          </p:cNvSpPr>
          <p:nvPr>
            <p:ph type="title"/>
          </p:nvPr>
        </p:nvSpPr>
        <p:spPr>
          <a:xfrm>
            <a:off x="722313" y="4406900"/>
            <a:ext cx="7772400" cy="1371600"/>
          </a:xfrm>
        </p:spPr>
        <p:txBody>
          <a:bodyPr/>
          <a:lstStyle/>
          <a:p>
            <a:r>
              <a:rPr lang="en-US" dirty="0">
                <a:latin typeface="+mj-lt"/>
              </a:rPr>
              <a:t>INSOURCING vs outsourcing</a:t>
            </a:r>
          </a:p>
        </p:txBody>
      </p:sp>
      <p:sp>
        <p:nvSpPr>
          <p:cNvPr id="3" name="Slide Number Placeholder 2">
            <a:extLst>
              <a:ext uri="{FF2B5EF4-FFF2-40B4-BE49-F238E27FC236}">
                <a16:creationId xmlns:a16="http://schemas.microsoft.com/office/drawing/2014/main" id="{252BE9CD-49CD-4870-9653-B4B2B167A8E8}"/>
              </a:ext>
            </a:extLst>
          </p:cNvPr>
          <p:cNvSpPr>
            <a:spLocks noGrp="1"/>
          </p:cNvSpPr>
          <p:nvPr>
            <p:ph type="sldNum" sz="quarter" idx="12"/>
          </p:nvPr>
        </p:nvSpPr>
        <p:spPr/>
        <p:txBody>
          <a:bodyPr/>
          <a:lstStyle/>
          <a:p>
            <a:fld id="{2571DE80-FEF2-1F43-9E9A-B112CF3775BA}" type="slidenum">
              <a:rPr lang="en-US" smtClean="0"/>
              <a:pPr/>
              <a:t>22</a:t>
            </a:fld>
            <a:endParaRPr lang="en-US" dirty="0"/>
          </a:p>
        </p:txBody>
      </p:sp>
    </p:spTree>
    <p:extLst>
      <p:ext uri="{BB962C8B-B14F-4D97-AF65-F5344CB8AC3E}">
        <p14:creationId xmlns:p14="http://schemas.microsoft.com/office/powerpoint/2010/main" val="223854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3B851D6-2F94-4F53-A6AD-007F8F77F41F}"/>
              </a:ext>
            </a:extLst>
          </p:cNvPr>
          <p:cNvPicPr>
            <a:picLocks noChangeAspect="1"/>
          </p:cNvPicPr>
          <p:nvPr/>
        </p:nvPicPr>
        <p:blipFill>
          <a:blip r:embed="rId3"/>
          <a:stretch>
            <a:fillRect/>
          </a:stretch>
        </p:blipFill>
        <p:spPr>
          <a:xfrm>
            <a:off x="369428" y="2137909"/>
            <a:ext cx="4050173" cy="4061472"/>
          </a:xfrm>
          <a:prstGeom prst="rect">
            <a:avLst/>
          </a:prstGeom>
        </p:spPr>
      </p:pic>
      <p:sp>
        <p:nvSpPr>
          <p:cNvPr id="2" name="Slide Number Placeholder 1">
            <a:extLst>
              <a:ext uri="{FF2B5EF4-FFF2-40B4-BE49-F238E27FC236}">
                <a16:creationId xmlns:a16="http://schemas.microsoft.com/office/drawing/2014/main" id="{06BCC30E-0990-4D54-869C-E69D3B080982}"/>
              </a:ext>
            </a:extLst>
          </p:cNvPr>
          <p:cNvSpPr>
            <a:spLocks noGrp="1"/>
          </p:cNvSpPr>
          <p:nvPr>
            <p:ph type="sldNum" sz="quarter" idx="12"/>
          </p:nvPr>
        </p:nvSpPr>
        <p:spPr/>
        <p:txBody>
          <a:bodyPr/>
          <a:lstStyle/>
          <a:p>
            <a:fld id="{2571DE80-FEF2-1F43-9E9A-B112CF3775BA}" type="slidenum">
              <a:rPr lang="en-US" smtClean="0">
                <a:latin typeface="+mj-lt"/>
              </a:rPr>
              <a:pPr/>
              <a:t>23</a:t>
            </a:fld>
            <a:endParaRPr lang="en-US" dirty="0">
              <a:latin typeface="+mj-lt"/>
            </a:endParaRPr>
          </a:p>
        </p:txBody>
      </p:sp>
      <p:sp>
        <p:nvSpPr>
          <p:cNvPr id="3" name="Text Placeholder 2">
            <a:extLst>
              <a:ext uri="{FF2B5EF4-FFF2-40B4-BE49-F238E27FC236}">
                <a16:creationId xmlns:a16="http://schemas.microsoft.com/office/drawing/2014/main" id="{6A44DF7A-CDF0-43C0-B479-3662BCC3182F}"/>
              </a:ext>
            </a:extLst>
          </p:cNvPr>
          <p:cNvSpPr>
            <a:spLocks noGrp="1"/>
          </p:cNvSpPr>
          <p:nvPr>
            <p:ph type="body" sz="quarter" idx="13"/>
          </p:nvPr>
        </p:nvSpPr>
        <p:spPr/>
        <p:txBody>
          <a:bodyPr/>
          <a:lstStyle/>
          <a:p>
            <a:r>
              <a:rPr lang="en-US" dirty="0">
                <a:latin typeface="+mj-lt"/>
              </a:rPr>
              <a:t>Sources: Deloitte, </a:t>
            </a:r>
            <a:r>
              <a:rPr lang="en-US" dirty="0" err="1">
                <a:latin typeface="+mj-lt"/>
              </a:rPr>
              <a:t>ComputerWeekly</a:t>
            </a:r>
            <a:r>
              <a:rPr lang="en-US" dirty="0">
                <a:latin typeface="+mj-lt"/>
              </a:rPr>
              <a:t>, CIO, GE, General Motors, N-</a:t>
            </a:r>
            <a:r>
              <a:rPr lang="en-US" dirty="0" err="1">
                <a:latin typeface="+mj-lt"/>
              </a:rPr>
              <a:t>iX</a:t>
            </a:r>
            <a:r>
              <a:rPr lang="en-US" dirty="0">
                <a:latin typeface="+mj-lt"/>
              </a:rPr>
              <a:t>  </a:t>
            </a:r>
          </a:p>
        </p:txBody>
      </p:sp>
      <p:sp>
        <p:nvSpPr>
          <p:cNvPr id="4" name="Title 3">
            <a:extLst>
              <a:ext uri="{FF2B5EF4-FFF2-40B4-BE49-F238E27FC236}">
                <a16:creationId xmlns:a16="http://schemas.microsoft.com/office/drawing/2014/main" id="{B1A3F179-B72E-49F5-ABB5-8B1139435CCB}"/>
              </a:ext>
            </a:extLst>
          </p:cNvPr>
          <p:cNvSpPr>
            <a:spLocks noGrp="1"/>
          </p:cNvSpPr>
          <p:nvPr>
            <p:ph type="title"/>
          </p:nvPr>
        </p:nvSpPr>
        <p:spPr/>
        <p:txBody>
          <a:bodyPr>
            <a:noAutofit/>
          </a:bodyPr>
          <a:lstStyle/>
          <a:p>
            <a:r>
              <a:rPr lang="en-US" dirty="0">
                <a:latin typeface="+mj-lt"/>
              </a:rPr>
              <a:t>Insourcing &amp; Outsourcing </a:t>
            </a:r>
          </a:p>
        </p:txBody>
      </p:sp>
      <p:sp>
        <p:nvSpPr>
          <p:cNvPr id="6" name="TextBox 5">
            <a:extLst>
              <a:ext uri="{FF2B5EF4-FFF2-40B4-BE49-F238E27FC236}">
                <a16:creationId xmlns:a16="http://schemas.microsoft.com/office/drawing/2014/main" id="{03D573A1-46F6-45C2-9DF2-E63D6BCC8334}"/>
              </a:ext>
            </a:extLst>
          </p:cNvPr>
          <p:cNvSpPr txBox="1"/>
          <p:nvPr/>
        </p:nvSpPr>
        <p:spPr>
          <a:xfrm>
            <a:off x="369428" y="1031055"/>
            <a:ext cx="8405142"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mj-lt"/>
              </a:rPr>
              <a:t>Large companies such as GE and General Motors have begun to make the switch towards insourcing, or using one’s own personnel and resources to complete a job</a:t>
            </a:r>
          </a:p>
        </p:txBody>
      </p:sp>
      <p:graphicFrame>
        <p:nvGraphicFramePr>
          <p:cNvPr id="7" name="Diagram 6">
            <a:extLst>
              <a:ext uri="{FF2B5EF4-FFF2-40B4-BE49-F238E27FC236}">
                <a16:creationId xmlns:a16="http://schemas.microsoft.com/office/drawing/2014/main" id="{6264D43B-E591-418E-812D-CC8430F71181}"/>
              </a:ext>
            </a:extLst>
          </p:cNvPr>
          <p:cNvGraphicFramePr/>
          <p:nvPr>
            <p:extLst>
              <p:ext uri="{D42A27DB-BD31-4B8C-83A1-F6EECF244321}">
                <p14:modId xmlns:p14="http://schemas.microsoft.com/office/powerpoint/2010/main" val="1987136839"/>
              </p:ext>
            </p:extLst>
          </p:nvPr>
        </p:nvGraphicFramePr>
        <p:xfrm>
          <a:off x="4190999" y="2004107"/>
          <a:ext cx="4583571" cy="43290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Oval 10">
            <a:extLst>
              <a:ext uri="{FF2B5EF4-FFF2-40B4-BE49-F238E27FC236}">
                <a16:creationId xmlns:a16="http://schemas.microsoft.com/office/drawing/2014/main" id="{AA3621CC-DADB-4F4F-BF6D-1FD898EB8323}"/>
              </a:ext>
            </a:extLst>
          </p:cNvPr>
          <p:cNvSpPr/>
          <p:nvPr/>
        </p:nvSpPr>
        <p:spPr>
          <a:xfrm>
            <a:off x="4320624" y="4831080"/>
            <a:ext cx="807554" cy="754606"/>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1705049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BA3B6B-C7B2-427A-97B5-2A98CC9F0940}"/>
              </a:ext>
            </a:extLst>
          </p:cNvPr>
          <p:cNvPicPr>
            <a:picLocks noChangeAspect="1"/>
          </p:cNvPicPr>
          <p:nvPr/>
        </p:nvPicPr>
        <p:blipFill>
          <a:blip r:embed="rId3"/>
          <a:stretch>
            <a:fillRect/>
          </a:stretch>
        </p:blipFill>
        <p:spPr>
          <a:xfrm>
            <a:off x="5694583" y="5651526"/>
            <a:ext cx="3165082" cy="769328"/>
          </a:xfrm>
          <a:prstGeom prst="rect">
            <a:avLst/>
          </a:prstGeom>
        </p:spPr>
      </p:pic>
      <p:sp>
        <p:nvSpPr>
          <p:cNvPr id="2" name="Slide Number Placeholder 1"/>
          <p:cNvSpPr>
            <a:spLocks noGrp="1"/>
          </p:cNvSpPr>
          <p:nvPr>
            <p:ph type="sldNum" sz="quarter" idx="12"/>
          </p:nvPr>
        </p:nvSpPr>
        <p:spPr/>
        <p:txBody>
          <a:bodyPr/>
          <a:lstStyle/>
          <a:p>
            <a:fld id="{2571DE80-FEF2-1F43-9E9A-B112CF3775BA}" type="slidenum">
              <a:rPr lang="en-US" smtClean="0">
                <a:latin typeface="+mj-lt"/>
              </a:rPr>
              <a:pPr/>
              <a:t>24</a:t>
            </a:fld>
            <a:endParaRPr lang="en-US" dirty="0">
              <a:latin typeface="+mj-lt"/>
            </a:endParaRPr>
          </a:p>
        </p:txBody>
      </p:sp>
      <p:sp>
        <p:nvSpPr>
          <p:cNvPr id="4" name="Title 3"/>
          <p:cNvSpPr>
            <a:spLocks noGrp="1"/>
          </p:cNvSpPr>
          <p:nvPr>
            <p:ph type="title"/>
          </p:nvPr>
        </p:nvSpPr>
        <p:spPr/>
        <p:txBody>
          <a:bodyPr>
            <a:noAutofit/>
          </a:bodyPr>
          <a:lstStyle/>
          <a:p>
            <a:r>
              <a:rPr lang="en-US" dirty="0">
                <a:latin typeface="+mj-lt"/>
              </a:rPr>
              <a:t>GM’s Digital Transformation</a:t>
            </a:r>
          </a:p>
        </p:txBody>
      </p:sp>
      <p:sp>
        <p:nvSpPr>
          <p:cNvPr id="10" name="Text Placeholder 2"/>
          <p:cNvSpPr>
            <a:spLocks noGrp="1"/>
          </p:cNvSpPr>
          <p:nvPr>
            <p:ph type="body" sz="quarter" idx="13"/>
          </p:nvPr>
        </p:nvSpPr>
        <p:spPr/>
        <p:txBody>
          <a:bodyPr/>
          <a:lstStyle/>
          <a:p>
            <a:r>
              <a:rPr lang="en-US" dirty="0">
                <a:latin typeface="+mj-lt"/>
              </a:rPr>
              <a:t>Sources: Forbes, </a:t>
            </a:r>
            <a:r>
              <a:rPr lang="en-US" dirty="0" err="1">
                <a:latin typeface="+mj-lt"/>
              </a:rPr>
              <a:t>OracleVoice</a:t>
            </a:r>
            <a:r>
              <a:rPr lang="en-US" dirty="0">
                <a:latin typeface="+mj-lt"/>
              </a:rPr>
              <a:t>, </a:t>
            </a:r>
            <a:r>
              <a:rPr lang="en-US" dirty="0" err="1">
                <a:latin typeface="+mj-lt"/>
              </a:rPr>
              <a:t>Autonews</a:t>
            </a:r>
            <a:r>
              <a:rPr lang="en-US" dirty="0">
                <a:latin typeface="+mj-lt"/>
              </a:rPr>
              <a:t>, Fortune, </a:t>
            </a:r>
            <a:r>
              <a:rPr lang="en-US" dirty="0" err="1">
                <a:latin typeface="+mj-lt"/>
              </a:rPr>
              <a:t>informationweek</a:t>
            </a:r>
            <a:endParaRPr lang="en-US" dirty="0">
              <a:latin typeface="+mj-lt"/>
            </a:endParaRPr>
          </a:p>
        </p:txBody>
      </p:sp>
      <p:sp>
        <p:nvSpPr>
          <p:cNvPr id="12" name="Rectangle 11">
            <a:extLst>
              <a:ext uri="{FF2B5EF4-FFF2-40B4-BE49-F238E27FC236}">
                <a16:creationId xmlns:a16="http://schemas.microsoft.com/office/drawing/2014/main" id="{D6614CA1-B073-4FD2-ABB5-FF1C1E0B25A3}"/>
              </a:ext>
            </a:extLst>
          </p:cNvPr>
          <p:cNvSpPr/>
          <p:nvPr/>
        </p:nvSpPr>
        <p:spPr>
          <a:xfrm>
            <a:off x="245138" y="1657227"/>
            <a:ext cx="5159836" cy="356616"/>
          </a:xfrm>
          <a:prstGeom prst="rect">
            <a:avLst/>
          </a:prstGeom>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solidFill>
                  <a:prstClr val="white"/>
                </a:solidFill>
                <a:latin typeface="+mj-lt"/>
                <a:ea typeface="Trebuchet MS" charset="0"/>
                <a:cs typeface="Trebuchet MS" charset="0"/>
              </a:rPr>
              <a:t>Elements of the Transformation</a:t>
            </a:r>
          </a:p>
        </p:txBody>
      </p:sp>
      <p:sp>
        <p:nvSpPr>
          <p:cNvPr id="8" name="Rectangle 7">
            <a:extLst>
              <a:ext uri="{FF2B5EF4-FFF2-40B4-BE49-F238E27FC236}">
                <a16:creationId xmlns:a16="http://schemas.microsoft.com/office/drawing/2014/main" id="{D6614CA1-B073-4FD2-ABB5-FF1C1E0B25A3}"/>
              </a:ext>
            </a:extLst>
          </p:cNvPr>
          <p:cNvSpPr/>
          <p:nvPr/>
        </p:nvSpPr>
        <p:spPr>
          <a:xfrm>
            <a:off x="5694583" y="1657227"/>
            <a:ext cx="3165081" cy="356616"/>
          </a:xfrm>
          <a:prstGeom prst="rect">
            <a:avLst/>
          </a:prstGeom>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600" dirty="0">
                <a:solidFill>
                  <a:prstClr val="white"/>
                </a:solidFill>
                <a:latin typeface="+mj-lt"/>
                <a:ea typeface="Trebuchet MS" charset="0"/>
                <a:cs typeface="Trebuchet MS" charset="0"/>
              </a:rPr>
              <a:t>IT Overhaul</a:t>
            </a:r>
          </a:p>
        </p:txBody>
      </p:sp>
      <p:sp>
        <p:nvSpPr>
          <p:cNvPr id="13" name="TextBox 12">
            <a:extLst>
              <a:ext uri="{FF2B5EF4-FFF2-40B4-BE49-F238E27FC236}">
                <a16:creationId xmlns:a16="http://schemas.microsoft.com/office/drawing/2014/main" id="{3CD32F9B-5B1A-5F43-A161-FF94B81792E9}"/>
              </a:ext>
            </a:extLst>
          </p:cNvPr>
          <p:cNvSpPr txBox="1"/>
          <p:nvPr/>
        </p:nvSpPr>
        <p:spPr>
          <a:xfrm>
            <a:off x="340856" y="987362"/>
            <a:ext cx="8445741"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mj-lt"/>
              </a:rPr>
              <a:t>In the midst of a comeback, General Motors’ announced plans to move from 90% outsourced to 90% insourced IT</a:t>
            </a:r>
          </a:p>
        </p:txBody>
      </p:sp>
      <p:graphicFrame>
        <p:nvGraphicFramePr>
          <p:cNvPr id="15" name="Content Placeholder 18">
            <a:extLst>
              <a:ext uri="{FF2B5EF4-FFF2-40B4-BE49-F238E27FC236}">
                <a16:creationId xmlns:a16="http://schemas.microsoft.com/office/drawing/2014/main" id="{C4FEA78E-093B-4911-B8A5-F43548DCFFD6}"/>
              </a:ext>
            </a:extLst>
          </p:cNvPr>
          <p:cNvGraphicFramePr>
            <a:graphicFrameLocks/>
          </p:cNvGraphicFramePr>
          <p:nvPr>
            <p:extLst>
              <p:ext uri="{D42A27DB-BD31-4B8C-83A1-F6EECF244321}">
                <p14:modId xmlns:p14="http://schemas.microsoft.com/office/powerpoint/2010/main" val="3459765868"/>
              </p:ext>
            </p:extLst>
          </p:nvPr>
        </p:nvGraphicFramePr>
        <p:xfrm>
          <a:off x="245137" y="2066954"/>
          <a:ext cx="5159836" cy="44795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5" name="Table 4">
            <a:extLst>
              <a:ext uri="{FF2B5EF4-FFF2-40B4-BE49-F238E27FC236}">
                <a16:creationId xmlns:a16="http://schemas.microsoft.com/office/drawing/2014/main" id="{663BC15D-5D38-4AF3-8C1A-6F6770B2A86E}"/>
              </a:ext>
            </a:extLst>
          </p:cNvPr>
          <p:cNvGraphicFramePr>
            <a:graphicFrameLocks noGrp="1"/>
          </p:cNvGraphicFramePr>
          <p:nvPr>
            <p:extLst/>
          </p:nvPr>
        </p:nvGraphicFramePr>
        <p:xfrm>
          <a:off x="5694584" y="2205220"/>
          <a:ext cx="3165081" cy="3238395"/>
        </p:xfrm>
        <a:graphic>
          <a:graphicData uri="http://schemas.openxmlformats.org/drawingml/2006/table">
            <a:tbl>
              <a:tblPr firstRow="1" bandRow="1">
                <a:tableStyleId>{2A488322-F2BA-4B5B-9748-0D474271808F}</a:tableStyleId>
              </a:tblPr>
              <a:tblGrid>
                <a:gridCol w="1176109">
                  <a:extLst>
                    <a:ext uri="{9D8B030D-6E8A-4147-A177-3AD203B41FA5}">
                      <a16:colId xmlns:a16="http://schemas.microsoft.com/office/drawing/2014/main" val="1223530429"/>
                    </a:ext>
                  </a:extLst>
                </a:gridCol>
                <a:gridCol w="1158240">
                  <a:extLst>
                    <a:ext uri="{9D8B030D-6E8A-4147-A177-3AD203B41FA5}">
                      <a16:colId xmlns:a16="http://schemas.microsoft.com/office/drawing/2014/main" val="599728661"/>
                    </a:ext>
                  </a:extLst>
                </a:gridCol>
                <a:gridCol w="830732">
                  <a:extLst>
                    <a:ext uri="{9D8B030D-6E8A-4147-A177-3AD203B41FA5}">
                      <a16:colId xmlns:a16="http://schemas.microsoft.com/office/drawing/2014/main" val="3871489398"/>
                    </a:ext>
                  </a:extLst>
                </a:gridCol>
              </a:tblGrid>
              <a:tr h="452013">
                <a:tc>
                  <a:txBody>
                    <a:bodyPr/>
                    <a:lstStyle/>
                    <a:p>
                      <a:endParaRPr lang="en-US" sz="1400" dirty="0"/>
                    </a:p>
                  </a:txBody>
                  <a:tcPr/>
                </a:tc>
                <a:tc>
                  <a:txBody>
                    <a:bodyPr/>
                    <a:lstStyle/>
                    <a:p>
                      <a:r>
                        <a:rPr lang="en-US" sz="1400" dirty="0">
                          <a:solidFill>
                            <a:schemeClr val="tx1"/>
                          </a:solidFill>
                        </a:rPr>
                        <a:t>2012</a:t>
                      </a:r>
                    </a:p>
                  </a:txBody>
                  <a:tcPr/>
                </a:tc>
                <a:tc>
                  <a:txBody>
                    <a:bodyPr/>
                    <a:lstStyle/>
                    <a:p>
                      <a:r>
                        <a:rPr lang="en-US" sz="1400" dirty="0">
                          <a:solidFill>
                            <a:schemeClr val="tx1"/>
                          </a:solidFill>
                        </a:rPr>
                        <a:t>2017</a:t>
                      </a:r>
                    </a:p>
                  </a:txBody>
                  <a:tcPr/>
                </a:tc>
                <a:extLst>
                  <a:ext uri="{0D108BD9-81ED-4DB2-BD59-A6C34878D82A}">
                    <a16:rowId xmlns:a16="http://schemas.microsoft.com/office/drawing/2014/main" val="2316131631"/>
                  </a:ext>
                </a:extLst>
              </a:tr>
              <a:tr h="631580">
                <a:tc>
                  <a:txBody>
                    <a:bodyPr/>
                    <a:lstStyle/>
                    <a:p>
                      <a:r>
                        <a:rPr lang="en-US" sz="1400" dirty="0">
                          <a:solidFill>
                            <a:schemeClr val="tx1"/>
                          </a:solidFill>
                        </a:rPr>
                        <a:t>Operations outsourced</a:t>
                      </a:r>
                    </a:p>
                  </a:txBody>
                  <a:tcPr/>
                </a:tc>
                <a:tc>
                  <a:txBody>
                    <a:bodyPr/>
                    <a:lstStyle/>
                    <a:p>
                      <a:r>
                        <a:rPr lang="en-US" sz="1400" dirty="0"/>
                        <a:t>90%</a:t>
                      </a:r>
                    </a:p>
                  </a:txBody>
                  <a:tcPr/>
                </a:tc>
                <a:tc>
                  <a:txBody>
                    <a:bodyPr/>
                    <a:lstStyle/>
                    <a:p>
                      <a:r>
                        <a:rPr lang="en-US" sz="1400" dirty="0"/>
                        <a:t>5%</a:t>
                      </a:r>
                    </a:p>
                  </a:txBody>
                  <a:tcPr/>
                </a:tc>
                <a:extLst>
                  <a:ext uri="{0D108BD9-81ED-4DB2-BD59-A6C34878D82A}">
                    <a16:rowId xmlns:a16="http://schemas.microsoft.com/office/drawing/2014/main" val="3800241545"/>
                  </a:ext>
                </a:extLst>
              </a:tr>
              <a:tr h="631580">
                <a:tc>
                  <a:txBody>
                    <a:bodyPr/>
                    <a:lstStyle/>
                    <a:p>
                      <a:r>
                        <a:rPr lang="en-US" sz="1400" dirty="0">
                          <a:solidFill>
                            <a:schemeClr val="tx1"/>
                          </a:solidFill>
                        </a:rPr>
                        <a:t>In-house IT employees</a:t>
                      </a:r>
                    </a:p>
                  </a:txBody>
                  <a:tcPr/>
                </a:tc>
                <a:tc>
                  <a:txBody>
                    <a:bodyPr/>
                    <a:lstStyle/>
                    <a:p>
                      <a:r>
                        <a:rPr lang="en-US" sz="1400" dirty="0"/>
                        <a:t>1,400</a:t>
                      </a:r>
                    </a:p>
                  </a:txBody>
                  <a:tcPr/>
                </a:tc>
                <a:tc>
                  <a:txBody>
                    <a:bodyPr/>
                    <a:lstStyle/>
                    <a:p>
                      <a:r>
                        <a:rPr lang="en-US" sz="1400" dirty="0"/>
                        <a:t>11,500</a:t>
                      </a:r>
                    </a:p>
                  </a:txBody>
                  <a:tcPr/>
                </a:tc>
                <a:extLst>
                  <a:ext uri="{0D108BD9-81ED-4DB2-BD59-A6C34878D82A}">
                    <a16:rowId xmlns:a16="http://schemas.microsoft.com/office/drawing/2014/main" val="4009514967"/>
                  </a:ext>
                </a:extLst>
              </a:tr>
              <a:tr h="631580">
                <a:tc>
                  <a:txBody>
                    <a:bodyPr/>
                    <a:lstStyle/>
                    <a:p>
                      <a:r>
                        <a:rPr lang="en-US" sz="1400" dirty="0">
                          <a:solidFill>
                            <a:schemeClr val="tx1"/>
                          </a:solidFill>
                        </a:rPr>
                        <a:t>Data centers</a:t>
                      </a:r>
                    </a:p>
                  </a:txBody>
                  <a:tcPr/>
                </a:tc>
                <a:tc>
                  <a:txBody>
                    <a:bodyPr/>
                    <a:lstStyle/>
                    <a:p>
                      <a:r>
                        <a:rPr lang="en-US" sz="1400" dirty="0"/>
                        <a:t>23 out-sourced</a:t>
                      </a:r>
                    </a:p>
                  </a:txBody>
                  <a:tcPr/>
                </a:tc>
                <a:tc>
                  <a:txBody>
                    <a:bodyPr/>
                    <a:lstStyle/>
                    <a:p>
                      <a:r>
                        <a:rPr lang="en-US" sz="1400" dirty="0"/>
                        <a:t>2 internal</a:t>
                      </a:r>
                    </a:p>
                  </a:txBody>
                  <a:tcPr/>
                </a:tc>
                <a:extLst>
                  <a:ext uri="{0D108BD9-81ED-4DB2-BD59-A6C34878D82A}">
                    <a16:rowId xmlns:a16="http://schemas.microsoft.com/office/drawing/2014/main" val="2959275184"/>
                  </a:ext>
                </a:extLst>
              </a:tr>
              <a:tr h="891642">
                <a:tc>
                  <a:txBody>
                    <a:bodyPr/>
                    <a:lstStyle/>
                    <a:p>
                      <a:r>
                        <a:rPr lang="en-US" sz="1400" dirty="0">
                          <a:solidFill>
                            <a:schemeClr val="tx1"/>
                          </a:solidFill>
                        </a:rPr>
                        <a:t>Time spent on innovation</a:t>
                      </a:r>
                    </a:p>
                  </a:txBody>
                  <a:tcPr/>
                </a:tc>
                <a:tc>
                  <a:txBody>
                    <a:bodyPr/>
                    <a:lstStyle/>
                    <a:p>
                      <a:r>
                        <a:rPr lang="en-US" sz="1400" dirty="0"/>
                        <a:t>25%</a:t>
                      </a:r>
                    </a:p>
                  </a:txBody>
                  <a:tcPr/>
                </a:tc>
                <a:tc>
                  <a:txBody>
                    <a:bodyPr/>
                    <a:lstStyle/>
                    <a:p>
                      <a:r>
                        <a:rPr lang="en-US" sz="1400" dirty="0"/>
                        <a:t>80%</a:t>
                      </a:r>
                    </a:p>
                  </a:txBody>
                  <a:tcPr/>
                </a:tc>
                <a:extLst>
                  <a:ext uri="{0D108BD9-81ED-4DB2-BD59-A6C34878D82A}">
                    <a16:rowId xmlns:a16="http://schemas.microsoft.com/office/drawing/2014/main" val="1569259525"/>
                  </a:ext>
                </a:extLst>
              </a:tr>
            </a:tbl>
          </a:graphicData>
        </a:graphic>
      </p:graphicFrame>
    </p:spTree>
    <p:extLst>
      <p:ext uri="{BB962C8B-B14F-4D97-AF65-F5344CB8AC3E}">
        <p14:creationId xmlns:p14="http://schemas.microsoft.com/office/powerpoint/2010/main" val="523544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49BB98-DFA8-4833-85FD-16FB272B0F20}"/>
              </a:ext>
            </a:extLst>
          </p:cNvPr>
          <p:cNvSpPr>
            <a:spLocks noGrp="1"/>
          </p:cNvSpPr>
          <p:nvPr>
            <p:ph type="sldNum" sz="quarter" idx="12"/>
          </p:nvPr>
        </p:nvSpPr>
        <p:spPr/>
        <p:txBody>
          <a:bodyPr/>
          <a:lstStyle/>
          <a:p>
            <a:fld id="{2571DE80-FEF2-1F43-9E9A-B112CF3775BA}" type="slidenum">
              <a:rPr lang="en-US" smtClean="0">
                <a:latin typeface="+mj-lt"/>
              </a:rPr>
              <a:pPr/>
              <a:t>25</a:t>
            </a:fld>
            <a:endParaRPr lang="en-US" dirty="0">
              <a:latin typeface="+mj-lt"/>
            </a:endParaRPr>
          </a:p>
        </p:txBody>
      </p:sp>
      <p:sp>
        <p:nvSpPr>
          <p:cNvPr id="3" name="Text Placeholder 2">
            <a:extLst>
              <a:ext uri="{FF2B5EF4-FFF2-40B4-BE49-F238E27FC236}">
                <a16:creationId xmlns:a16="http://schemas.microsoft.com/office/drawing/2014/main" id="{17015773-9102-4D12-926E-77E944188EF9}"/>
              </a:ext>
            </a:extLst>
          </p:cNvPr>
          <p:cNvSpPr>
            <a:spLocks noGrp="1"/>
          </p:cNvSpPr>
          <p:nvPr>
            <p:ph type="body" sz="quarter" idx="13"/>
          </p:nvPr>
        </p:nvSpPr>
        <p:spPr/>
        <p:txBody>
          <a:bodyPr/>
          <a:lstStyle/>
          <a:p>
            <a:r>
              <a:rPr lang="en-US" dirty="0">
                <a:latin typeface="+mj-lt"/>
              </a:rPr>
              <a:t>Sources: Deloitte, Wall Street Journal, Forbes, Fortune, GE </a:t>
            </a:r>
          </a:p>
          <a:p>
            <a:endParaRPr lang="en-US" dirty="0">
              <a:latin typeface="+mj-lt"/>
            </a:endParaRPr>
          </a:p>
        </p:txBody>
      </p:sp>
      <p:sp>
        <p:nvSpPr>
          <p:cNvPr id="4" name="Title 3">
            <a:extLst>
              <a:ext uri="{FF2B5EF4-FFF2-40B4-BE49-F238E27FC236}">
                <a16:creationId xmlns:a16="http://schemas.microsoft.com/office/drawing/2014/main" id="{C15BB47D-880D-412A-9CEC-15A099A27A22}"/>
              </a:ext>
            </a:extLst>
          </p:cNvPr>
          <p:cNvSpPr>
            <a:spLocks noGrp="1"/>
          </p:cNvSpPr>
          <p:nvPr>
            <p:ph type="title"/>
          </p:nvPr>
        </p:nvSpPr>
        <p:spPr/>
        <p:txBody>
          <a:bodyPr>
            <a:noAutofit/>
          </a:bodyPr>
          <a:lstStyle/>
          <a:p>
            <a:r>
              <a:rPr lang="en-US" dirty="0">
                <a:latin typeface="+mj-lt"/>
              </a:rPr>
              <a:t>GE’s Insourcing</a:t>
            </a:r>
          </a:p>
        </p:txBody>
      </p:sp>
      <p:sp>
        <p:nvSpPr>
          <p:cNvPr id="7" name="TextBox 6">
            <a:extLst>
              <a:ext uri="{FF2B5EF4-FFF2-40B4-BE49-F238E27FC236}">
                <a16:creationId xmlns:a16="http://schemas.microsoft.com/office/drawing/2014/main" id="{BF22D77D-727E-408F-A60B-19E97A8EFA29}"/>
              </a:ext>
            </a:extLst>
          </p:cNvPr>
          <p:cNvSpPr txBox="1"/>
          <p:nvPr/>
        </p:nvSpPr>
        <p:spPr>
          <a:xfrm>
            <a:off x="269378" y="1058288"/>
            <a:ext cx="8605243"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latin typeface="+mj-lt"/>
              </a:rPr>
              <a:t>GE’s insourcing transformation was marked by a push from executives and involved all sectors of the company</a:t>
            </a:r>
          </a:p>
        </p:txBody>
      </p:sp>
      <p:pic>
        <p:nvPicPr>
          <p:cNvPr id="6" name="Picture 5">
            <a:extLst>
              <a:ext uri="{FF2B5EF4-FFF2-40B4-BE49-F238E27FC236}">
                <a16:creationId xmlns:a16="http://schemas.microsoft.com/office/drawing/2014/main" id="{76B377AE-817F-47EE-9491-2F2B4333B37E}"/>
              </a:ext>
            </a:extLst>
          </p:cNvPr>
          <p:cNvPicPr>
            <a:picLocks noChangeAspect="1"/>
          </p:cNvPicPr>
          <p:nvPr/>
        </p:nvPicPr>
        <p:blipFill>
          <a:blip r:embed="rId3"/>
          <a:stretch>
            <a:fillRect/>
          </a:stretch>
        </p:blipFill>
        <p:spPr>
          <a:xfrm>
            <a:off x="6388910" y="1950368"/>
            <a:ext cx="1381921" cy="1381921"/>
          </a:xfrm>
          <a:prstGeom prst="rect">
            <a:avLst/>
          </a:prstGeom>
        </p:spPr>
      </p:pic>
      <p:graphicFrame>
        <p:nvGraphicFramePr>
          <p:cNvPr id="9" name="Diagram 8">
            <a:extLst>
              <a:ext uri="{FF2B5EF4-FFF2-40B4-BE49-F238E27FC236}">
                <a16:creationId xmlns:a16="http://schemas.microsoft.com/office/drawing/2014/main" id="{BAD7E226-F30C-4B5E-90A6-AFD000D207A1}"/>
              </a:ext>
            </a:extLst>
          </p:cNvPr>
          <p:cNvGraphicFramePr/>
          <p:nvPr>
            <p:extLst/>
          </p:nvPr>
        </p:nvGraphicFramePr>
        <p:xfrm>
          <a:off x="111521" y="1950368"/>
          <a:ext cx="5326753" cy="429327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10" name="Diagram 9">
            <a:extLst>
              <a:ext uri="{FF2B5EF4-FFF2-40B4-BE49-F238E27FC236}">
                <a16:creationId xmlns:a16="http://schemas.microsoft.com/office/drawing/2014/main" id="{03724C7C-F8A0-49BE-931A-432E90261B5C}"/>
              </a:ext>
            </a:extLst>
          </p:cNvPr>
          <p:cNvGraphicFramePr/>
          <p:nvPr>
            <p:extLst/>
          </p:nvPr>
        </p:nvGraphicFramePr>
        <p:xfrm>
          <a:off x="5986411" y="3587415"/>
          <a:ext cx="2186917" cy="264499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4499178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71600"/>
          </a:xfrm>
        </p:spPr>
        <p:txBody>
          <a:bodyPr/>
          <a:lstStyle/>
          <a:p>
            <a:r>
              <a:rPr lang="en-US" dirty="0">
                <a:latin typeface="+mj-lt"/>
              </a:rPr>
              <a:t>Company acquisitions</a:t>
            </a:r>
          </a:p>
        </p:txBody>
      </p:sp>
      <p:sp>
        <p:nvSpPr>
          <p:cNvPr id="3" name="Slide Number Placeholder 2"/>
          <p:cNvSpPr>
            <a:spLocks noGrp="1"/>
          </p:cNvSpPr>
          <p:nvPr>
            <p:ph type="sldNum" sz="quarter" idx="12"/>
          </p:nvPr>
        </p:nvSpPr>
        <p:spPr/>
        <p:txBody>
          <a:bodyPr/>
          <a:lstStyle/>
          <a:p>
            <a:fld id="{2571DE80-FEF2-1F43-9E9A-B112CF3775BA}" type="slidenum">
              <a:rPr lang="en-US" smtClean="0"/>
              <a:pPr/>
              <a:t>26</a:t>
            </a:fld>
            <a:endParaRPr lang="en-US" dirty="0"/>
          </a:p>
        </p:txBody>
      </p:sp>
    </p:spTree>
    <p:extLst>
      <p:ext uri="{BB962C8B-B14F-4D97-AF65-F5344CB8AC3E}">
        <p14:creationId xmlns:p14="http://schemas.microsoft.com/office/powerpoint/2010/main" val="2072665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27</a:t>
            </a:fld>
            <a:endParaRPr lang="en-US" dirty="0"/>
          </a:p>
        </p:txBody>
      </p:sp>
      <p:sp>
        <p:nvSpPr>
          <p:cNvPr id="3" name="Text Placeholder 2"/>
          <p:cNvSpPr>
            <a:spLocks noGrp="1"/>
          </p:cNvSpPr>
          <p:nvPr>
            <p:ph type="body" sz="quarter" idx="13"/>
          </p:nvPr>
        </p:nvSpPr>
        <p:spPr/>
        <p:txBody>
          <a:bodyPr/>
          <a:lstStyle/>
          <a:p>
            <a:r>
              <a:rPr lang="en-US" dirty="0"/>
              <a:t>Sources: TechCrunch, Fortune</a:t>
            </a:r>
          </a:p>
        </p:txBody>
      </p:sp>
      <p:sp>
        <p:nvSpPr>
          <p:cNvPr id="4" name="Title 3"/>
          <p:cNvSpPr>
            <a:spLocks noGrp="1"/>
          </p:cNvSpPr>
          <p:nvPr>
            <p:ph type="title"/>
          </p:nvPr>
        </p:nvSpPr>
        <p:spPr/>
        <p:txBody>
          <a:bodyPr>
            <a:normAutofit/>
          </a:bodyPr>
          <a:lstStyle/>
          <a:p>
            <a:r>
              <a:rPr lang="en-US" sz="2900" dirty="0">
                <a:latin typeface="Century Gothic" panose="020B0502020202020204" pitchFamily="34" charset="0"/>
              </a:rPr>
              <a:t>Ford Acquires New Talent</a:t>
            </a:r>
          </a:p>
        </p:txBody>
      </p:sp>
      <p:sp>
        <p:nvSpPr>
          <p:cNvPr id="7" name="TextBox 6"/>
          <p:cNvSpPr txBox="1"/>
          <p:nvPr/>
        </p:nvSpPr>
        <p:spPr>
          <a:xfrm>
            <a:off x="394262" y="980369"/>
            <a:ext cx="8355473" cy="830997"/>
          </a:xfrm>
          <a:prstGeom prst="rect">
            <a:avLst/>
          </a:prstGeom>
          <a:solidFill>
            <a:schemeClr val="bg1"/>
          </a:solidFill>
          <a:ln w="28575">
            <a:solidFill>
              <a:schemeClr val="tx1"/>
            </a:solidFill>
          </a:ln>
        </p:spPr>
        <p:txBody>
          <a:bodyPr wrap="square" rtlCol="0">
            <a:spAutoFit/>
          </a:bodyPr>
          <a:lstStyle/>
          <a:p>
            <a:pPr algn="ctr"/>
            <a:r>
              <a:rPr lang="en-US" sz="1600" dirty="0">
                <a:latin typeface="Century Gothic" charset="0"/>
                <a:ea typeface="Century Gothic" charset="0"/>
                <a:cs typeface="Century Gothic" charset="0"/>
              </a:rPr>
              <a:t>Ford’s acquisition of TransLoc and Autonomic has given them resources to reconstruct their Mobility Initiative, but has also created a strong dependency on the start-ups </a:t>
            </a:r>
          </a:p>
        </p:txBody>
      </p:sp>
      <p:sp>
        <p:nvSpPr>
          <p:cNvPr id="8" name="TextBox 7"/>
          <p:cNvSpPr txBox="1"/>
          <p:nvPr/>
        </p:nvSpPr>
        <p:spPr>
          <a:xfrm>
            <a:off x="369427" y="1924309"/>
            <a:ext cx="5029200" cy="356616"/>
          </a:xfrm>
          <a:prstGeom prst="rect">
            <a:avLst/>
          </a:prstGeom>
          <a:solidFill>
            <a:schemeClr val="accent1"/>
          </a:solidFill>
        </p:spPr>
        <p:txBody>
          <a:bodyPr wrap="square" rtlCol="0">
            <a:spAutoFit/>
          </a:bodyPr>
          <a:lstStyle/>
          <a:p>
            <a:pPr algn="ctr"/>
            <a:r>
              <a:rPr lang="en-US" sz="1600" dirty="0">
                <a:solidFill>
                  <a:schemeClr val="bg1"/>
                </a:solidFill>
                <a:latin typeface="Century Gothic" charset="0"/>
                <a:ea typeface="Century Gothic" charset="0"/>
                <a:cs typeface="Century Gothic" charset="0"/>
              </a:rPr>
              <a:t>Ford’s New Initiatives</a:t>
            </a:r>
          </a:p>
        </p:txBody>
      </p:sp>
      <p:sp>
        <p:nvSpPr>
          <p:cNvPr id="9" name="TextBox 8"/>
          <p:cNvSpPr txBox="1"/>
          <p:nvPr/>
        </p:nvSpPr>
        <p:spPr>
          <a:xfrm>
            <a:off x="5622586" y="1924309"/>
            <a:ext cx="3151983" cy="356616"/>
          </a:xfrm>
          <a:prstGeom prst="rect">
            <a:avLst/>
          </a:prstGeom>
          <a:solidFill>
            <a:schemeClr val="accent1"/>
          </a:solidFill>
        </p:spPr>
        <p:txBody>
          <a:bodyPr wrap="square" rtlCol="0">
            <a:spAutoFit/>
          </a:bodyPr>
          <a:lstStyle/>
          <a:p>
            <a:pPr algn="ctr"/>
            <a:r>
              <a:rPr lang="en-US" sz="1600" dirty="0">
                <a:solidFill>
                  <a:schemeClr val="bg1"/>
                </a:solidFill>
                <a:latin typeface="Century Gothic" charset="0"/>
                <a:ea typeface="Century Gothic" charset="0"/>
                <a:cs typeface="Century Gothic" charset="0"/>
              </a:rPr>
              <a:t>Realignment</a:t>
            </a:r>
          </a:p>
        </p:txBody>
      </p:sp>
      <p:graphicFrame>
        <p:nvGraphicFramePr>
          <p:cNvPr id="6" name="Diagram 5">
            <a:extLst>
              <a:ext uri="{FF2B5EF4-FFF2-40B4-BE49-F238E27FC236}">
                <a16:creationId xmlns:a16="http://schemas.microsoft.com/office/drawing/2014/main" id="{1AA3FA23-1195-4F41-B2C0-06C7C9C4B357}"/>
              </a:ext>
            </a:extLst>
          </p:cNvPr>
          <p:cNvGraphicFramePr/>
          <p:nvPr>
            <p:extLst>
              <p:ext uri="{D42A27DB-BD31-4B8C-83A1-F6EECF244321}">
                <p14:modId xmlns:p14="http://schemas.microsoft.com/office/powerpoint/2010/main" val="1432265691"/>
              </p:ext>
            </p:extLst>
          </p:nvPr>
        </p:nvGraphicFramePr>
        <p:xfrm>
          <a:off x="70816" y="2329799"/>
          <a:ext cx="5551770" cy="26635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FECF917F-81D5-4531-A3BA-0B25B84F147D}"/>
              </a:ext>
            </a:extLst>
          </p:cNvPr>
          <p:cNvGraphicFramePr/>
          <p:nvPr>
            <p:extLst/>
          </p:nvPr>
        </p:nvGraphicFramePr>
        <p:xfrm>
          <a:off x="3632094" y="2370967"/>
          <a:ext cx="7132966" cy="26635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Diagram 13">
            <a:extLst>
              <a:ext uri="{FF2B5EF4-FFF2-40B4-BE49-F238E27FC236}">
                <a16:creationId xmlns:a16="http://schemas.microsoft.com/office/drawing/2014/main" id="{6CCE6643-05FF-4A15-99BB-1EAABD4C6FE5}"/>
              </a:ext>
            </a:extLst>
          </p:cNvPr>
          <p:cNvGraphicFramePr/>
          <p:nvPr>
            <p:extLst>
              <p:ext uri="{D42A27DB-BD31-4B8C-83A1-F6EECF244321}">
                <p14:modId xmlns:p14="http://schemas.microsoft.com/office/powerpoint/2010/main" val="2403789061"/>
              </p:ext>
            </p:extLst>
          </p:nvPr>
        </p:nvGraphicFramePr>
        <p:xfrm>
          <a:off x="358790" y="4616970"/>
          <a:ext cx="8420926" cy="271785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 name="TextBox 11">
            <a:extLst>
              <a:ext uri="{FF2B5EF4-FFF2-40B4-BE49-F238E27FC236}">
                <a16:creationId xmlns:a16="http://schemas.microsoft.com/office/drawing/2014/main" id="{8B38A43F-5C92-4E83-A5DF-CBCB6D093F71}"/>
              </a:ext>
            </a:extLst>
          </p:cNvPr>
          <p:cNvSpPr txBox="1"/>
          <p:nvPr/>
        </p:nvSpPr>
        <p:spPr>
          <a:xfrm>
            <a:off x="369427" y="5079755"/>
            <a:ext cx="8380308" cy="356616"/>
          </a:xfrm>
          <a:prstGeom prst="rect">
            <a:avLst/>
          </a:prstGeom>
          <a:solidFill>
            <a:schemeClr val="accent1"/>
          </a:solidFill>
        </p:spPr>
        <p:txBody>
          <a:bodyPr wrap="square" rtlCol="0">
            <a:spAutoFit/>
          </a:bodyPr>
          <a:lstStyle/>
          <a:p>
            <a:pPr algn="ctr"/>
            <a:r>
              <a:rPr lang="en-US" sz="1600" dirty="0">
                <a:solidFill>
                  <a:schemeClr val="bg1"/>
                </a:solidFill>
                <a:latin typeface="Century Gothic" charset="0"/>
                <a:ea typeface="Century Gothic" charset="0"/>
                <a:cs typeface="Century Gothic" charset="0"/>
              </a:rPr>
              <a:t>Steps to Acquisition </a:t>
            </a:r>
          </a:p>
        </p:txBody>
      </p:sp>
    </p:spTree>
    <p:extLst>
      <p:ext uri="{BB962C8B-B14F-4D97-AF65-F5344CB8AC3E}">
        <p14:creationId xmlns:p14="http://schemas.microsoft.com/office/powerpoint/2010/main" val="1775951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28</a:t>
            </a:fld>
            <a:endParaRPr lang="en-US" dirty="0"/>
          </a:p>
        </p:txBody>
      </p:sp>
      <p:sp>
        <p:nvSpPr>
          <p:cNvPr id="3" name="Text Placeholder 2"/>
          <p:cNvSpPr>
            <a:spLocks noGrp="1"/>
          </p:cNvSpPr>
          <p:nvPr>
            <p:ph type="body" sz="quarter" idx="13"/>
          </p:nvPr>
        </p:nvSpPr>
        <p:spPr/>
        <p:txBody>
          <a:bodyPr/>
          <a:lstStyle/>
          <a:p>
            <a:r>
              <a:rPr lang="en-US" dirty="0"/>
              <a:t>Sources: The Hartford, Reuters</a:t>
            </a:r>
          </a:p>
        </p:txBody>
      </p:sp>
      <p:sp>
        <p:nvSpPr>
          <p:cNvPr id="4" name="Title 3"/>
          <p:cNvSpPr>
            <a:spLocks noGrp="1"/>
          </p:cNvSpPr>
          <p:nvPr>
            <p:ph type="title"/>
          </p:nvPr>
        </p:nvSpPr>
        <p:spPr/>
        <p:txBody>
          <a:bodyPr>
            <a:normAutofit/>
          </a:bodyPr>
          <a:lstStyle/>
          <a:p>
            <a:r>
              <a:rPr lang="en-US" sz="2900" dirty="0">
                <a:latin typeface="Century Gothic" panose="020B0502020202020204" pitchFamily="34" charset="0"/>
              </a:rPr>
              <a:t>Effects of Acquisition</a:t>
            </a:r>
          </a:p>
        </p:txBody>
      </p:sp>
      <p:sp>
        <p:nvSpPr>
          <p:cNvPr id="7" name="TextBox 6"/>
          <p:cNvSpPr txBox="1"/>
          <p:nvPr/>
        </p:nvSpPr>
        <p:spPr>
          <a:xfrm>
            <a:off x="394262" y="1007003"/>
            <a:ext cx="8305717" cy="584775"/>
          </a:xfrm>
          <a:prstGeom prst="rect">
            <a:avLst/>
          </a:prstGeom>
          <a:solidFill>
            <a:schemeClr val="bg1"/>
          </a:solidFill>
          <a:ln w="28575">
            <a:solidFill>
              <a:schemeClr val="tx1"/>
            </a:solidFill>
          </a:ln>
        </p:spPr>
        <p:txBody>
          <a:bodyPr wrap="square" rtlCol="0">
            <a:spAutoFit/>
          </a:bodyPr>
          <a:lstStyle/>
          <a:p>
            <a:pPr algn="ctr"/>
            <a:r>
              <a:rPr lang="en-US" sz="1600" dirty="0">
                <a:latin typeface="Century Gothic" charset="0"/>
                <a:ea typeface="Century Gothic" charset="0"/>
                <a:cs typeface="Century Gothic" charset="0"/>
              </a:rPr>
              <a:t>The acquisition of new companies can lead to dependencies that negatively affect the culture and mission of the company </a:t>
            </a:r>
          </a:p>
        </p:txBody>
      </p:sp>
      <p:sp>
        <p:nvSpPr>
          <p:cNvPr id="8" name="TextBox 7"/>
          <p:cNvSpPr txBox="1"/>
          <p:nvPr/>
        </p:nvSpPr>
        <p:spPr>
          <a:xfrm>
            <a:off x="394261" y="1723246"/>
            <a:ext cx="4462551" cy="356616"/>
          </a:xfrm>
          <a:prstGeom prst="rect">
            <a:avLst/>
          </a:prstGeom>
          <a:solidFill>
            <a:schemeClr val="accent1"/>
          </a:solidFill>
        </p:spPr>
        <p:txBody>
          <a:bodyPr wrap="square" rtlCol="0">
            <a:spAutoFit/>
          </a:bodyPr>
          <a:lstStyle/>
          <a:p>
            <a:pPr algn="ctr"/>
            <a:r>
              <a:rPr lang="en-US" sz="1600" dirty="0">
                <a:solidFill>
                  <a:schemeClr val="bg1"/>
                </a:solidFill>
                <a:latin typeface="Century Gothic" charset="0"/>
                <a:ea typeface="Century Gothic" charset="0"/>
                <a:cs typeface="Century Gothic" charset="0"/>
              </a:rPr>
              <a:t>Ford’s Need to Buy</a:t>
            </a:r>
          </a:p>
        </p:txBody>
      </p:sp>
      <p:sp>
        <p:nvSpPr>
          <p:cNvPr id="9" name="TextBox 8"/>
          <p:cNvSpPr txBox="1"/>
          <p:nvPr/>
        </p:nvSpPr>
        <p:spPr>
          <a:xfrm>
            <a:off x="5078955" y="1723246"/>
            <a:ext cx="3621024" cy="356616"/>
          </a:xfrm>
          <a:prstGeom prst="rect">
            <a:avLst/>
          </a:prstGeom>
          <a:solidFill>
            <a:schemeClr val="accent1"/>
          </a:solidFill>
        </p:spPr>
        <p:txBody>
          <a:bodyPr wrap="square" rtlCol="0">
            <a:spAutoFit/>
          </a:bodyPr>
          <a:lstStyle/>
          <a:p>
            <a:pPr algn="ctr"/>
            <a:r>
              <a:rPr lang="en-US" sz="1600" dirty="0">
                <a:solidFill>
                  <a:schemeClr val="bg1"/>
                </a:solidFill>
                <a:latin typeface="Century Gothic" charset="0"/>
                <a:ea typeface="Century Gothic" charset="0"/>
                <a:cs typeface="Century Gothic" charset="0"/>
              </a:rPr>
              <a:t>Downfalls of Acquisition</a:t>
            </a:r>
          </a:p>
        </p:txBody>
      </p:sp>
      <p:graphicFrame>
        <p:nvGraphicFramePr>
          <p:cNvPr id="11" name="Diagram 10">
            <a:extLst>
              <a:ext uri="{FF2B5EF4-FFF2-40B4-BE49-F238E27FC236}">
                <a16:creationId xmlns:a16="http://schemas.microsoft.com/office/drawing/2014/main" id="{F280116E-2A69-406E-AED3-11074B104DCC}"/>
              </a:ext>
            </a:extLst>
          </p:cNvPr>
          <p:cNvGraphicFramePr/>
          <p:nvPr>
            <p:extLst>
              <p:ext uri="{D42A27DB-BD31-4B8C-83A1-F6EECF244321}">
                <p14:modId xmlns:p14="http://schemas.microsoft.com/office/powerpoint/2010/main" val="1477906566"/>
              </p:ext>
            </p:extLst>
          </p:nvPr>
        </p:nvGraphicFramePr>
        <p:xfrm>
          <a:off x="394262" y="2220319"/>
          <a:ext cx="4462550" cy="4250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6156A2F1-2549-4F62-9B2A-B5813CBE4281}"/>
              </a:ext>
            </a:extLst>
          </p:cNvPr>
          <p:cNvGraphicFramePr/>
          <p:nvPr>
            <p:extLst>
              <p:ext uri="{D42A27DB-BD31-4B8C-83A1-F6EECF244321}">
                <p14:modId xmlns:p14="http://schemas.microsoft.com/office/powerpoint/2010/main" val="729784195"/>
              </p:ext>
            </p:extLst>
          </p:nvPr>
        </p:nvGraphicFramePr>
        <p:xfrm>
          <a:off x="5029200" y="2156409"/>
          <a:ext cx="3720535" cy="431447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88175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Company Alliances</a:t>
            </a:r>
          </a:p>
        </p:txBody>
      </p:sp>
      <p:sp>
        <p:nvSpPr>
          <p:cNvPr id="3" name="Slide Number Placeholder 2"/>
          <p:cNvSpPr>
            <a:spLocks noGrp="1"/>
          </p:cNvSpPr>
          <p:nvPr>
            <p:ph type="sldNum" sz="quarter" idx="12"/>
          </p:nvPr>
        </p:nvSpPr>
        <p:spPr/>
        <p:txBody>
          <a:bodyPr/>
          <a:lstStyle/>
          <a:p>
            <a:fld id="{2571DE80-FEF2-1F43-9E9A-B112CF3775BA}" type="slidenum">
              <a:rPr lang="en-US" smtClean="0"/>
              <a:pPr/>
              <a:t>29</a:t>
            </a:fld>
            <a:endParaRPr lang="en-US" dirty="0"/>
          </a:p>
        </p:txBody>
      </p:sp>
    </p:spTree>
    <p:extLst>
      <p:ext uri="{BB962C8B-B14F-4D97-AF65-F5344CB8AC3E}">
        <p14:creationId xmlns:p14="http://schemas.microsoft.com/office/powerpoint/2010/main" val="1542088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78E505F-18B3-47A0-B2C2-6B1FC18DED3B}"/>
              </a:ext>
            </a:extLst>
          </p:cNvPr>
          <p:cNvSpPr>
            <a:spLocks noGrp="1"/>
          </p:cNvSpPr>
          <p:nvPr>
            <p:ph type="sldNum" sz="quarter" idx="12"/>
          </p:nvPr>
        </p:nvSpPr>
        <p:spPr/>
        <p:txBody>
          <a:bodyPr/>
          <a:lstStyle/>
          <a:p>
            <a:fld id="{2571DE80-FEF2-1F43-9E9A-B112CF3775BA}" type="slidenum">
              <a:rPr lang="en-US" smtClean="0"/>
              <a:pPr/>
              <a:t>3</a:t>
            </a:fld>
            <a:endParaRPr lang="en-US" dirty="0"/>
          </a:p>
        </p:txBody>
      </p:sp>
      <p:sp>
        <p:nvSpPr>
          <p:cNvPr id="4" name="Title 3">
            <a:extLst>
              <a:ext uri="{FF2B5EF4-FFF2-40B4-BE49-F238E27FC236}">
                <a16:creationId xmlns:a16="http://schemas.microsoft.com/office/drawing/2014/main" id="{680897D2-4F92-4EB5-A7FF-DBC7BB41C10D}"/>
              </a:ext>
            </a:extLst>
          </p:cNvPr>
          <p:cNvSpPr>
            <a:spLocks noGrp="1"/>
          </p:cNvSpPr>
          <p:nvPr>
            <p:ph type="title"/>
          </p:nvPr>
        </p:nvSpPr>
        <p:spPr/>
        <p:txBody>
          <a:bodyPr/>
          <a:lstStyle/>
          <a:p>
            <a:r>
              <a:rPr lang="en-US" dirty="0">
                <a:latin typeface="+mj-lt"/>
              </a:rPr>
              <a:t>Project Leaders</a:t>
            </a:r>
          </a:p>
        </p:txBody>
      </p:sp>
      <p:sp>
        <p:nvSpPr>
          <p:cNvPr id="7" name="TextBox 6">
            <a:extLst>
              <a:ext uri="{FF2B5EF4-FFF2-40B4-BE49-F238E27FC236}">
                <a16:creationId xmlns:a16="http://schemas.microsoft.com/office/drawing/2014/main" id="{1755A732-A120-4276-B9E1-451E50D187F9}"/>
              </a:ext>
            </a:extLst>
          </p:cNvPr>
          <p:cNvSpPr txBox="1"/>
          <p:nvPr/>
        </p:nvSpPr>
        <p:spPr>
          <a:xfrm>
            <a:off x="5174226" y="4927075"/>
            <a:ext cx="1832711" cy="692497"/>
          </a:xfrm>
          <a:prstGeom prst="rect">
            <a:avLst/>
          </a:prstGeom>
          <a:noFill/>
        </p:spPr>
        <p:txBody>
          <a:bodyPr wrap="square" rtlCol="0">
            <a:spAutoFit/>
          </a:bodyPr>
          <a:lstStyle/>
          <a:p>
            <a:pPr algn="ctr"/>
            <a:r>
              <a:rPr lang="en-US" sz="1300" dirty="0">
                <a:solidFill>
                  <a:srgbClr val="222222"/>
                </a:solidFill>
              </a:rPr>
              <a:t>Eddie Yuan</a:t>
            </a:r>
          </a:p>
          <a:p>
            <a:pPr algn="ctr"/>
            <a:r>
              <a:rPr lang="en-US" sz="1300" dirty="0">
                <a:solidFill>
                  <a:srgbClr val="222222"/>
                </a:solidFill>
              </a:rPr>
              <a:t>Computer Science</a:t>
            </a:r>
          </a:p>
          <a:p>
            <a:pPr algn="ctr"/>
            <a:r>
              <a:rPr lang="en-US" sz="1300" dirty="0">
                <a:solidFill>
                  <a:srgbClr val="222222"/>
                </a:solidFill>
              </a:rPr>
              <a:t>Class of 2020</a:t>
            </a:r>
            <a:endParaRPr lang="en-US" sz="1300" b="0" i="0" dirty="0">
              <a:solidFill>
                <a:srgbClr val="222222"/>
              </a:solidFill>
              <a:effectLst/>
            </a:endParaRPr>
          </a:p>
        </p:txBody>
      </p:sp>
      <p:sp>
        <p:nvSpPr>
          <p:cNvPr id="8" name="TextBox 7">
            <a:extLst>
              <a:ext uri="{FF2B5EF4-FFF2-40B4-BE49-F238E27FC236}">
                <a16:creationId xmlns:a16="http://schemas.microsoft.com/office/drawing/2014/main" id="{54FBC5C1-AA85-48C2-8ADC-2E242652404C}"/>
              </a:ext>
            </a:extLst>
          </p:cNvPr>
          <p:cNvSpPr txBox="1"/>
          <p:nvPr/>
        </p:nvSpPr>
        <p:spPr>
          <a:xfrm>
            <a:off x="1924561" y="4923310"/>
            <a:ext cx="2044176" cy="692497"/>
          </a:xfrm>
          <a:prstGeom prst="rect">
            <a:avLst/>
          </a:prstGeom>
          <a:noFill/>
        </p:spPr>
        <p:txBody>
          <a:bodyPr wrap="square" rtlCol="0">
            <a:spAutoFit/>
          </a:bodyPr>
          <a:lstStyle/>
          <a:p>
            <a:pPr algn="ctr"/>
            <a:r>
              <a:rPr lang="en-US" sz="1300" dirty="0">
                <a:solidFill>
                  <a:srgbClr val="222222"/>
                </a:solidFill>
              </a:rPr>
              <a:t>Nick Seifert</a:t>
            </a:r>
          </a:p>
          <a:p>
            <a:pPr algn="ctr"/>
            <a:r>
              <a:rPr lang="en-US" sz="1300" dirty="0">
                <a:solidFill>
                  <a:srgbClr val="222222"/>
                </a:solidFill>
              </a:rPr>
              <a:t>Mechanical Eng.</a:t>
            </a:r>
          </a:p>
          <a:p>
            <a:pPr algn="ctr"/>
            <a:r>
              <a:rPr lang="en-US" sz="1300" dirty="0">
                <a:solidFill>
                  <a:srgbClr val="222222"/>
                </a:solidFill>
              </a:rPr>
              <a:t>Class of 2020</a:t>
            </a:r>
          </a:p>
        </p:txBody>
      </p:sp>
      <p:pic>
        <p:nvPicPr>
          <p:cNvPr id="10" name="Picture 9">
            <a:extLst>
              <a:ext uri="{FF2B5EF4-FFF2-40B4-BE49-F238E27FC236}">
                <a16:creationId xmlns:a16="http://schemas.microsoft.com/office/drawing/2014/main" id="{FD81A794-1CDB-4BA9-BE41-742490E4899B}"/>
              </a:ext>
            </a:extLst>
          </p:cNvPr>
          <p:cNvPicPr>
            <a:picLocks noChangeAspect="1"/>
          </p:cNvPicPr>
          <p:nvPr/>
        </p:nvPicPr>
        <p:blipFill>
          <a:blip r:embed="rId2"/>
          <a:stretch>
            <a:fillRect/>
          </a:stretch>
        </p:blipFill>
        <p:spPr>
          <a:xfrm>
            <a:off x="1569135" y="1833425"/>
            <a:ext cx="2748663" cy="292331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3D03AE26-9F14-4A37-AC8B-EA57F3B9D3B1}"/>
              </a:ext>
            </a:extLst>
          </p:cNvPr>
          <p:cNvPicPr>
            <a:picLocks noChangeAspect="1"/>
          </p:cNvPicPr>
          <p:nvPr/>
        </p:nvPicPr>
        <p:blipFill>
          <a:blip r:embed="rId3"/>
          <a:stretch>
            <a:fillRect/>
          </a:stretch>
        </p:blipFill>
        <p:spPr>
          <a:xfrm>
            <a:off x="4685278" y="1833425"/>
            <a:ext cx="2748663" cy="299070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47159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30</a:t>
            </a:fld>
            <a:endParaRPr lang="en-US" dirty="0"/>
          </a:p>
        </p:txBody>
      </p:sp>
      <p:sp>
        <p:nvSpPr>
          <p:cNvPr id="3" name="Text Placeholder 2"/>
          <p:cNvSpPr>
            <a:spLocks noGrp="1"/>
          </p:cNvSpPr>
          <p:nvPr>
            <p:ph type="body" sz="quarter" idx="13"/>
          </p:nvPr>
        </p:nvSpPr>
        <p:spPr/>
        <p:txBody>
          <a:bodyPr/>
          <a:lstStyle/>
          <a:p>
            <a:r>
              <a:rPr lang="en-US" dirty="0"/>
              <a:t>Source: Rockwell Automation</a:t>
            </a:r>
          </a:p>
        </p:txBody>
      </p:sp>
      <p:sp>
        <p:nvSpPr>
          <p:cNvPr id="4" name="Title 3"/>
          <p:cNvSpPr>
            <a:spLocks noGrp="1"/>
          </p:cNvSpPr>
          <p:nvPr>
            <p:ph type="title"/>
          </p:nvPr>
        </p:nvSpPr>
        <p:spPr/>
        <p:txBody>
          <a:bodyPr>
            <a:normAutofit/>
          </a:bodyPr>
          <a:lstStyle/>
          <a:p>
            <a:r>
              <a:rPr lang="en-US" sz="2900" dirty="0">
                <a:latin typeface="Century Gothic" charset="0"/>
                <a:ea typeface="Century Gothic" charset="0"/>
                <a:cs typeface="Century Gothic" charset="0"/>
              </a:rPr>
              <a:t>Alliances: Rockwell Automation</a:t>
            </a:r>
          </a:p>
        </p:txBody>
      </p:sp>
      <p:sp>
        <p:nvSpPr>
          <p:cNvPr id="7" name="TextBox 6"/>
          <p:cNvSpPr txBox="1"/>
          <p:nvPr/>
        </p:nvSpPr>
        <p:spPr>
          <a:xfrm>
            <a:off x="394262" y="995609"/>
            <a:ext cx="8355473" cy="584775"/>
          </a:xfrm>
          <a:prstGeom prst="rect">
            <a:avLst/>
          </a:prstGeom>
          <a:solidFill>
            <a:schemeClr val="bg1"/>
          </a:solidFill>
          <a:ln w="28575">
            <a:solidFill>
              <a:schemeClr val="tx1"/>
            </a:solidFill>
          </a:ln>
        </p:spPr>
        <p:txBody>
          <a:bodyPr wrap="square" rtlCol="0">
            <a:spAutoFit/>
          </a:bodyPr>
          <a:lstStyle/>
          <a:p>
            <a:pPr algn="ctr"/>
            <a:r>
              <a:rPr lang="en-US" sz="1600" dirty="0">
                <a:latin typeface="Century Gothic" charset="0"/>
                <a:ea typeface="Century Gothic" charset="0"/>
                <a:cs typeface="Century Gothic" charset="0"/>
              </a:rPr>
              <a:t>Bosch has already benefitted from its partnership with Rockwell Automation, and can further its digital transformation by utilizing Rockwell’s newest technologies</a:t>
            </a:r>
          </a:p>
        </p:txBody>
      </p:sp>
      <p:sp>
        <p:nvSpPr>
          <p:cNvPr id="26" name="TextBox 25"/>
          <p:cNvSpPr txBox="1"/>
          <p:nvPr/>
        </p:nvSpPr>
        <p:spPr>
          <a:xfrm>
            <a:off x="369428" y="1697568"/>
            <a:ext cx="4159560" cy="338554"/>
          </a:xfrm>
          <a:prstGeom prst="rect">
            <a:avLst/>
          </a:prstGeom>
          <a:solidFill>
            <a:schemeClr val="accent1"/>
          </a:solidFill>
        </p:spPr>
        <p:txBody>
          <a:bodyPr wrap="square" rtlCol="0">
            <a:spAutoFit/>
          </a:bodyPr>
          <a:lstStyle/>
          <a:p>
            <a:pPr algn="ctr"/>
            <a:r>
              <a:rPr lang="en-US" sz="1600" dirty="0">
                <a:solidFill>
                  <a:schemeClr val="bg1"/>
                </a:solidFill>
                <a:latin typeface="Century Gothic" charset="0"/>
                <a:ea typeface="Century Gothic" charset="0"/>
                <a:cs typeface="Century Gothic" charset="0"/>
              </a:rPr>
              <a:t>Rockwell &amp; Bosch: </a:t>
            </a:r>
            <a:r>
              <a:rPr lang="en-US" sz="1600" dirty="0" err="1">
                <a:solidFill>
                  <a:schemeClr val="bg1"/>
                </a:solidFill>
                <a:latin typeface="Century Gothic" charset="0"/>
                <a:ea typeface="Century Gothic" charset="0"/>
                <a:cs typeface="Century Gothic" charset="0"/>
              </a:rPr>
              <a:t>VersionWorks</a:t>
            </a:r>
            <a:endParaRPr lang="en-US" sz="1600" dirty="0">
              <a:solidFill>
                <a:schemeClr val="bg1"/>
              </a:solidFill>
              <a:latin typeface="Century Gothic" charset="0"/>
              <a:ea typeface="Century Gothic" charset="0"/>
              <a:cs typeface="Century Gothic" charset="0"/>
            </a:endParaRPr>
          </a:p>
        </p:txBody>
      </p:sp>
      <p:grpSp>
        <p:nvGrpSpPr>
          <p:cNvPr id="5" name="Group 4">
            <a:extLst>
              <a:ext uri="{FF2B5EF4-FFF2-40B4-BE49-F238E27FC236}">
                <a16:creationId xmlns:a16="http://schemas.microsoft.com/office/drawing/2014/main" id="{E5005C7C-25B8-43B5-94D5-35E3FB5E3DDA}"/>
              </a:ext>
            </a:extLst>
          </p:cNvPr>
          <p:cNvGrpSpPr/>
          <p:nvPr/>
        </p:nvGrpSpPr>
        <p:grpSpPr>
          <a:xfrm>
            <a:off x="369428" y="2174976"/>
            <a:ext cx="4148183" cy="4237009"/>
            <a:chOff x="418891" y="2511002"/>
            <a:chExt cx="4024692" cy="3930967"/>
          </a:xfrm>
        </p:grpSpPr>
        <p:sp>
          <p:nvSpPr>
            <p:cNvPr id="6" name="Freeform: Shape 5">
              <a:extLst>
                <a:ext uri="{FF2B5EF4-FFF2-40B4-BE49-F238E27FC236}">
                  <a16:creationId xmlns:a16="http://schemas.microsoft.com/office/drawing/2014/main" id="{4C87F677-7A8F-4225-852E-A6493BE7E2FC}"/>
                </a:ext>
              </a:extLst>
            </p:cNvPr>
            <p:cNvSpPr/>
            <p:nvPr/>
          </p:nvSpPr>
          <p:spPr>
            <a:xfrm>
              <a:off x="418891" y="2511002"/>
              <a:ext cx="1653240" cy="298375"/>
            </a:xfrm>
            <a:custGeom>
              <a:avLst/>
              <a:gdLst>
                <a:gd name="connsiteX0" fmla="*/ 0 w 1653240"/>
                <a:gd name="connsiteY0" fmla="*/ 29838 h 298375"/>
                <a:gd name="connsiteX1" fmla="*/ 29838 w 1653240"/>
                <a:gd name="connsiteY1" fmla="*/ 0 h 298375"/>
                <a:gd name="connsiteX2" fmla="*/ 1623403 w 1653240"/>
                <a:gd name="connsiteY2" fmla="*/ 0 h 298375"/>
                <a:gd name="connsiteX3" fmla="*/ 1653241 w 1653240"/>
                <a:gd name="connsiteY3" fmla="*/ 29838 h 298375"/>
                <a:gd name="connsiteX4" fmla="*/ 1653240 w 1653240"/>
                <a:gd name="connsiteY4" fmla="*/ 268538 h 298375"/>
                <a:gd name="connsiteX5" fmla="*/ 1623402 w 1653240"/>
                <a:gd name="connsiteY5" fmla="*/ 298376 h 298375"/>
                <a:gd name="connsiteX6" fmla="*/ 29838 w 1653240"/>
                <a:gd name="connsiteY6" fmla="*/ 298375 h 298375"/>
                <a:gd name="connsiteX7" fmla="*/ 0 w 1653240"/>
                <a:gd name="connsiteY7" fmla="*/ 268537 h 298375"/>
                <a:gd name="connsiteX8" fmla="*/ 0 w 1653240"/>
                <a:gd name="connsiteY8" fmla="*/ 29838 h 29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240" h="298375">
                  <a:moveTo>
                    <a:pt x="0" y="29838"/>
                  </a:moveTo>
                  <a:cubicBezTo>
                    <a:pt x="0" y="13359"/>
                    <a:pt x="13359" y="0"/>
                    <a:pt x="29838" y="0"/>
                  </a:cubicBezTo>
                  <a:lnTo>
                    <a:pt x="1623403" y="0"/>
                  </a:lnTo>
                  <a:cubicBezTo>
                    <a:pt x="1639882" y="0"/>
                    <a:pt x="1653241" y="13359"/>
                    <a:pt x="1653241" y="29838"/>
                  </a:cubicBezTo>
                  <a:cubicBezTo>
                    <a:pt x="1653241" y="109405"/>
                    <a:pt x="1653240" y="188971"/>
                    <a:pt x="1653240" y="268538"/>
                  </a:cubicBezTo>
                  <a:cubicBezTo>
                    <a:pt x="1653240" y="285017"/>
                    <a:pt x="1639881" y="298376"/>
                    <a:pt x="1623402" y="298376"/>
                  </a:cubicBezTo>
                  <a:lnTo>
                    <a:pt x="29838" y="298375"/>
                  </a:lnTo>
                  <a:cubicBezTo>
                    <a:pt x="13359" y="298375"/>
                    <a:pt x="0" y="285016"/>
                    <a:pt x="0" y="268537"/>
                  </a:cubicBezTo>
                  <a:lnTo>
                    <a:pt x="0" y="29838"/>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9219" tIns="29059" rIns="39219" bIns="29059" numCol="1" spcCol="1270" anchor="ctr" anchorCtr="0">
              <a:noAutofit/>
            </a:bodyPr>
            <a:lstStyle/>
            <a:p>
              <a:pPr marL="0" lvl="0" indent="0" algn="ctr" defTabSz="711200">
                <a:lnSpc>
                  <a:spcPct val="90000"/>
                </a:lnSpc>
                <a:spcBef>
                  <a:spcPct val="0"/>
                </a:spcBef>
                <a:spcAft>
                  <a:spcPct val="35000"/>
                </a:spcAft>
                <a:buNone/>
              </a:pPr>
              <a:r>
                <a:rPr lang="en-US" sz="1250" kern="1200" dirty="0">
                  <a:latin typeface="Century Gothic" charset="0"/>
                  <a:ea typeface="Century Gothic" charset="0"/>
                  <a:cs typeface="Century Gothic" charset="0"/>
                </a:rPr>
                <a:t>Before</a:t>
              </a:r>
            </a:p>
          </p:txBody>
        </p:sp>
        <p:sp>
          <p:nvSpPr>
            <p:cNvPr id="8" name="Freeform: Shape 7">
              <a:extLst>
                <a:ext uri="{FF2B5EF4-FFF2-40B4-BE49-F238E27FC236}">
                  <a16:creationId xmlns:a16="http://schemas.microsoft.com/office/drawing/2014/main" id="{18DC95C7-0304-4EC1-85E6-78BCFF6BAC1B}"/>
                </a:ext>
              </a:extLst>
            </p:cNvPr>
            <p:cNvSpPr/>
            <p:nvPr/>
          </p:nvSpPr>
          <p:spPr>
            <a:xfrm>
              <a:off x="584215" y="2809377"/>
              <a:ext cx="166788" cy="623919"/>
            </a:xfrm>
            <a:custGeom>
              <a:avLst/>
              <a:gdLst/>
              <a:ahLst/>
              <a:cxnLst/>
              <a:rect l="0" t="0" r="0" b="0"/>
              <a:pathLst>
                <a:path>
                  <a:moveTo>
                    <a:pt x="0" y="0"/>
                  </a:moveTo>
                  <a:lnTo>
                    <a:pt x="0" y="623919"/>
                  </a:lnTo>
                  <a:lnTo>
                    <a:pt x="166788" y="623919"/>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6B86823B-ED56-4CEA-83DB-37D28BE28E48}"/>
                </a:ext>
              </a:extLst>
            </p:cNvPr>
            <p:cNvSpPr/>
            <p:nvPr/>
          </p:nvSpPr>
          <p:spPr>
            <a:xfrm>
              <a:off x="751003" y="3067027"/>
              <a:ext cx="1684719" cy="732538"/>
            </a:xfrm>
            <a:custGeom>
              <a:avLst/>
              <a:gdLst>
                <a:gd name="connsiteX0" fmla="*/ 0 w 1689498"/>
                <a:gd name="connsiteY0" fmla="*/ 73254 h 732538"/>
                <a:gd name="connsiteX1" fmla="*/ 73254 w 1689498"/>
                <a:gd name="connsiteY1" fmla="*/ 0 h 732538"/>
                <a:gd name="connsiteX2" fmla="*/ 1616244 w 1689498"/>
                <a:gd name="connsiteY2" fmla="*/ 0 h 732538"/>
                <a:gd name="connsiteX3" fmla="*/ 1689498 w 1689498"/>
                <a:gd name="connsiteY3" fmla="*/ 73254 h 732538"/>
                <a:gd name="connsiteX4" fmla="*/ 1689498 w 1689498"/>
                <a:gd name="connsiteY4" fmla="*/ 659284 h 732538"/>
                <a:gd name="connsiteX5" fmla="*/ 1616244 w 1689498"/>
                <a:gd name="connsiteY5" fmla="*/ 732538 h 732538"/>
                <a:gd name="connsiteX6" fmla="*/ 73254 w 1689498"/>
                <a:gd name="connsiteY6" fmla="*/ 732538 h 732538"/>
                <a:gd name="connsiteX7" fmla="*/ 0 w 1689498"/>
                <a:gd name="connsiteY7" fmla="*/ 659284 h 732538"/>
                <a:gd name="connsiteX8" fmla="*/ 0 w 1689498"/>
                <a:gd name="connsiteY8" fmla="*/ 73254 h 73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498" h="732538">
                  <a:moveTo>
                    <a:pt x="0" y="73254"/>
                  </a:moveTo>
                  <a:cubicBezTo>
                    <a:pt x="0" y="32797"/>
                    <a:pt x="32797" y="0"/>
                    <a:pt x="73254" y="0"/>
                  </a:cubicBezTo>
                  <a:lnTo>
                    <a:pt x="1616244" y="0"/>
                  </a:lnTo>
                  <a:cubicBezTo>
                    <a:pt x="1656701" y="0"/>
                    <a:pt x="1689498" y="32797"/>
                    <a:pt x="1689498" y="73254"/>
                  </a:cubicBezTo>
                  <a:lnTo>
                    <a:pt x="1689498" y="659284"/>
                  </a:lnTo>
                  <a:cubicBezTo>
                    <a:pt x="1689498" y="699741"/>
                    <a:pt x="1656701" y="732538"/>
                    <a:pt x="1616244" y="732538"/>
                  </a:cubicBezTo>
                  <a:lnTo>
                    <a:pt x="73254" y="732538"/>
                  </a:lnTo>
                  <a:cubicBezTo>
                    <a:pt x="32797" y="732538"/>
                    <a:pt x="0" y="699741"/>
                    <a:pt x="0" y="659284"/>
                  </a:cubicBezTo>
                  <a:lnTo>
                    <a:pt x="0" y="7325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410" tIns="35425" rIns="42410" bIns="35425" numCol="1" spcCol="1270" anchor="ctr" anchorCtr="0">
              <a:noAutofit/>
            </a:bodyPr>
            <a:lstStyle/>
            <a:p>
              <a:pPr marL="0" lvl="0" indent="0" algn="ctr" defTabSz="488950">
                <a:spcBef>
                  <a:spcPct val="0"/>
                </a:spcBef>
                <a:spcAft>
                  <a:spcPct val="35000"/>
                </a:spcAft>
                <a:buNone/>
              </a:pPr>
              <a:r>
                <a:rPr lang="en-US" sz="1200" dirty="0">
                  <a:latin typeface="Century Gothic" charset="0"/>
                  <a:ea typeface="Century Gothic" charset="0"/>
                  <a:cs typeface="Century Gothic" charset="0"/>
                </a:rPr>
                <a:t>C</a:t>
              </a:r>
              <a:r>
                <a:rPr lang="en-US" sz="1200" kern="1200" dirty="0">
                  <a:latin typeface="Century Gothic" charset="0"/>
                  <a:ea typeface="Century Gothic" charset="0"/>
                  <a:cs typeface="Century Gothic" charset="0"/>
                </a:rPr>
                <a:t>entral file server</a:t>
              </a:r>
            </a:p>
          </p:txBody>
        </p:sp>
        <p:sp>
          <p:nvSpPr>
            <p:cNvPr id="10" name="Freeform: Shape 9">
              <a:extLst>
                <a:ext uri="{FF2B5EF4-FFF2-40B4-BE49-F238E27FC236}">
                  <a16:creationId xmlns:a16="http://schemas.microsoft.com/office/drawing/2014/main" id="{9D1E17BA-5391-4903-A5EB-693B1552CB4D}"/>
                </a:ext>
              </a:extLst>
            </p:cNvPr>
            <p:cNvSpPr/>
            <p:nvPr/>
          </p:nvSpPr>
          <p:spPr>
            <a:xfrm>
              <a:off x="584215" y="2809377"/>
              <a:ext cx="166788" cy="1515638"/>
            </a:xfrm>
            <a:custGeom>
              <a:avLst/>
              <a:gdLst/>
              <a:ahLst/>
              <a:cxnLst/>
              <a:rect l="0" t="0" r="0" b="0"/>
              <a:pathLst>
                <a:path>
                  <a:moveTo>
                    <a:pt x="0" y="0"/>
                  </a:moveTo>
                  <a:lnTo>
                    <a:pt x="0" y="1515638"/>
                  </a:lnTo>
                  <a:lnTo>
                    <a:pt x="166788" y="1515638"/>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541CF49B-64CC-4C17-B0C2-A5A9AD71772C}"/>
                </a:ext>
              </a:extLst>
            </p:cNvPr>
            <p:cNvSpPr/>
            <p:nvPr/>
          </p:nvSpPr>
          <p:spPr>
            <a:xfrm>
              <a:off x="751003" y="3958746"/>
              <a:ext cx="1684719" cy="732538"/>
            </a:xfrm>
            <a:custGeom>
              <a:avLst/>
              <a:gdLst>
                <a:gd name="connsiteX0" fmla="*/ 0 w 1689498"/>
                <a:gd name="connsiteY0" fmla="*/ 73254 h 732538"/>
                <a:gd name="connsiteX1" fmla="*/ 73254 w 1689498"/>
                <a:gd name="connsiteY1" fmla="*/ 0 h 732538"/>
                <a:gd name="connsiteX2" fmla="*/ 1616244 w 1689498"/>
                <a:gd name="connsiteY2" fmla="*/ 0 h 732538"/>
                <a:gd name="connsiteX3" fmla="*/ 1689498 w 1689498"/>
                <a:gd name="connsiteY3" fmla="*/ 73254 h 732538"/>
                <a:gd name="connsiteX4" fmla="*/ 1689498 w 1689498"/>
                <a:gd name="connsiteY4" fmla="*/ 659284 h 732538"/>
                <a:gd name="connsiteX5" fmla="*/ 1616244 w 1689498"/>
                <a:gd name="connsiteY5" fmla="*/ 732538 h 732538"/>
                <a:gd name="connsiteX6" fmla="*/ 73254 w 1689498"/>
                <a:gd name="connsiteY6" fmla="*/ 732538 h 732538"/>
                <a:gd name="connsiteX7" fmla="*/ 0 w 1689498"/>
                <a:gd name="connsiteY7" fmla="*/ 659284 h 732538"/>
                <a:gd name="connsiteX8" fmla="*/ 0 w 1689498"/>
                <a:gd name="connsiteY8" fmla="*/ 73254 h 73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498" h="732538">
                  <a:moveTo>
                    <a:pt x="0" y="73254"/>
                  </a:moveTo>
                  <a:cubicBezTo>
                    <a:pt x="0" y="32797"/>
                    <a:pt x="32797" y="0"/>
                    <a:pt x="73254" y="0"/>
                  </a:cubicBezTo>
                  <a:lnTo>
                    <a:pt x="1616244" y="0"/>
                  </a:lnTo>
                  <a:cubicBezTo>
                    <a:pt x="1656701" y="0"/>
                    <a:pt x="1689498" y="32797"/>
                    <a:pt x="1689498" y="73254"/>
                  </a:cubicBezTo>
                  <a:lnTo>
                    <a:pt x="1689498" y="659284"/>
                  </a:lnTo>
                  <a:cubicBezTo>
                    <a:pt x="1689498" y="699741"/>
                    <a:pt x="1656701" y="732538"/>
                    <a:pt x="1616244" y="732538"/>
                  </a:cubicBezTo>
                  <a:lnTo>
                    <a:pt x="73254" y="732538"/>
                  </a:lnTo>
                  <a:cubicBezTo>
                    <a:pt x="32797" y="732538"/>
                    <a:pt x="0" y="699741"/>
                    <a:pt x="0" y="659284"/>
                  </a:cubicBezTo>
                  <a:lnTo>
                    <a:pt x="0" y="7325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410" tIns="35425" rIns="42410" bIns="35425" numCol="1" spcCol="1270" anchor="ctr" anchorCtr="0">
              <a:noAutofit/>
            </a:bodyPr>
            <a:lstStyle/>
            <a:p>
              <a:pPr marL="0" lvl="0" indent="0" algn="ctr" defTabSz="488950">
                <a:spcBef>
                  <a:spcPct val="0"/>
                </a:spcBef>
                <a:spcAft>
                  <a:spcPct val="35000"/>
                </a:spcAft>
                <a:buNone/>
              </a:pPr>
              <a:r>
                <a:rPr lang="en-US" sz="1200" kern="1200" dirty="0">
                  <a:latin typeface="Century Gothic" charset="0"/>
                  <a:ea typeface="Century Gothic" charset="0"/>
                  <a:cs typeface="Century Gothic" charset="0"/>
                </a:rPr>
                <a:t>Manually save programs</a:t>
              </a:r>
            </a:p>
          </p:txBody>
        </p:sp>
        <p:sp>
          <p:nvSpPr>
            <p:cNvPr id="12" name="Freeform: Shape 11">
              <a:extLst>
                <a:ext uri="{FF2B5EF4-FFF2-40B4-BE49-F238E27FC236}">
                  <a16:creationId xmlns:a16="http://schemas.microsoft.com/office/drawing/2014/main" id="{CA17DEB9-7873-4D57-9F4E-FD89F20064C3}"/>
                </a:ext>
              </a:extLst>
            </p:cNvPr>
            <p:cNvSpPr/>
            <p:nvPr/>
          </p:nvSpPr>
          <p:spPr>
            <a:xfrm>
              <a:off x="584215" y="2809377"/>
              <a:ext cx="166788" cy="2407357"/>
            </a:xfrm>
            <a:custGeom>
              <a:avLst/>
              <a:gdLst/>
              <a:ahLst/>
              <a:cxnLst/>
              <a:rect l="0" t="0" r="0" b="0"/>
              <a:pathLst>
                <a:path>
                  <a:moveTo>
                    <a:pt x="0" y="0"/>
                  </a:moveTo>
                  <a:lnTo>
                    <a:pt x="0" y="2407357"/>
                  </a:lnTo>
                  <a:lnTo>
                    <a:pt x="166788" y="2407357"/>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47AD502E-14B3-45D5-8687-F57F768F7DC4}"/>
                </a:ext>
              </a:extLst>
            </p:cNvPr>
            <p:cNvSpPr/>
            <p:nvPr/>
          </p:nvSpPr>
          <p:spPr>
            <a:xfrm>
              <a:off x="751003" y="4850465"/>
              <a:ext cx="1670922" cy="732538"/>
            </a:xfrm>
            <a:custGeom>
              <a:avLst/>
              <a:gdLst>
                <a:gd name="connsiteX0" fmla="*/ 0 w 1675663"/>
                <a:gd name="connsiteY0" fmla="*/ 73254 h 732538"/>
                <a:gd name="connsiteX1" fmla="*/ 73254 w 1675663"/>
                <a:gd name="connsiteY1" fmla="*/ 0 h 732538"/>
                <a:gd name="connsiteX2" fmla="*/ 1602409 w 1675663"/>
                <a:gd name="connsiteY2" fmla="*/ 0 h 732538"/>
                <a:gd name="connsiteX3" fmla="*/ 1675663 w 1675663"/>
                <a:gd name="connsiteY3" fmla="*/ 73254 h 732538"/>
                <a:gd name="connsiteX4" fmla="*/ 1675663 w 1675663"/>
                <a:gd name="connsiteY4" fmla="*/ 659284 h 732538"/>
                <a:gd name="connsiteX5" fmla="*/ 1602409 w 1675663"/>
                <a:gd name="connsiteY5" fmla="*/ 732538 h 732538"/>
                <a:gd name="connsiteX6" fmla="*/ 73254 w 1675663"/>
                <a:gd name="connsiteY6" fmla="*/ 732538 h 732538"/>
                <a:gd name="connsiteX7" fmla="*/ 0 w 1675663"/>
                <a:gd name="connsiteY7" fmla="*/ 659284 h 732538"/>
                <a:gd name="connsiteX8" fmla="*/ 0 w 1675663"/>
                <a:gd name="connsiteY8" fmla="*/ 73254 h 73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5663" h="732538">
                  <a:moveTo>
                    <a:pt x="0" y="73254"/>
                  </a:moveTo>
                  <a:cubicBezTo>
                    <a:pt x="0" y="32797"/>
                    <a:pt x="32797" y="0"/>
                    <a:pt x="73254" y="0"/>
                  </a:cubicBezTo>
                  <a:lnTo>
                    <a:pt x="1602409" y="0"/>
                  </a:lnTo>
                  <a:cubicBezTo>
                    <a:pt x="1642866" y="0"/>
                    <a:pt x="1675663" y="32797"/>
                    <a:pt x="1675663" y="73254"/>
                  </a:cubicBezTo>
                  <a:lnTo>
                    <a:pt x="1675663" y="659284"/>
                  </a:lnTo>
                  <a:cubicBezTo>
                    <a:pt x="1675663" y="699741"/>
                    <a:pt x="1642866" y="732538"/>
                    <a:pt x="1602409" y="732538"/>
                  </a:cubicBezTo>
                  <a:lnTo>
                    <a:pt x="73254" y="732538"/>
                  </a:lnTo>
                  <a:cubicBezTo>
                    <a:pt x="32797" y="732538"/>
                    <a:pt x="0" y="699741"/>
                    <a:pt x="0" y="659284"/>
                  </a:cubicBezTo>
                  <a:lnTo>
                    <a:pt x="0" y="7325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410" tIns="35425" rIns="42410" bIns="35425" numCol="1" spcCol="1270" anchor="ctr" anchorCtr="0">
              <a:noAutofit/>
            </a:bodyPr>
            <a:lstStyle/>
            <a:p>
              <a:pPr marL="0" lvl="0" indent="0" algn="ctr" defTabSz="488950">
                <a:spcBef>
                  <a:spcPct val="0"/>
                </a:spcBef>
                <a:spcAft>
                  <a:spcPct val="35000"/>
                </a:spcAft>
                <a:buNone/>
              </a:pPr>
              <a:r>
                <a:rPr lang="en-US" sz="1200" kern="1200" dirty="0">
                  <a:latin typeface="Century Gothic" charset="0"/>
                  <a:ea typeface="Century Gothic" charset="0"/>
                  <a:cs typeface="Century Gothic" charset="0"/>
                </a:rPr>
                <a:t>Delay between program creation and storage on central server</a:t>
              </a:r>
            </a:p>
          </p:txBody>
        </p:sp>
        <p:sp>
          <p:nvSpPr>
            <p:cNvPr id="14" name="Freeform: Shape 13">
              <a:extLst>
                <a:ext uri="{FF2B5EF4-FFF2-40B4-BE49-F238E27FC236}">
                  <a16:creationId xmlns:a16="http://schemas.microsoft.com/office/drawing/2014/main" id="{8D470869-BE21-4EC9-A6D3-CD87B8B75B29}"/>
                </a:ext>
              </a:extLst>
            </p:cNvPr>
            <p:cNvSpPr/>
            <p:nvPr/>
          </p:nvSpPr>
          <p:spPr>
            <a:xfrm>
              <a:off x="584215" y="2809377"/>
              <a:ext cx="166788" cy="3259363"/>
            </a:xfrm>
            <a:custGeom>
              <a:avLst/>
              <a:gdLst/>
              <a:ahLst/>
              <a:cxnLst/>
              <a:rect l="0" t="0" r="0" b="0"/>
              <a:pathLst>
                <a:path>
                  <a:moveTo>
                    <a:pt x="0" y="0"/>
                  </a:moveTo>
                  <a:lnTo>
                    <a:pt x="0" y="3259363"/>
                  </a:lnTo>
                  <a:lnTo>
                    <a:pt x="166788" y="3259363"/>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36476738-82EC-4085-8A81-75ABE2BFD759}"/>
                </a:ext>
              </a:extLst>
            </p:cNvPr>
            <p:cNvSpPr/>
            <p:nvPr/>
          </p:nvSpPr>
          <p:spPr>
            <a:xfrm>
              <a:off x="751003" y="5702471"/>
              <a:ext cx="1670922" cy="732538"/>
            </a:xfrm>
            <a:custGeom>
              <a:avLst/>
              <a:gdLst>
                <a:gd name="connsiteX0" fmla="*/ 0 w 1675663"/>
                <a:gd name="connsiteY0" fmla="*/ 73254 h 732538"/>
                <a:gd name="connsiteX1" fmla="*/ 73254 w 1675663"/>
                <a:gd name="connsiteY1" fmla="*/ 0 h 732538"/>
                <a:gd name="connsiteX2" fmla="*/ 1602409 w 1675663"/>
                <a:gd name="connsiteY2" fmla="*/ 0 h 732538"/>
                <a:gd name="connsiteX3" fmla="*/ 1675663 w 1675663"/>
                <a:gd name="connsiteY3" fmla="*/ 73254 h 732538"/>
                <a:gd name="connsiteX4" fmla="*/ 1675663 w 1675663"/>
                <a:gd name="connsiteY4" fmla="*/ 659284 h 732538"/>
                <a:gd name="connsiteX5" fmla="*/ 1602409 w 1675663"/>
                <a:gd name="connsiteY5" fmla="*/ 732538 h 732538"/>
                <a:gd name="connsiteX6" fmla="*/ 73254 w 1675663"/>
                <a:gd name="connsiteY6" fmla="*/ 732538 h 732538"/>
                <a:gd name="connsiteX7" fmla="*/ 0 w 1675663"/>
                <a:gd name="connsiteY7" fmla="*/ 659284 h 732538"/>
                <a:gd name="connsiteX8" fmla="*/ 0 w 1675663"/>
                <a:gd name="connsiteY8" fmla="*/ 73254 h 73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5663" h="732538">
                  <a:moveTo>
                    <a:pt x="0" y="73254"/>
                  </a:moveTo>
                  <a:cubicBezTo>
                    <a:pt x="0" y="32797"/>
                    <a:pt x="32797" y="0"/>
                    <a:pt x="73254" y="0"/>
                  </a:cubicBezTo>
                  <a:lnTo>
                    <a:pt x="1602409" y="0"/>
                  </a:lnTo>
                  <a:cubicBezTo>
                    <a:pt x="1642866" y="0"/>
                    <a:pt x="1675663" y="32797"/>
                    <a:pt x="1675663" y="73254"/>
                  </a:cubicBezTo>
                  <a:lnTo>
                    <a:pt x="1675663" y="659284"/>
                  </a:lnTo>
                  <a:cubicBezTo>
                    <a:pt x="1675663" y="699741"/>
                    <a:pt x="1642866" y="732538"/>
                    <a:pt x="1602409" y="732538"/>
                  </a:cubicBezTo>
                  <a:lnTo>
                    <a:pt x="73254" y="732538"/>
                  </a:lnTo>
                  <a:cubicBezTo>
                    <a:pt x="32797" y="732538"/>
                    <a:pt x="0" y="699741"/>
                    <a:pt x="0" y="659284"/>
                  </a:cubicBezTo>
                  <a:lnTo>
                    <a:pt x="0" y="73254"/>
                  </a:ln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42410" tIns="35425" rIns="42410" bIns="35425" numCol="1" spcCol="1270" anchor="ctr" anchorCtr="0">
              <a:noAutofit/>
            </a:bodyPr>
            <a:lstStyle/>
            <a:p>
              <a:pPr marL="0" lvl="0" indent="0" algn="ctr" defTabSz="488950">
                <a:spcBef>
                  <a:spcPct val="0"/>
                </a:spcBef>
                <a:spcAft>
                  <a:spcPct val="35000"/>
                </a:spcAft>
                <a:buNone/>
              </a:pPr>
              <a:r>
                <a:rPr lang="en-US" sz="1200" kern="1200" dirty="0">
                  <a:latin typeface="Century Gothic" charset="0"/>
                  <a:ea typeface="Century Gothic" charset="0"/>
                  <a:cs typeface="Century Gothic" charset="0"/>
                </a:rPr>
                <a:t>Potential overlaps </a:t>
              </a:r>
            </a:p>
          </p:txBody>
        </p:sp>
        <p:sp>
          <p:nvSpPr>
            <p:cNvPr id="20" name="Freeform: Shape 19">
              <a:extLst>
                <a:ext uri="{FF2B5EF4-FFF2-40B4-BE49-F238E27FC236}">
                  <a16:creationId xmlns:a16="http://schemas.microsoft.com/office/drawing/2014/main" id="{5E4E7DE9-FACB-43E1-B4A4-BC5B35DE0A90}"/>
                </a:ext>
              </a:extLst>
            </p:cNvPr>
            <p:cNvSpPr/>
            <p:nvPr/>
          </p:nvSpPr>
          <p:spPr>
            <a:xfrm>
              <a:off x="2421925" y="2511002"/>
              <a:ext cx="1653240" cy="298375"/>
            </a:xfrm>
            <a:custGeom>
              <a:avLst/>
              <a:gdLst>
                <a:gd name="connsiteX0" fmla="*/ 0 w 1653240"/>
                <a:gd name="connsiteY0" fmla="*/ 29838 h 298375"/>
                <a:gd name="connsiteX1" fmla="*/ 29838 w 1653240"/>
                <a:gd name="connsiteY1" fmla="*/ 0 h 298375"/>
                <a:gd name="connsiteX2" fmla="*/ 1623403 w 1653240"/>
                <a:gd name="connsiteY2" fmla="*/ 0 h 298375"/>
                <a:gd name="connsiteX3" fmla="*/ 1653241 w 1653240"/>
                <a:gd name="connsiteY3" fmla="*/ 29838 h 298375"/>
                <a:gd name="connsiteX4" fmla="*/ 1653240 w 1653240"/>
                <a:gd name="connsiteY4" fmla="*/ 268538 h 298375"/>
                <a:gd name="connsiteX5" fmla="*/ 1623402 w 1653240"/>
                <a:gd name="connsiteY5" fmla="*/ 298376 h 298375"/>
                <a:gd name="connsiteX6" fmla="*/ 29838 w 1653240"/>
                <a:gd name="connsiteY6" fmla="*/ 298375 h 298375"/>
                <a:gd name="connsiteX7" fmla="*/ 0 w 1653240"/>
                <a:gd name="connsiteY7" fmla="*/ 268537 h 298375"/>
                <a:gd name="connsiteX8" fmla="*/ 0 w 1653240"/>
                <a:gd name="connsiteY8" fmla="*/ 29838 h 29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3240" h="298375">
                  <a:moveTo>
                    <a:pt x="0" y="29838"/>
                  </a:moveTo>
                  <a:cubicBezTo>
                    <a:pt x="0" y="13359"/>
                    <a:pt x="13359" y="0"/>
                    <a:pt x="29838" y="0"/>
                  </a:cubicBezTo>
                  <a:lnTo>
                    <a:pt x="1623403" y="0"/>
                  </a:lnTo>
                  <a:cubicBezTo>
                    <a:pt x="1639882" y="0"/>
                    <a:pt x="1653241" y="13359"/>
                    <a:pt x="1653241" y="29838"/>
                  </a:cubicBezTo>
                  <a:cubicBezTo>
                    <a:pt x="1653241" y="109405"/>
                    <a:pt x="1653240" y="188971"/>
                    <a:pt x="1653240" y="268538"/>
                  </a:cubicBezTo>
                  <a:cubicBezTo>
                    <a:pt x="1653240" y="285017"/>
                    <a:pt x="1639881" y="298376"/>
                    <a:pt x="1623402" y="298376"/>
                  </a:cubicBezTo>
                  <a:lnTo>
                    <a:pt x="29838" y="298375"/>
                  </a:lnTo>
                  <a:cubicBezTo>
                    <a:pt x="13359" y="298375"/>
                    <a:pt x="0" y="285016"/>
                    <a:pt x="0" y="268537"/>
                  </a:cubicBezTo>
                  <a:lnTo>
                    <a:pt x="0" y="29838"/>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39219" tIns="29059" rIns="39219" bIns="29059" numCol="1" spcCol="1270" anchor="ctr" anchorCtr="0">
              <a:noAutofit/>
            </a:bodyPr>
            <a:lstStyle/>
            <a:p>
              <a:pPr marL="0" lvl="0" indent="0" algn="ctr" defTabSz="711200">
                <a:lnSpc>
                  <a:spcPct val="90000"/>
                </a:lnSpc>
                <a:spcBef>
                  <a:spcPct val="0"/>
                </a:spcBef>
                <a:spcAft>
                  <a:spcPct val="35000"/>
                </a:spcAft>
                <a:buNone/>
              </a:pPr>
              <a:r>
                <a:rPr lang="en-US" sz="1250" kern="1200" dirty="0">
                  <a:latin typeface="Century Gothic" charset="0"/>
                  <a:ea typeface="Century Gothic" charset="0"/>
                  <a:cs typeface="Century Gothic" charset="0"/>
                </a:rPr>
                <a:t>After</a:t>
              </a:r>
            </a:p>
          </p:txBody>
        </p:sp>
        <p:sp>
          <p:nvSpPr>
            <p:cNvPr id="21" name="Freeform: Shape 20">
              <a:extLst>
                <a:ext uri="{FF2B5EF4-FFF2-40B4-BE49-F238E27FC236}">
                  <a16:creationId xmlns:a16="http://schemas.microsoft.com/office/drawing/2014/main" id="{0F4997E3-4B44-4EFE-A4C3-ED6B8B8101CF}"/>
                </a:ext>
              </a:extLst>
            </p:cNvPr>
            <p:cNvSpPr/>
            <p:nvPr/>
          </p:nvSpPr>
          <p:spPr>
            <a:xfrm>
              <a:off x="2587249" y="2809377"/>
              <a:ext cx="171614" cy="623919"/>
            </a:xfrm>
            <a:custGeom>
              <a:avLst/>
              <a:gdLst/>
              <a:ahLst/>
              <a:cxnLst/>
              <a:rect l="0" t="0" r="0" b="0"/>
              <a:pathLst>
                <a:path>
                  <a:moveTo>
                    <a:pt x="0" y="0"/>
                  </a:moveTo>
                  <a:lnTo>
                    <a:pt x="0" y="623919"/>
                  </a:lnTo>
                  <a:lnTo>
                    <a:pt x="171614" y="623919"/>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2" name="Freeform: Shape 21">
              <a:extLst>
                <a:ext uri="{FF2B5EF4-FFF2-40B4-BE49-F238E27FC236}">
                  <a16:creationId xmlns:a16="http://schemas.microsoft.com/office/drawing/2014/main" id="{46ADC500-697D-42CD-82B3-58DBE2A2E7C3}"/>
                </a:ext>
              </a:extLst>
            </p:cNvPr>
            <p:cNvSpPr/>
            <p:nvPr/>
          </p:nvSpPr>
          <p:spPr>
            <a:xfrm>
              <a:off x="2758864" y="3067027"/>
              <a:ext cx="1684719" cy="732538"/>
            </a:xfrm>
            <a:custGeom>
              <a:avLst/>
              <a:gdLst>
                <a:gd name="connsiteX0" fmla="*/ 0 w 1689498"/>
                <a:gd name="connsiteY0" fmla="*/ 73254 h 732538"/>
                <a:gd name="connsiteX1" fmla="*/ 73254 w 1689498"/>
                <a:gd name="connsiteY1" fmla="*/ 0 h 732538"/>
                <a:gd name="connsiteX2" fmla="*/ 1616244 w 1689498"/>
                <a:gd name="connsiteY2" fmla="*/ 0 h 732538"/>
                <a:gd name="connsiteX3" fmla="*/ 1689498 w 1689498"/>
                <a:gd name="connsiteY3" fmla="*/ 73254 h 732538"/>
                <a:gd name="connsiteX4" fmla="*/ 1689498 w 1689498"/>
                <a:gd name="connsiteY4" fmla="*/ 659284 h 732538"/>
                <a:gd name="connsiteX5" fmla="*/ 1616244 w 1689498"/>
                <a:gd name="connsiteY5" fmla="*/ 732538 h 732538"/>
                <a:gd name="connsiteX6" fmla="*/ 73254 w 1689498"/>
                <a:gd name="connsiteY6" fmla="*/ 732538 h 732538"/>
                <a:gd name="connsiteX7" fmla="*/ 0 w 1689498"/>
                <a:gd name="connsiteY7" fmla="*/ 659284 h 732538"/>
                <a:gd name="connsiteX8" fmla="*/ 0 w 1689498"/>
                <a:gd name="connsiteY8" fmla="*/ 73254 h 73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498" h="732538">
                  <a:moveTo>
                    <a:pt x="0" y="73254"/>
                  </a:moveTo>
                  <a:cubicBezTo>
                    <a:pt x="0" y="32797"/>
                    <a:pt x="32797" y="0"/>
                    <a:pt x="73254" y="0"/>
                  </a:cubicBezTo>
                  <a:lnTo>
                    <a:pt x="1616244" y="0"/>
                  </a:lnTo>
                  <a:cubicBezTo>
                    <a:pt x="1656701" y="0"/>
                    <a:pt x="1689498" y="32797"/>
                    <a:pt x="1689498" y="73254"/>
                  </a:cubicBezTo>
                  <a:lnTo>
                    <a:pt x="1689498" y="659284"/>
                  </a:lnTo>
                  <a:cubicBezTo>
                    <a:pt x="1689498" y="699741"/>
                    <a:pt x="1656701" y="732538"/>
                    <a:pt x="1616244" y="732538"/>
                  </a:cubicBezTo>
                  <a:lnTo>
                    <a:pt x="73254" y="732538"/>
                  </a:lnTo>
                  <a:cubicBezTo>
                    <a:pt x="32797" y="732538"/>
                    <a:pt x="0" y="699741"/>
                    <a:pt x="0" y="659284"/>
                  </a:cubicBezTo>
                  <a:lnTo>
                    <a:pt x="0" y="73254"/>
                  </a:lnTo>
                  <a:close/>
                </a:path>
              </a:pathLst>
            </a:custGeom>
          </p:spPr>
          <p:style>
            <a:lnRef idx="2">
              <a:schemeClr val="accent4"/>
            </a:lnRef>
            <a:fillRef idx="1">
              <a:schemeClr val="lt1"/>
            </a:fillRef>
            <a:effectRef idx="0">
              <a:schemeClr val="accent4"/>
            </a:effectRef>
            <a:fontRef idx="minor">
              <a:schemeClr val="dk1">
                <a:hueOff val="0"/>
                <a:satOff val="0"/>
                <a:lumOff val="0"/>
                <a:alphaOff val="0"/>
              </a:schemeClr>
            </a:fontRef>
          </p:style>
          <p:txBody>
            <a:bodyPr spcFirstLastPara="0" vert="horz" wrap="square" lIns="42410" tIns="35425" rIns="42410" bIns="35425" numCol="1" spcCol="1270" anchor="ctr" anchorCtr="0">
              <a:noAutofit/>
            </a:bodyPr>
            <a:lstStyle/>
            <a:p>
              <a:pPr marL="0" lvl="0" indent="0" algn="ctr" defTabSz="488950">
                <a:spcBef>
                  <a:spcPct val="0"/>
                </a:spcBef>
                <a:spcAft>
                  <a:spcPct val="35000"/>
                </a:spcAft>
                <a:buNone/>
              </a:pPr>
              <a:r>
                <a:rPr lang="en-US" sz="1200" kern="1200" dirty="0">
                  <a:latin typeface="Century Gothic" charset="0"/>
                  <a:ea typeface="Century Gothic" charset="0"/>
                  <a:cs typeface="Century Gothic" charset="0"/>
                </a:rPr>
                <a:t>Reduced workload for internal staff</a:t>
              </a:r>
            </a:p>
          </p:txBody>
        </p:sp>
        <p:sp>
          <p:nvSpPr>
            <p:cNvPr id="23" name="Freeform: Shape 22">
              <a:extLst>
                <a:ext uri="{FF2B5EF4-FFF2-40B4-BE49-F238E27FC236}">
                  <a16:creationId xmlns:a16="http://schemas.microsoft.com/office/drawing/2014/main" id="{FF31B20D-7977-4B0E-BB5D-86D8F9F71A68}"/>
                </a:ext>
              </a:extLst>
            </p:cNvPr>
            <p:cNvSpPr/>
            <p:nvPr/>
          </p:nvSpPr>
          <p:spPr>
            <a:xfrm>
              <a:off x="2587249" y="2809377"/>
              <a:ext cx="171614" cy="1515638"/>
            </a:xfrm>
            <a:custGeom>
              <a:avLst/>
              <a:gdLst/>
              <a:ahLst/>
              <a:cxnLst/>
              <a:rect l="0" t="0" r="0" b="0"/>
              <a:pathLst>
                <a:path>
                  <a:moveTo>
                    <a:pt x="0" y="0"/>
                  </a:moveTo>
                  <a:lnTo>
                    <a:pt x="0" y="1515638"/>
                  </a:lnTo>
                  <a:lnTo>
                    <a:pt x="171614" y="1515638"/>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 name="Freeform: Shape 23">
              <a:extLst>
                <a:ext uri="{FF2B5EF4-FFF2-40B4-BE49-F238E27FC236}">
                  <a16:creationId xmlns:a16="http://schemas.microsoft.com/office/drawing/2014/main" id="{E1CB9E7B-1F1C-4166-844A-F0A60113A957}"/>
                </a:ext>
              </a:extLst>
            </p:cNvPr>
            <p:cNvSpPr/>
            <p:nvPr/>
          </p:nvSpPr>
          <p:spPr>
            <a:xfrm>
              <a:off x="2758864" y="3958746"/>
              <a:ext cx="1684719" cy="732538"/>
            </a:xfrm>
            <a:custGeom>
              <a:avLst/>
              <a:gdLst>
                <a:gd name="connsiteX0" fmla="*/ 0 w 1689498"/>
                <a:gd name="connsiteY0" fmla="*/ 73254 h 732538"/>
                <a:gd name="connsiteX1" fmla="*/ 73254 w 1689498"/>
                <a:gd name="connsiteY1" fmla="*/ 0 h 732538"/>
                <a:gd name="connsiteX2" fmla="*/ 1616244 w 1689498"/>
                <a:gd name="connsiteY2" fmla="*/ 0 h 732538"/>
                <a:gd name="connsiteX3" fmla="*/ 1689498 w 1689498"/>
                <a:gd name="connsiteY3" fmla="*/ 73254 h 732538"/>
                <a:gd name="connsiteX4" fmla="*/ 1689498 w 1689498"/>
                <a:gd name="connsiteY4" fmla="*/ 659284 h 732538"/>
                <a:gd name="connsiteX5" fmla="*/ 1616244 w 1689498"/>
                <a:gd name="connsiteY5" fmla="*/ 732538 h 732538"/>
                <a:gd name="connsiteX6" fmla="*/ 73254 w 1689498"/>
                <a:gd name="connsiteY6" fmla="*/ 732538 h 732538"/>
                <a:gd name="connsiteX7" fmla="*/ 0 w 1689498"/>
                <a:gd name="connsiteY7" fmla="*/ 659284 h 732538"/>
                <a:gd name="connsiteX8" fmla="*/ 0 w 1689498"/>
                <a:gd name="connsiteY8" fmla="*/ 73254 h 73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498" h="732538">
                  <a:moveTo>
                    <a:pt x="0" y="73254"/>
                  </a:moveTo>
                  <a:cubicBezTo>
                    <a:pt x="0" y="32797"/>
                    <a:pt x="32797" y="0"/>
                    <a:pt x="73254" y="0"/>
                  </a:cubicBezTo>
                  <a:lnTo>
                    <a:pt x="1616244" y="0"/>
                  </a:lnTo>
                  <a:cubicBezTo>
                    <a:pt x="1656701" y="0"/>
                    <a:pt x="1689498" y="32797"/>
                    <a:pt x="1689498" y="73254"/>
                  </a:cubicBezTo>
                  <a:lnTo>
                    <a:pt x="1689498" y="659284"/>
                  </a:lnTo>
                  <a:cubicBezTo>
                    <a:pt x="1689498" y="699741"/>
                    <a:pt x="1656701" y="732538"/>
                    <a:pt x="1616244" y="732538"/>
                  </a:cubicBezTo>
                  <a:lnTo>
                    <a:pt x="73254" y="732538"/>
                  </a:lnTo>
                  <a:cubicBezTo>
                    <a:pt x="32797" y="732538"/>
                    <a:pt x="0" y="699741"/>
                    <a:pt x="0" y="659284"/>
                  </a:cubicBezTo>
                  <a:lnTo>
                    <a:pt x="0" y="73254"/>
                  </a:lnTo>
                  <a:close/>
                </a:path>
              </a:pathLst>
            </a:custGeom>
          </p:spPr>
          <p:style>
            <a:lnRef idx="2">
              <a:schemeClr val="accent4"/>
            </a:lnRef>
            <a:fillRef idx="1">
              <a:schemeClr val="lt1"/>
            </a:fillRef>
            <a:effectRef idx="0">
              <a:schemeClr val="accent4"/>
            </a:effectRef>
            <a:fontRef idx="minor">
              <a:schemeClr val="dk1">
                <a:hueOff val="0"/>
                <a:satOff val="0"/>
                <a:lumOff val="0"/>
                <a:alphaOff val="0"/>
              </a:schemeClr>
            </a:fontRef>
          </p:style>
          <p:txBody>
            <a:bodyPr spcFirstLastPara="0" vert="horz" wrap="square" lIns="42410" tIns="35425" rIns="42410" bIns="35425" numCol="1" spcCol="1270" anchor="ctr" anchorCtr="0">
              <a:noAutofit/>
            </a:bodyPr>
            <a:lstStyle/>
            <a:p>
              <a:pPr marL="0" lvl="0" indent="0" algn="ctr" defTabSz="488950">
                <a:spcBef>
                  <a:spcPct val="0"/>
                </a:spcBef>
                <a:spcAft>
                  <a:spcPct val="35000"/>
                </a:spcAft>
                <a:buNone/>
              </a:pPr>
              <a:r>
                <a:rPr lang="en-US" sz="1200" kern="1200" dirty="0">
                  <a:latin typeface="Century Gothic" charset="0"/>
                  <a:ea typeface="Century Gothic" charset="0"/>
                  <a:cs typeface="Century Gothic" charset="0"/>
                </a:rPr>
                <a:t>Direct access to central data management system</a:t>
              </a:r>
            </a:p>
          </p:txBody>
        </p:sp>
        <p:sp>
          <p:nvSpPr>
            <p:cNvPr id="25" name="Freeform: Shape 24">
              <a:extLst>
                <a:ext uri="{FF2B5EF4-FFF2-40B4-BE49-F238E27FC236}">
                  <a16:creationId xmlns:a16="http://schemas.microsoft.com/office/drawing/2014/main" id="{9DD3266C-70DD-4460-8F5F-E9AE22414F4E}"/>
                </a:ext>
              </a:extLst>
            </p:cNvPr>
            <p:cNvSpPr/>
            <p:nvPr/>
          </p:nvSpPr>
          <p:spPr>
            <a:xfrm>
              <a:off x="2587249" y="2809377"/>
              <a:ext cx="171614" cy="2407357"/>
            </a:xfrm>
            <a:custGeom>
              <a:avLst/>
              <a:gdLst/>
              <a:ahLst/>
              <a:cxnLst/>
              <a:rect l="0" t="0" r="0" b="0"/>
              <a:pathLst>
                <a:path>
                  <a:moveTo>
                    <a:pt x="0" y="0"/>
                  </a:moveTo>
                  <a:lnTo>
                    <a:pt x="0" y="2407357"/>
                  </a:lnTo>
                  <a:lnTo>
                    <a:pt x="171614" y="2407357"/>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1" name="Freeform: Shape 30">
              <a:extLst>
                <a:ext uri="{FF2B5EF4-FFF2-40B4-BE49-F238E27FC236}">
                  <a16:creationId xmlns:a16="http://schemas.microsoft.com/office/drawing/2014/main" id="{C49B1E0A-E88E-44D4-B791-81926DC30C28}"/>
                </a:ext>
              </a:extLst>
            </p:cNvPr>
            <p:cNvSpPr/>
            <p:nvPr/>
          </p:nvSpPr>
          <p:spPr>
            <a:xfrm>
              <a:off x="2758864" y="4850465"/>
              <a:ext cx="1684719" cy="732538"/>
            </a:xfrm>
            <a:custGeom>
              <a:avLst/>
              <a:gdLst>
                <a:gd name="connsiteX0" fmla="*/ 0 w 1689498"/>
                <a:gd name="connsiteY0" fmla="*/ 73254 h 732538"/>
                <a:gd name="connsiteX1" fmla="*/ 73254 w 1689498"/>
                <a:gd name="connsiteY1" fmla="*/ 0 h 732538"/>
                <a:gd name="connsiteX2" fmla="*/ 1616244 w 1689498"/>
                <a:gd name="connsiteY2" fmla="*/ 0 h 732538"/>
                <a:gd name="connsiteX3" fmla="*/ 1689498 w 1689498"/>
                <a:gd name="connsiteY3" fmla="*/ 73254 h 732538"/>
                <a:gd name="connsiteX4" fmla="*/ 1689498 w 1689498"/>
                <a:gd name="connsiteY4" fmla="*/ 659284 h 732538"/>
                <a:gd name="connsiteX5" fmla="*/ 1616244 w 1689498"/>
                <a:gd name="connsiteY5" fmla="*/ 732538 h 732538"/>
                <a:gd name="connsiteX6" fmla="*/ 73254 w 1689498"/>
                <a:gd name="connsiteY6" fmla="*/ 732538 h 732538"/>
                <a:gd name="connsiteX7" fmla="*/ 0 w 1689498"/>
                <a:gd name="connsiteY7" fmla="*/ 659284 h 732538"/>
                <a:gd name="connsiteX8" fmla="*/ 0 w 1689498"/>
                <a:gd name="connsiteY8" fmla="*/ 73254 h 73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498" h="732538">
                  <a:moveTo>
                    <a:pt x="0" y="73254"/>
                  </a:moveTo>
                  <a:cubicBezTo>
                    <a:pt x="0" y="32797"/>
                    <a:pt x="32797" y="0"/>
                    <a:pt x="73254" y="0"/>
                  </a:cubicBezTo>
                  <a:lnTo>
                    <a:pt x="1616244" y="0"/>
                  </a:lnTo>
                  <a:cubicBezTo>
                    <a:pt x="1656701" y="0"/>
                    <a:pt x="1689498" y="32797"/>
                    <a:pt x="1689498" y="73254"/>
                  </a:cubicBezTo>
                  <a:lnTo>
                    <a:pt x="1689498" y="659284"/>
                  </a:lnTo>
                  <a:cubicBezTo>
                    <a:pt x="1689498" y="699741"/>
                    <a:pt x="1656701" y="732538"/>
                    <a:pt x="1616244" y="732538"/>
                  </a:cubicBezTo>
                  <a:lnTo>
                    <a:pt x="73254" y="732538"/>
                  </a:lnTo>
                  <a:cubicBezTo>
                    <a:pt x="32797" y="732538"/>
                    <a:pt x="0" y="699741"/>
                    <a:pt x="0" y="659284"/>
                  </a:cubicBezTo>
                  <a:lnTo>
                    <a:pt x="0" y="73254"/>
                  </a:lnTo>
                  <a:close/>
                </a:path>
              </a:pathLst>
            </a:custGeom>
          </p:spPr>
          <p:style>
            <a:lnRef idx="2">
              <a:schemeClr val="accent4"/>
            </a:lnRef>
            <a:fillRef idx="1">
              <a:schemeClr val="lt1"/>
            </a:fillRef>
            <a:effectRef idx="0">
              <a:schemeClr val="accent4"/>
            </a:effectRef>
            <a:fontRef idx="minor">
              <a:schemeClr val="dk1">
                <a:hueOff val="0"/>
                <a:satOff val="0"/>
                <a:lumOff val="0"/>
                <a:alphaOff val="0"/>
              </a:schemeClr>
            </a:fontRef>
          </p:style>
          <p:txBody>
            <a:bodyPr spcFirstLastPara="0" vert="horz" wrap="square" lIns="42410" tIns="35425" rIns="42410" bIns="35425" numCol="1" spcCol="1270" anchor="ctr" anchorCtr="0">
              <a:noAutofit/>
            </a:bodyPr>
            <a:lstStyle/>
            <a:p>
              <a:pPr marL="0" lvl="0" indent="0" algn="ctr" defTabSz="488950">
                <a:spcBef>
                  <a:spcPct val="0"/>
                </a:spcBef>
                <a:spcAft>
                  <a:spcPct val="35000"/>
                </a:spcAft>
                <a:buNone/>
              </a:pPr>
              <a:r>
                <a:rPr lang="en-US" sz="1200" kern="1200" dirty="0">
                  <a:latin typeface="Century Gothic" charset="0"/>
                  <a:ea typeface="Century Gothic" charset="0"/>
                  <a:cs typeface="Century Gothic" charset="0"/>
                </a:rPr>
                <a:t>Easier maintenance</a:t>
              </a:r>
            </a:p>
          </p:txBody>
        </p:sp>
        <p:sp>
          <p:nvSpPr>
            <p:cNvPr id="32" name="Freeform: Shape 31">
              <a:extLst>
                <a:ext uri="{FF2B5EF4-FFF2-40B4-BE49-F238E27FC236}">
                  <a16:creationId xmlns:a16="http://schemas.microsoft.com/office/drawing/2014/main" id="{A6AB6DE8-1730-4CEF-B77D-FDAE49DEB668}"/>
                </a:ext>
              </a:extLst>
            </p:cNvPr>
            <p:cNvSpPr/>
            <p:nvPr/>
          </p:nvSpPr>
          <p:spPr>
            <a:xfrm>
              <a:off x="2587249" y="2809377"/>
              <a:ext cx="171614" cy="3266323"/>
            </a:xfrm>
            <a:custGeom>
              <a:avLst/>
              <a:gdLst/>
              <a:ahLst/>
              <a:cxnLst/>
              <a:rect l="0" t="0" r="0" b="0"/>
              <a:pathLst>
                <a:path>
                  <a:moveTo>
                    <a:pt x="0" y="0"/>
                  </a:moveTo>
                  <a:lnTo>
                    <a:pt x="0" y="3266323"/>
                  </a:lnTo>
                  <a:lnTo>
                    <a:pt x="171614" y="3266323"/>
                  </a:lnTo>
                </a:path>
              </a:pathLst>
            </a:custGeom>
            <a:noFill/>
          </p:spPr>
          <p:style>
            <a:lnRef idx="1">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3" name="Freeform: Shape 32">
              <a:extLst>
                <a:ext uri="{FF2B5EF4-FFF2-40B4-BE49-F238E27FC236}">
                  <a16:creationId xmlns:a16="http://schemas.microsoft.com/office/drawing/2014/main" id="{BDD207A2-B320-43B1-AB78-A14113D42E5B}"/>
                </a:ext>
              </a:extLst>
            </p:cNvPr>
            <p:cNvSpPr/>
            <p:nvPr/>
          </p:nvSpPr>
          <p:spPr>
            <a:xfrm>
              <a:off x="2758864" y="5709431"/>
              <a:ext cx="1684719" cy="732538"/>
            </a:xfrm>
            <a:custGeom>
              <a:avLst/>
              <a:gdLst>
                <a:gd name="connsiteX0" fmla="*/ 0 w 1689498"/>
                <a:gd name="connsiteY0" fmla="*/ 73254 h 732538"/>
                <a:gd name="connsiteX1" fmla="*/ 73254 w 1689498"/>
                <a:gd name="connsiteY1" fmla="*/ 0 h 732538"/>
                <a:gd name="connsiteX2" fmla="*/ 1616244 w 1689498"/>
                <a:gd name="connsiteY2" fmla="*/ 0 h 732538"/>
                <a:gd name="connsiteX3" fmla="*/ 1689498 w 1689498"/>
                <a:gd name="connsiteY3" fmla="*/ 73254 h 732538"/>
                <a:gd name="connsiteX4" fmla="*/ 1689498 w 1689498"/>
                <a:gd name="connsiteY4" fmla="*/ 659284 h 732538"/>
                <a:gd name="connsiteX5" fmla="*/ 1616244 w 1689498"/>
                <a:gd name="connsiteY5" fmla="*/ 732538 h 732538"/>
                <a:gd name="connsiteX6" fmla="*/ 73254 w 1689498"/>
                <a:gd name="connsiteY6" fmla="*/ 732538 h 732538"/>
                <a:gd name="connsiteX7" fmla="*/ 0 w 1689498"/>
                <a:gd name="connsiteY7" fmla="*/ 659284 h 732538"/>
                <a:gd name="connsiteX8" fmla="*/ 0 w 1689498"/>
                <a:gd name="connsiteY8" fmla="*/ 73254 h 732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9498" h="732538">
                  <a:moveTo>
                    <a:pt x="0" y="73254"/>
                  </a:moveTo>
                  <a:cubicBezTo>
                    <a:pt x="0" y="32797"/>
                    <a:pt x="32797" y="0"/>
                    <a:pt x="73254" y="0"/>
                  </a:cubicBezTo>
                  <a:lnTo>
                    <a:pt x="1616244" y="0"/>
                  </a:lnTo>
                  <a:cubicBezTo>
                    <a:pt x="1656701" y="0"/>
                    <a:pt x="1689498" y="32797"/>
                    <a:pt x="1689498" y="73254"/>
                  </a:cubicBezTo>
                  <a:lnTo>
                    <a:pt x="1689498" y="659284"/>
                  </a:lnTo>
                  <a:cubicBezTo>
                    <a:pt x="1689498" y="699741"/>
                    <a:pt x="1656701" y="732538"/>
                    <a:pt x="1616244" y="732538"/>
                  </a:cubicBezTo>
                  <a:lnTo>
                    <a:pt x="73254" y="732538"/>
                  </a:lnTo>
                  <a:cubicBezTo>
                    <a:pt x="32797" y="732538"/>
                    <a:pt x="0" y="699741"/>
                    <a:pt x="0" y="659284"/>
                  </a:cubicBezTo>
                  <a:lnTo>
                    <a:pt x="0" y="73254"/>
                  </a:lnTo>
                  <a:close/>
                </a:path>
              </a:pathLst>
            </a:custGeom>
          </p:spPr>
          <p:style>
            <a:lnRef idx="2">
              <a:schemeClr val="accent4"/>
            </a:lnRef>
            <a:fillRef idx="1">
              <a:schemeClr val="lt1"/>
            </a:fillRef>
            <a:effectRef idx="0">
              <a:schemeClr val="accent4"/>
            </a:effectRef>
            <a:fontRef idx="minor">
              <a:schemeClr val="dk1">
                <a:hueOff val="0"/>
                <a:satOff val="0"/>
                <a:lumOff val="0"/>
                <a:alphaOff val="0"/>
              </a:schemeClr>
            </a:fontRef>
          </p:style>
          <p:txBody>
            <a:bodyPr spcFirstLastPara="0" vert="horz" wrap="square" lIns="42410" tIns="35425" rIns="42410" bIns="35425" numCol="1" spcCol="1270" anchor="ctr" anchorCtr="0">
              <a:noAutofit/>
            </a:bodyPr>
            <a:lstStyle/>
            <a:p>
              <a:pPr marL="0" lvl="0" indent="0" algn="ctr" defTabSz="488950">
                <a:spcBef>
                  <a:spcPct val="0"/>
                </a:spcBef>
                <a:spcAft>
                  <a:spcPct val="35000"/>
                </a:spcAft>
                <a:buNone/>
              </a:pPr>
              <a:r>
                <a:rPr lang="en-US" sz="1200" kern="1200" dirty="0">
                  <a:latin typeface="Century Gothic" charset="0"/>
                  <a:ea typeface="Century Gothic" charset="0"/>
                  <a:cs typeface="Century Gothic" charset="0"/>
                </a:rPr>
                <a:t>Safer machine optimization</a:t>
              </a:r>
            </a:p>
          </p:txBody>
        </p:sp>
      </p:grpSp>
      <p:sp>
        <p:nvSpPr>
          <p:cNvPr id="16" name="TextBox 15"/>
          <p:cNvSpPr txBox="1"/>
          <p:nvPr/>
        </p:nvSpPr>
        <p:spPr>
          <a:xfrm>
            <a:off x="4695048" y="1694912"/>
            <a:ext cx="4067105" cy="356616"/>
          </a:xfrm>
          <a:prstGeom prst="rect">
            <a:avLst/>
          </a:prstGeom>
          <a:solidFill>
            <a:schemeClr val="accent1"/>
          </a:solidFill>
        </p:spPr>
        <p:txBody>
          <a:bodyPr wrap="square" rtlCol="0">
            <a:spAutoFit/>
          </a:bodyPr>
          <a:lstStyle/>
          <a:p>
            <a:pPr algn="ctr"/>
            <a:r>
              <a:rPr lang="en-US" sz="1600" dirty="0">
                <a:solidFill>
                  <a:schemeClr val="bg1"/>
                </a:solidFill>
                <a:latin typeface="Century Gothic" charset="0"/>
                <a:ea typeface="Century Gothic" charset="0"/>
                <a:cs typeface="Century Gothic" charset="0"/>
              </a:rPr>
              <a:t>Rockwell &amp; Microsoft</a:t>
            </a:r>
          </a:p>
        </p:txBody>
      </p:sp>
      <p:graphicFrame>
        <p:nvGraphicFramePr>
          <p:cNvPr id="17" name="Diagram 16"/>
          <p:cNvGraphicFramePr/>
          <p:nvPr>
            <p:extLst/>
          </p:nvPr>
        </p:nvGraphicFramePr>
        <p:xfrm>
          <a:off x="4707465" y="2071986"/>
          <a:ext cx="4042270" cy="2379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71354" y="5505727"/>
            <a:ext cx="1457324" cy="397452"/>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68374" y="5737488"/>
            <a:ext cx="1574276" cy="510576"/>
          </a:xfrm>
          <a:prstGeom prst="rect">
            <a:avLst/>
          </a:prstGeom>
        </p:spPr>
      </p:pic>
      <p:pic>
        <p:nvPicPr>
          <p:cNvPr id="27" name="Picture 2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88194" y="5125673"/>
            <a:ext cx="1271866" cy="537741"/>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26336" y="4963303"/>
            <a:ext cx="1361103" cy="431241"/>
          </a:xfrm>
          <a:prstGeom prst="rect">
            <a:avLst/>
          </a:prstGeom>
        </p:spPr>
      </p:pic>
      <p:pic>
        <p:nvPicPr>
          <p:cNvPr id="29" name="Picture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50119" y="5992776"/>
            <a:ext cx="2055486" cy="489526"/>
          </a:xfrm>
          <a:prstGeom prst="rect">
            <a:avLst/>
          </a:prstGeom>
        </p:spPr>
      </p:pic>
      <p:sp>
        <p:nvSpPr>
          <p:cNvPr id="30" name="TextBox 29"/>
          <p:cNvSpPr txBox="1"/>
          <p:nvPr/>
        </p:nvSpPr>
        <p:spPr>
          <a:xfrm>
            <a:off x="4682630" y="4470062"/>
            <a:ext cx="4067105" cy="338554"/>
          </a:xfrm>
          <a:prstGeom prst="rect">
            <a:avLst/>
          </a:prstGeom>
          <a:solidFill>
            <a:schemeClr val="accent1"/>
          </a:solidFill>
        </p:spPr>
        <p:txBody>
          <a:bodyPr wrap="square" rtlCol="0">
            <a:spAutoFit/>
          </a:bodyPr>
          <a:lstStyle/>
          <a:p>
            <a:pPr algn="ctr"/>
            <a:r>
              <a:rPr lang="en-US" sz="1600" dirty="0">
                <a:solidFill>
                  <a:schemeClr val="bg1"/>
                </a:solidFill>
                <a:latin typeface="Century Gothic" charset="0"/>
                <a:ea typeface="Century Gothic" charset="0"/>
                <a:cs typeface="Century Gothic" charset="0"/>
              </a:rPr>
              <a:t>Five Core Alliances</a:t>
            </a:r>
          </a:p>
        </p:txBody>
      </p:sp>
    </p:spTree>
    <p:extLst>
      <p:ext uri="{BB962C8B-B14F-4D97-AF65-F5344CB8AC3E}">
        <p14:creationId xmlns:p14="http://schemas.microsoft.com/office/powerpoint/2010/main" val="906933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31</a:t>
            </a:fld>
            <a:endParaRPr lang="en-US" dirty="0"/>
          </a:p>
        </p:txBody>
      </p:sp>
      <p:sp>
        <p:nvSpPr>
          <p:cNvPr id="4" name="Title 3"/>
          <p:cNvSpPr>
            <a:spLocks noGrp="1"/>
          </p:cNvSpPr>
          <p:nvPr>
            <p:ph type="title"/>
          </p:nvPr>
        </p:nvSpPr>
        <p:spPr/>
        <p:txBody>
          <a:bodyPr>
            <a:normAutofit/>
          </a:bodyPr>
          <a:lstStyle/>
          <a:p>
            <a:r>
              <a:rPr lang="en-US" dirty="0">
                <a:latin typeface="Century Gothic" charset="0"/>
                <a:ea typeface="Century Gothic" charset="0"/>
                <a:cs typeface="Century Gothic" charset="0"/>
              </a:rPr>
              <a:t>Second Recommendation</a:t>
            </a:r>
          </a:p>
        </p:txBody>
      </p:sp>
      <p:sp>
        <p:nvSpPr>
          <p:cNvPr id="6" name="TextBox 5"/>
          <p:cNvSpPr txBox="1"/>
          <p:nvPr/>
        </p:nvSpPr>
        <p:spPr>
          <a:xfrm>
            <a:off x="369428" y="2011039"/>
            <a:ext cx="8405142" cy="2554545"/>
          </a:xfrm>
          <a:prstGeom prst="rect">
            <a:avLst/>
          </a:prstGeom>
          <a:solidFill>
            <a:schemeClr val="bg1"/>
          </a:solidFill>
          <a:ln w="28575">
            <a:solidFill>
              <a:schemeClr val="accent3"/>
            </a:solidFill>
          </a:ln>
        </p:spPr>
        <p:txBody>
          <a:bodyPr wrap="square" rtlCol="0">
            <a:spAutoFit/>
          </a:bodyPr>
          <a:lstStyle>
            <a:defPPr>
              <a:defRPr lang="en-US"/>
            </a:defPPr>
            <a:lvl1pPr algn="ctr">
              <a:defRPr sz="1400">
                <a:latin typeface="Century Gothic" charset="0"/>
                <a:ea typeface="Century Gothic" charset="0"/>
                <a:cs typeface="Century Gothic" charset="0"/>
              </a:defRPr>
            </a:lvl1pPr>
          </a:lstStyle>
          <a:p>
            <a:r>
              <a:rPr lang="en-US" sz="3200" dirty="0"/>
              <a:t>We suggest that Bosch continue strengthening internal operations through insourcing while seeking alliances with other companies who are eager to accelerate their digital standing.</a:t>
            </a:r>
          </a:p>
        </p:txBody>
      </p:sp>
    </p:spTree>
    <p:extLst>
      <p:ext uri="{BB962C8B-B14F-4D97-AF65-F5344CB8AC3E}">
        <p14:creationId xmlns:p14="http://schemas.microsoft.com/office/powerpoint/2010/main" val="2103293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5D9-5AA2-4951-A955-5A63B4A3B206}"/>
              </a:ext>
            </a:extLst>
          </p:cNvPr>
          <p:cNvSpPr>
            <a:spLocks noGrp="1"/>
          </p:cNvSpPr>
          <p:nvPr>
            <p:ph type="title"/>
          </p:nvPr>
        </p:nvSpPr>
        <p:spPr/>
        <p:txBody>
          <a:bodyPr>
            <a:normAutofit/>
          </a:bodyPr>
          <a:lstStyle/>
          <a:p>
            <a:r>
              <a:rPr lang="en-US" dirty="0">
                <a:latin typeface="+mj-lt"/>
              </a:rPr>
              <a:t>3C) Innovation Center Push</a:t>
            </a:r>
          </a:p>
        </p:txBody>
      </p:sp>
      <p:sp>
        <p:nvSpPr>
          <p:cNvPr id="3" name="Slide Number Placeholder 2">
            <a:extLst>
              <a:ext uri="{FF2B5EF4-FFF2-40B4-BE49-F238E27FC236}">
                <a16:creationId xmlns:a16="http://schemas.microsoft.com/office/drawing/2014/main" id="{2C1D3158-C01A-4919-A9DC-7C59841171C5}"/>
              </a:ext>
            </a:extLst>
          </p:cNvPr>
          <p:cNvSpPr>
            <a:spLocks noGrp="1"/>
          </p:cNvSpPr>
          <p:nvPr>
            <p:ph type="sldNum" sz="quarter" idx="12"/>
          </p:nvPr>
        </p:nvSpPr>
        <p:spPr/>
        <p:txBody>
          <a:bodyPr/>
          <a:lstStyle/>
          <a:p>
            <a:fld id="{2571DE80-FEF2-1F43-9E9A-B112CF3775BA}" type="slidenum">
              <a:rPr lang="en-US" smtClean="0"/>
              <a:pPr/>
              <a:t>32</a:t>
            </a:fld>
            <a:endParaRPr lang="en-US" dirty="0"/>
          </a:p>
        </p:txBody>
      </p:sp>
    </p:spTree>
    <p:extLst>
      <p:ext uri="{BB962C8B-B14F-4D97-AF65-F5344CB8AC3E}">
        <p14:creationId xmlns:p14="http://schemas.microsoft.com/office/powerpoint/2010/main" val="1995708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3469E1-6563-4351-9E7A-A479784302A2}"/>
              </a:ext>
            </a:extLst>
          </p:cNvPr>
          <p:cNvSpPr>
            <a:spLocks noGrp="1"/>
          </p:cNvSpPr>
          <p:nvPr>
            <p:ph type="sldNum" sz="quarter" idx="12"/>
          </p:nvPr>
        </p:nvSpPr>
        <p:spPr/>
        <p:txBody>
          <a:bodyPr/>
          <a:lstStyle/>
          <a:p>
            <a:fld id="{2571DE80-FEF2-1F43-9E9A-B112CF3775BA}" type="slidenum">
              <a:rPr lang="en-US" smtClean="0"/>
              <a:pPr/>
              <a:t>33</a:t>
            </a:fld>
            <a:endParaRPr lang="en-US" dirty="0"/>
          </a:p>
        </p:txBody>
      </p:sp>
      <p:sp>
        <p:nvSpPr>
          <p:cNvPr id="3" name="Text Placeholder 2">
            <a:extLst>
              <a:ext uri="{FF2B5EF4-FFF2-40B4-BE49-F238E27FC236}">
                <a16:creationId xmlns:a16="http://schemas.microsoft.com/office/drawing/2014/main" id="{D6F110DA-E72C-4C1A-AF52-C752FC95ED76}"/>
              </a:ext>
            </a:extLst>
          </p:cNvPr>
          <p:cNvSpPr>
            <a:spLocks noGrp="1"/>
          </p:cNvSpPr>
          <p:nvPr>
            <p:ph type="body" sz="quarter" idx="13"/>
          </p:nvPr>
        </p:nvSpPr>
        <p:spPr/>
        <p:txBody>
          <a:bodyPr/>
          <a:lstStyle/>
          <a:p>
            <a:r>
              <a:rPr lang="en-US" dirty="0"/>
              <a:t>Sources: </a:t>
            </a:r>
            <a:r>
              <a:rPr lang="en-US" dirty="0" err="1"/>
              <a:t>McKinsey,Ford</a:t>
            </a:r>
            <a:r>
              <a:rPr lang="en-US" dirty="0"/>
              <a:t> , BMW, </a:t>
            </a:r>
            <a:r>
              <a:rPr lang="en-US" dirty="0" err="1"/>
              <a:t>Electrek,EuropeAutoNews</a:t>
            </a:r>
            <a:r>
              <a:rPr lang="en-US" dirty="0"/>
              <a:t>, The Verge, Driverless World </a:t>
            </a:r>
          </a:p>
          <a:p>
            <a:r>
              <a:rPr lang="en-US" dirty="0"/>
              <a:t> </a:t>
            </a:r>
          </a:p>
        </p:txBody>
      </p:sp>
      <p:sp>
        <p:nvSpPr>
          <p:cNvPr id="4" name="Title 3">
            <a:extLst>
              <a:ext uri="{FF2B5EF4-FFF2-40B4-BE49-F238E27FC236}">
                <a16:creationId xmlns:a16="http://schemas.microsoft.com/office/drawing/2014/main" id="{6D82683C-AA84-4825-8951-4008EC4822EE}"/>
              </a:ext>
            </a:extLst>
          </p:cNvPr>
          <p:cNvSpPr>
            <a:spLocks noGrp="1"/>
          </p:cNvSpPr>
          <p:nvPr>
            <p:ph type="title"/>
          </p:nvPr>
        </p:nvSpPr>
        <p:spPr/>
        <p:txBody>
          <a:bodyPr>
            <a:normAutofit/>
          </a:bodyPr>
          <a:lstStyle/>
          <a:p>
            <a:r>
              <a:rPr lang="en-US" dirty="0">
                <a:latin typeface="Century Gothic" charset="0"/>
                <a:ea typeface="Century Gothic" charset="0"/>
                <a:cs typeface="Century Gothic" charset="0"/>
              </a:rPr>
              <a:t>Waymo’s Success by Innovation</a:t>
            </a:r>
          </a:p>
        </p:txBody>
      </p:sp>
      <p:sp>
        <p:nvSpPr>
          <p:cNvPr id="12" name="TextBox 11"/>
          <p:cNvSpPr txBox="1"/>
          <p:nvPr/>
        </p:nvSpPr>
        <p:spPr>
          <a:xfrm>
            <a:off x="369428" y="1018819"/>
            <a:ext cx="8405142" cy="584775"/>
          </a:xfrm>
          <a:prstGeom prst="rect">
            <a:avLst/>
          </a:prstGeom>
          <a:solidFill>
            <a:schemeClr val="bg1"/>
          </a:solidFill>
          <a:ln w="28575">
            <a:solidFill>
              <a:schemeClr val="tx1"/>
            </a:solidFill>
          </a:ln>
        </p:spPr>
        <p:txBody>
          <a:bodyPr wrap="square" rtlCol="0">
            <a:spAutoFit/>
          </a:bodyPr>
          <a:lstStyle>
            <a:defPPr>
              <a:defRPr lang="en-US"/>
            </a:defPPr>
            <a:lvl1pPr algn="ctr">
              <a:defRPr sz="1400">
                <a:latin typeface="Century Gothic" charset="0"/>
                <a:ea typeface="Century Gothic" charset="0"/>
                <a:cs typeface="Century Gothic" charset="0"/>
              </a:defRPr>
            </a:lvl1pPr>
          </a:lstStyle>
          <a:p>
            <a:r>
              <a:rPr lang="en-US" sz="1600" dirty="0"/>
              <a:t>Waymo, a subsidiary company of Google, has seen success implementing Google’s innovation principles in a start-up environment in Silicon Valley</a:t>
            </a:r>
          </a:p>
        </p:txBody>
      </p:sp>
      <p:graphicFrame>
        <p:nvGraphicFramePr>
          <p:cNvPr id="15" name="Diagram 14"/>
          <p:cNvGraphicFramePr/>
          <p:nvPr>
            <p:extLst/>
          </p:nvPr>
        </p:nvGraphicFramePr>
        <p:xfrm>
          <a:off x="383716" y="2188002"/>
          <a:ext cx="8390854" cy="12231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Rectangle 17"/>
          <p:cNvSpPr/>
          <p:nvPr/>
        </p:nvSpPr>
        <p:spPr>
          <a:xfrm>
            <a:off x="369428" y="1711568"/>
            <a:ext cx="8405142" cy="3566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Timeline</a:t>
            </a:r>
          </a:p>
        </p:txBody>
      </p:sp>
      <p:graphicFrame>
        <p:nvGraphicFramePr>
          <p:cNvPr id="5" name="Chart 4"/>
          <p:cNvGraphicFramePr/>
          <p:nvPr>
            <p:extLst/>
          </p:nvPr>
        </p:nvGraphicFramePr>
        <p:xfrm>
          <a:off x="538106" y="4095479"/>
          <a:ext cx="3925888" cy="2764735"/>
        </p:xfrm>
        <a:graphic>
          <a:graphicData uri="http://schemas.openxmlformats.org/drawingml/2006/chart">
            <c:chart xmlns:c="http://schemas.openxmlformats.org/drawingml/2006/chart" xmlns:r="http://schemas.openxmlformats.org/officeDocument/2006/relationships" r:id="rId8"/>
          </a:graphicData>
        </a:graphic>
      </p:graphicFrame>
      <p:sp>
        <p:nvSpPr>
          <p:cNvPr id="13" name="Rectangle 12"/>
          <p:cNvSpPr/>
          <p:nvPr/>
        </p:nvSpPr>
        <p:spPr>
          <a:xfrm>
            <a:off x="396658" y="3558525"/>
            <a:ext cx="4067335" cy="3566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Autonomous Miles Driven: CA 2016</a:t>
            </a:r>
          </a:p>
        </p:txBody>
      </p:sp>
      <p:sp>
        <p:nvSpPr>
          <p:cNvPr id="14" name="Rectangle 13"/>
          <p:cNvSpPr/>
          <p:nvPr/>
        </p:nvSpPr>
        <p:spPr>
          <a:xfrm>
            <a:off x="4715435" y="3563454"/>
            <a:ext cx="4033939" cy="35661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Miles Driven per Disengagement 2016</a:t>
            </a:r>
          </a:p>
        </p:txBody>
      </p:sp>
      <p:graphicFrame>
        <p:nvGraphicFramePr>
          <p:cNvPr id="6" name="Chart 5"/>
          <p:cNvGraphicFramePr/>
          <p:nvPr>
            <p:extLst/>
          </p:nvPr>
        </p:nvGraphicFramePr>
        <p:xfrm>
          <a:off x="4715436" y="3917063"/>
          <a:ext cx="4033938" cy="2724779"/>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414505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1FC381-C305-46C6-B75D-F699B77B7663}"/>
              </a:ext>
            </a:extLst>
          </p:cNvPr>
          <p:cNvSpPr>
            <a:spLocks noGrp="1"/>
          </p:cNvSpPr>
          <p:nvPr>
            <p:ph type="sldNum" sz="quarter" idx="12"/>
          </p:nvPr>
        </p:nvSpPr>
        <p:spPr/>
        <p:txBody>
          <a:bodyPr/>
          <a:lstStyle/>
          <a:p>
            <a:fld id="{2571DE80-FEF2-1F43-9E9A-B112CF3775BA}" type="slidenum">
              <a:rPr lang="en-US" smtClean="0"/>
              <a:pPr/>
              <a:t>34</a:t>
            </a:fld>
            <a:endParaRPr lang="en-US" dirty="0"/>
          </a:p>
        </p:txBody>
      </p:sp>
      <p:sp>
        <p:nvSpPr>
          <p:cNvPr id="3" name="Text Placeholder 2">
            <a:extLst>
              <a:ext uri="{FF2B5EF4-FFF2-40B4-BE49-F238E27FC236}">
                <a16:creationId xmlns:a16="http://schemas.microsoft.com/office/drawing/2014/main" id="{2855C883-EF41-4BEA-B7B0-9D8AE40726E5}"/>
              </a:ext>
            </a:extLst>
          </p:cNvPr>
          <p:cNvSpPr>
            <a:spLocks noGrp="1"/>
          </p:cNvSpPr>
          <p:nvPr>
            <p:ph type="body" sz="quarter" idx="13"/>
          </p:nvPr>
        </p:nvSpPr>
        <p:spPr>
          <a:xfrm>
            <a:off x="197084" y="6630035"/>
            <a:ext cx="7999413" cy="228600"/>
          </a:xfrm>
        </p:spPr>
        <p:txBody>
          <a:bodyPr/>
          <a:lstStyle/>
          <a:p>
            <a:r>
              <a:rPr lang="en-US" dirty="0"/>
              <a:t>Sources: </a:t>
            </a:r>
            <a:r>
              <a:rPr lang="en-US" dirty="0" err="1"/>
              <a:t>Ford.com</a:t>
            </a:r>
            <a:r>
              <a:rPr lang="en-US" dirty="0"/>
              <a:t>, Ford 2017 Annual Report, </a:t>
            </a:r>
            <a:r>
              <a:rPr lang="en-US" dirty="0" err="1"/>
              <a:t>nytimes.com</a:t>
            </a:r>
            <a:r>
              <a:rPr lang="en-US" dirty="0"/>
              <a:t>, </a:t>
            </a:r>
            <a:r>
              <a:rPr lang="en-US" dirty="0" err="1"/>
              <a:t>fortune.com</a:t>
            </a:r>
            <a:r>
              <a:rPr lang="en-US" dirty="0"/>
              <a:t> </a:t>
            </a:r>
          </a:p>
        </p:txBody>
      </p:sp>
      <p:sp>
        <p:nvSpPr>
          <p:cNvPr id="4" name="Title 3">
            <a:extLst>
              <a:ext uri="{FF2B5EF4-FFF2-40B4-BE49-F238E27FC236}">
                <a16:creationId xmlns:a16="http://schemas.microsoft.com/office/drawing/2014/main" id="{232D18A4-A888-438C-A354-47C41FE56569}"/>
              </a:ext>
            </a:extLst>
          </p:cNvPr>
          <p:cNvSpPr>
            <a:spLocks noGrp="1"/>
          </p:cNvSpPr>
          <p:nvPr>
            <p:ph type="title"/>
          </p:nvPr>
        </p:nvSpPr>
        <p:spPr/>
        <p:txBody>
          <a:bodyPr/>
          <a:lstStyle/>
          <a:p>
            <a:r>
              <a:rPr lang="en-US" dirty="0">
                <a:latin typeface="+mj-lt"/>
              </a:rPr>
              <a:t>Ford in Silicon Valley</a:t>
            </a:r>
            <a:endParaRPr lang="en-US" dirty="0"/>
          </a:p>
        </p:txBody>
      </p:sp>
      <p:sp>
        <p:nvSpPr>
          <p:cNvPr id="6" name="TextBox 5">
            <a:extLst>
              <a:ext uri="{FF2B5EF4-FFF2-40B4-BE49-F238E27FC236}">
                <a16:creationId xmlns:a16="http://schemas.microsoft.com/office/drawing/2014/main" id="{3E4E7A64-F53B-42A0-AD71-27963BC9FEAB}"/>
              </a:ext>
            </a:extLst>
          </p:cNvPr>
          <p:cNvSpPr txBox="1"/>
          <p:nvPr/>
        </p:nvSpPr>
        <p:spPr>
          <a:xfrm>
            <a:off x="369428" y="1050616"/>
            <a:ext cx="8338637"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600" dirty="0"/>
              <a:t>Ford is expanding its Silicon Valley presence and accelerating development of technologies, putting the focus on getting it right instead of rushing to deliver  </a:t>
            </a:r>
          </a:p>
        </p:txBody>
      </p:sp>
      <p:sp>
        <p:nvSpPr>
          <p:cNvPr id="8" name="TextBox 7"/>
          <p:cNvSpPr txBox="1"/>
          <p:nvPr/>
        </p:nvSpPr>
        <p:spPr>
          <a:xfrm>
            <a:off x="81343" y="1978809"/>
            <a:ext cx="2756079" cy="307777"/>
          </a:xfrm>
          <a:prstGeom prst="rect">
            <a:avLst/>
          </a:prstGeom>
          <a:solidFill>
            <a:schemeClr val="accent1"/>
          </a:solidFill>
        </p:spPr>
        <p:txBody>
          <a:bodyPr wrap="square" rtlCol="0">
            <a:spAutoFit/>
          </a:bodyPr>
          <a:lstStyle/>
          <a:p>
            <a:pPr algn="ctr"/>
            <a:r>
              <a:rPr lang="en-US" sz="1400" dirty="0">
                <a:solidFill>
                  <a:schemeClr val="bg1"/>
                </a:solidFill>
              </a:rPr>
              <a:t>2015 Silicon Valley Expansion</a:t>
            </a:r>
          </a:p>
        </p:txBody>
      </p:sp>
      <p:graphicFrame>
        <p:nvGraphicFramePr>
          <p:cNvPr id="9" name="Diagram 8">
            <a:extLst>
              <a:ext uri="{FF2B5EF4-FFF2-40B4-BE49-F238E27FC236}">
                <a16:creationId xmlns:a16="http://schemas.microsoft.com/office/drawing/2014/main" id="{11409EA4-05FD-44FE-ACBF-D521D932B364}"/>
              </a:ext>
            </a:extLst>
          </p:cNvPr>
          <p:cNvGraphicFramePr/>
          <p:nvPr>
            <p:extLst/>
          </p:nvPr>
        </p:nvGraphicFramePr>
        <p:xfrm>
          <a:off x="-1557254" y="2409453"/>
          <a:ext cx="6096000" cy="39175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p:cNvGraphicFramePr/>
          <p:nvPr>
            <p:extLst/>
          </p:nvPr>
        </p:nvGraphicFramePr>
        <p:xfrm>
          <a:off x="2927991" y="1938404"/>
          <a:ext cx="6157543" cy="38962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 name="Picture 12"/>
          <p:cNvPicPr>
            <a:picLocks noChangeAspect="1"/>
          </p:cNvPicPr>
          <p:nvPr/>
        </p:nvPicPr>
        <p:blipFill rotWithShape="1">
          <a:blip r:embed="rId13"/>
          <a:srcRect l="21865" t="23542" r="21469" b="21875"/>
          <a:stretch/>
        </p:blipFill>
        <p:spPr>
          <a:xfrm>
            <a:off x="4592531" y="5953308"/>
            <a:ext cx="634701" cy="611366"/>
          </a:xfrm>
          <a:prstGeom prst="rect">
            <a:avLst/>
          </a:prstGeom>
        </p:spPr>
      </p:pic>
      <p:pic>
        <p:nvPicPr>
          <p:cNvPr id="14" name="Picture 13"/>
          <p:cNvPicPr>
            <a:picLocks noChangeAspect="1"/>
          </p:cNvPicPr>
          <p:nvPr/>
        </p:nvPicPr>
        <p:blipFill>
          <a:blip r:embed="rId14"/>
          <a:stretch>
            <a:fillRect/>
          </a:stretch>
        </p:blipFill>
        <p:spPr>
          <a:xfrm>
            <a:off x="6575394" y="6019545"/>
            <a:ext cx="761926" cy="539698"/>
          </a:xfrm>
          <a:prstGeom prst="rect">
            <a:avLst/>
          </a:prstGeom>
        </p:spPr>
      </p:pic>
      <p:pic>
        <p:nvPicPr>
          <p:cNvPr id="15" name="Picture 14"/>
          <p:cNvPicPr>
            <a:picLocks noChangeAspect="1"/>
          </p:cNvPicPr>
          <p:nvPr/>
        </p:nvPicPr>
        <p:blipFill>
          <a:blip r:embed="rId15"/>
          <a:stretch>
            <a:fillRect/>
          </a:stretch>
        </p:blipFill>
        <p:spPr>
          <a:xfrm>
            <a:off x="5385640" y="5824725"/>
            <a:ext cx="1056886" cy="710738"/>
          </a:xfrm>
          <a:prstGeom prst="rect">
            <a:avLst/>
          </a:prstGeom>
        </p:spPr>
      </p:pic>
      <p:pic>
        <p:nvPicPr>
          <p:cNvPr id="1026" name="Picture 2" descr="Image result for Mahindra logo">
            <a:extLst>
              <a:ext uri="{FF2B5EF4-FFF2-40B4-BE49-F238E27FC236}">
                <a16:creationId xmlns:a16="http://schemas.microsoft.com/office/drawing/2014/main" id="{1E3E7C78-CFBF-4A6C-8D77-FC1366AF937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70479" y="6135219"/>
            <a:ext cx="2042848" cy="2450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zotye logo">
            <a:extLst>
              <a:ext uri="{FF2B5EF4-FFF2-40B4-BE49-F238E27FC236}">
                <a16:creationId xmlns:a16="http://schemas.microsoft.com/office/drawing/2014/main" id="{25E83CA6-B96A-4CBC-B662-318C1EBC515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94043" y="5792026"/>
            <a:ext cx="1782060" cy="931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6642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35</a:t>
            </a:fld>
            <a:endParaRPr lang="en-US" dirty="0"/>
          </a:p>
        </p:txBody>
      </p:sp>
      <p:sp>
        <p:nvSpPr>
          <p:cNvPr id="3" name="Text Placeholder 2"/>
          <p:cNvSpPr>
            <a:spLocks noGrp="1"/>
          </p:cNvSpPr>
          <p:nvPr>
            <p:ph type="body" sz="quarter" idx="13"/>
          </p:nvPr>
        </p:nvSpPr>
        <p:spPr/>
        <p:txBody>
          <a:bodyPr/>
          <a:lstStyle/>
          <a:p>
            <a:r>
              <a:rPr lang="en-US" dirty="0"/>
              <a:t>Sources: </a:t>
            </a:r>
            <a:r>
              <a:rPr lang="en-US" dirty="0" err="1"/>
              <a:t>Ford.com</a:t>
            </a:r>
            <a:r>
              <a:rPr lang="en-US" dirty="0"/>
              <a:t>, Ford 2017 Annual Report, </a:t>
            </a:r>
            <a:r>
              <a:rPr lang="en-US" dirty="0" err="1"/>
              <a:t>nytimes.com</a:t>
            </a:r>
            <a:r>
              <a:rPr lang="en-US" dirty="0"/>
              <a:t>, </a:t>
            </a:r>
            <a:r>
              <a:rPr lang="en-US" dirty="0" err="1"/>
              <a:t>fortune.com</a:t>
            </a:r>
            <a:r>
              <a:rPr lang="en-US" dirty="0"/>
              <a:t> </a:t>
            </a:r>
          </a:p>
        </p:txBody>
      </p:sp>
      <p:sp>
        <p:nvSpPr>
          <p:cNvPr id="4" name="Title 3"/>
          <p:cNvSpPr>
            <a:spLocks noGrp="1"/>
          </p:cNvSpPr>
          <p:nvPr>
            <p:ph type="title"/>
          </p:nvPr>
        </p:nvSpPr>
        <p:spPr>
          <a:xfrm>
            <a:off x="374650" y="102870"/>
            <a:ext cx="7315200" cy="640080"/>
          </a:xfrm>
        </p:spPr>
        <p:txBody>
          <a:bodyPr/>
          <a:lstStyle/>
          <a:p>
            <a:r>
              <a:rPr lang="en-US" dirty="0">
                <a:latin typeface="+mj-lt"/>
              </a:rPr>
              <a:t>Ford in Silicon Valley</a:t>
            </a:r>
            <a:endParaRPr lang="en-US" dirty="0"/>
          </a:p>
        </p:txBody>
      </p:sp>
      <p:graphicFrame>
        <p:nvGraphicFramePr>
          <p:cNvPr id="6" name="Diagram 5"/>
          <p:cNvGraphicFramePr/>
          <p:nvPr>
            <p:extLst>
              <p:ext uri="{D42A27DB-BD31-4B8C-83A1-F6EECF244321}">
                <p14:modId xmlns:p14="http://schemas.microsoft.com/office/powerpoint/2010/main" val="446126973"/>
              </p:ext>
            </p:extLst>
          </p:nvPr>
        </p:nvGraphicFramePr>
        <p:xfrm>
          <a:off x="5148540" y="1827819"/>
          <a:ext cx="3408066" cy="2136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380048" y="1057501"/>
            <a:ext cx="8251190" cy="584775"/>
          </a:xfrm>
          <a:prstGeom prst="rect">
            <a:avLst/>
          </a:prstGeom>
          <a:noFill/>
          <a:ln w="28575">
            <a:solidFill>
              <a:schemeClr val="accent1"/>
            </a:solidFill>
          </a:ln>
        </p:spPr>
        <p:txBody>
          <a:bodyPr wrap="square" rtlCol="0">
            <a:spAutoFit/>
          </a:bodyPr>
          <a:lstStyle/>
          <a:p>
            <a:pPr algn="ctr"/>
            <a:r>
              <a:rPr lang="en-US" sz="1600" dirty="0"/>
              <a:t>While Ford’s recent push into Silicon Valley has yet to reap significant financial benefits, there are clear factors necessitating this transformation</a:t>
            </a:r>
          </a:p>
        </p:txBody>
      </p:sp>
      <p:graphicFrame>
        <p:nvGraphicFramePr>
          <p:cNvPr id="9" name="Diagram 8"/>
          <p:cNvGraphicFramePr/>
          <p:nvPr>
            <p:extLst>
              <p:ext uri="{D42A27DB-BD31-4B8C-83A1-F6EECF244321}">
                <p14:modId xmlns:p14="http://schemas.microsoft.com/office/powerpoint/2010/main" val="4030727750"/>
              </p:ext>
            </p:extLst>
          </p:nvPr>
        </p:nvGraphicFramePr>
        <p:xfrm>
          <a:off x="0" y="2184435"/>
          <a:ext cx="4800571" cy="43857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p:cNvSpPr txBox="1"/>
          <p:nvPr/>
        </p:nvSpPr>
        <p:spPr>
          <a:xfrm>
            <a:off x="115258" y="1827819"/>
            <a:ext cx="4335361" cy="356616"/>
          </a:xfrm>
          <a:prstGeom prst="rect">
            <a:avLst/>
          </a:prstGeom>
          <a:solidFill>
            <a:schemeClr val="accent1"/>
          </a:solidFill>
        </p:spPr>
        <p:txBody>
          <a:bodyPr wrap="square" rtlCol="0">
            <a:spAutoFit/>
          </a:bodyPr>
          <a:lstStyle/>
          <a:p>
            <a:pPr algn="ctr"/>
            <a:r>
              <a:rPr lang="en-US" dirty="0">
                <a:solidFill>
                  <a:schemeClr val="bg1"/>
                </a:solidFill>
              </a:rPr>
              <a:t>The Push </a:t>
            </a:r>
          </a:p>
        </p:txBody>
      </p:sp>
      <p:graphicFrame>
        <p:nvGraphicFramePr>
          <p:cNvPr id="11" name="Diagram 10"/>
          <p:cNvGraphicFramePr/>
          <p:nvPr>
            <p:extLst/>
          </p:nvPr>
        </p:nvGraphicFramePr>
        <p:xfrm>
          <a:off x="6116260" y="4043680"/>
          <a:ext cx="2828628" cy="229011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2" name="Rounded Rectangular Callout 16">
            <a:extLst>
              <a:ext uri="{FF2B5EF4-FFF2-40B4-BE49-F238E27FC236}">
                <a16:creationId xmlns:a16="http://schemas.microsoft.com/office/drawing/2014/main" id="{0D2B9B7D-9E8C-49FA-8DD3-AC28B6F6B0DA}"/>
              </a:ext>
            </a:extLst>
          </p:cNvPr>
          <p:cNvSpPr/>
          <p:nvPr/>
        </p:nvSpPr>
        <p:spPr>
          <a:xfrm>
            <a:off x="4261505" y="3983088"/>
            <a:ext cx="1654647" cy="2227647"/>
          </a:xfrm>
          <a:prstGeom prst="wedgeRoundRectCallout">
            <a:avLst/>
          </a:prstGeom>
          <a:solidFill>
            <a:schemeClr val="accent6">
              <a:lumMod val="7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bg1"/>
                </a:solidFill>
              </a:rPr>
              <a:t>”We went all in. It</a:t>
            </a:r>
            <a:r>
              <a:rPr lang="mr-IN" sz="1600" dirty="0">
                <a:solidFill>
                  <a:schemeClr val="bg1"/>
                </a:solidFill>
              </a:rPr>
              <a:t>’</a:t>
            </a:r>
            <a:r>
              <a:rPr lang="en-US" sz="1600" dirty="0">
                <a:solidFill>
                  <a:schemeClr val="bg1"/>
                </a:solidFill>
              </a:rPr>
              <a:t>s not an outpost. We want to be part of the Silicon Valley ecosystem.”</a:t>
            </a:r>
          </a:p>
          <a:p>
            <a:r>
              <a:rPr lang="en-US" sz="1400" dirty="0">
                <a:solidFill>
                  <a:schemeClr val="bg1"/>
                </a:solidFill>
              </a:rPr>
              <a:t>-Ken Washington </a:t>
            </a:r>
          </a:p>
        </p:txBody>
      </p:sp>
    </p:spTree>
    <p:extLst>
      <p:ext uri="{BB962C8B-B14F-4D97-AF65-F5344CB8AC3E}">
        <p14:creationId xmlns:p14="http://schemas.microsoft.com/office/powerpoint/2010/main" val="21404221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274D98-BBCA-4442-86A9-F45B8A8223CA}"/>
              </a:ext>
            </a:extLst>
          </p:cNvPr>
          <p:cNvSpPr>
            <a:spLocks noGrp="1"/>
          </p:cNvSpPr>
          <p:nvPr>
            <p:ph type="sldNum" sz="quarter" idx="12"/>
          </p:nvPr>
        </p:nvSpPr>
        <p:spPr/>
        <p:txBody>
          <a:bodyPr/>
          <a:lstStyle/>
          <a:p>
            <a:fld id="{2571DE80-FEF2-1F43-9E9A-B112CF3775BA}" type="slidenum">
              <a:rPr lang="en-US" smtClean="0"/>
              <a:pPr/>
              <a:t>36</a:t>
            </a:fld>
            <a:endParaRPr lang="en-US" dirty="0"/>
          </a:p>
        </p:txBody>
      </p:sp>
      <p:sp>
        <p:nvSpPr>
          <p:cNvPr id="3" name="Text Placeholder 2">
            <a:extLst>
              <a:ext uri="{FF2B5EF4-FFF2-40B4-BE49-F238E27FC236}">
                <a16:creationId xmlns:a16="http://schemas.microsoft.com/office/drawing/2014/main" id="{0A64A7C4-CB6C-7B49-9B09-7CEBA47F3EDF}"/>
              </a:ext>
            </a:extLst>
          </p:cNvPr>
          <p:cNvSpPr>
            <a:spLocks noGrp="1"/>
          </p:cNvSpPr>
          <p:nvPr>
            <p:ph type="body" sz="quarter" idx="13"/>
          </p:nvPr>
        </p:nvSpPr>
        <p:spPr/>
        <p:txBody>
          <a:bodyPr/>
          <a:lstStyle/>
          <a:p>
            <a:r>
              <a:rPr lang="en-US" dirty="0">
                <a:latin typeface="+mn-lt"/>
              </a:rPr>
              <a:t>Sources: Walmart, Business Insider, </a:t>
            </a:r>
            <a:r>
              <a:rPr lang="en-US" dirty="0" err="1">
                <a:latin typeface="+mn-lt"/>
              </a:rPr>
              <a:t>eTail</a:t>
            </a:r>
            <a:endParaRPr lang="en-US" dirty="0"/>
          </a:p>
        </p:txBody>
      </p:sp>
      <p:sp>
        <p:nvSpPr>
          <p:cNvPr id="4" name="Title 3">
            <a:extLst>
              <a:ext uri="{FF2B5EF4-FFF2-40B4-BE49-F238E27FC236}">
                <a16:creationId xmlns:a16="http://schemas.microsoft.com/office/drawing/2014/main" id="{D3079873-0FCC-7D44-9C1F-9E35F991E5A4}"/>
              </a:ext>
            </a:extLst>
          </p:cNvPr>
          <p:cNvSpPr>
            <a:spLocks noGrp="1"/>
          </p:cNvSpPr>
          <p:nvPr>
            <p:ph type="title"/>
          </p:nvPr>
        </p:nvSpPr>
        <p:spPr>
          <a:xfrm>
            <a:off x="369428" y="149774"/>
            <a:ext cx="7315200" cy="640080"/>
          </a:xfrm>
        </p:spPr>
        <p:txBody>
          <a:bodyPr/>
          <a:lstStyle/>
          <a:p>
            <a:r>
              <a:rPr lang="en-US" dirty="0">
                <a:latin typeface="+mj-lt"/>
              </a:rPr>
              <a:t>Walmart eCommerce</a:t>
            </a:r>
            <a:endParaRPr lang="en-US" dirty="0"/>
          </a:p>
        </p:txBody>
      </p:sp>
      <p:sp>
        <p:nvSpPr>
          <p:cNvPr id="12" name="Content Placeholder 13">
            <a:extLst>
              <a:ext uri="{FF2B5EF4-FFF2-40B4-BE49-F238E27FC236}">
                <a16:creationId xmlns:a16="http://schemas.microsoft.com/office/drawing/2014/main" id="{4F8AA70F-8CA5-3D42-A19D-D08C8FB9EDBC}"/>
              </a:ext>
            </a:extLst>
          </p:cNvPr>
          <p:cNvSpPr txBox="1">
            <a:spLocks/>
          </p:cNvSpPr>
          <p:nvPr/>
        </p:nvSpPr>
        <p:spPr>
          <a:xfrm>
            <a:off x="2789329" y="3678115"/>
            <a:ext cx="4183521" cy="18413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1pPr>
            <a:lvl2pPr marL="742950" indent="-28575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2pPr>
            <a:lvl3pPr marL="11430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3pPr>
            <a:lvl4pPr marL="16002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4pPr>
            <a:lvl5pPr marL="20574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dirty="0"/>
          </a:p>
        </p:txBody>
      </p:sp>
      <p:sp>
        <p:nvSpPr>
          <p:cNvPr id="13" name="Content Placeholder 13">
            <a:extLst>
              <a:ext uri="{FF2B5EF4-FFF2-40B4-BE49-F238E27FC236}">
                <a16:creationId xmlns:a16="http://schemas.microsoft.com/office/drawing/2014/main" id="{80DCFF08-3A51-3E47-B089-BCEDDEB3FA8F}"/>
              </a:ext>
            </a:extLst>
          </p:cNvPr>
          <p:cNvSpPr txBox="1">
            <a:spLocks/>
          </p:cNvSpPr>
          <p:nvPr/>
        </p:nvSpPr>
        <p:spPr>
          <a:xfrm>
            <a:off x="369429" y="4560366"/>
            <a:ext cx="4024066" cy="18413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1pPr>
            <a:lvl2pPr marL="742950" indent="-28575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2pPr>
            <a:lvl3pPr marL="11430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3pPr>
            <a:lvl4pPr marL="16002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4pPr>
            <a:lvl5pPr marL="20574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dirty="0"/>
          </a:p>
        </p:txBody>
      </p:sp>
      <p:sp>
        <p:nvSpPr>
          <p:cNvPr id="15" name="Rectangle 14">
            <a:extLst>
              <a:ext uri="{FF2B5EF4-FFF2-40B4-BE49-F238E27FC236}">
                <a16:creationId xmlns:a16="http://schemas.microsoft.com/office/drawing/2014/main" id="{EE098885-B71E-B949-90B6-C8D4A016F42E}"/>
              </a:ext>
            </a:extLst>
          </p:cNvPr>
          <p:cNvSpPr/>
          <p:nvPr/>
        </p:nvSpPr>
        <p:spPr>
          <a:xfrm>
            <a:off x="380973" y="1678207"/>
            <a:ext cx="4024066" cy="356616"/>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mj-lt"/>
              </a:rPr>
              <a:t>Jet.com</a:t>
            </a:r>
            <a:endParaRPr lang="en-US" sz="1600" dirty="0">
              <a:solidFill>
                <a:prstClr val="white"/>
              </a:solidFill>
              <a:latin typeface="Trebuchet MS"/>
            </a:endParaRPr>
          </a:p>
        </p:txBody>
      </p:sp>
      <p:sp>
        <p:nvSpPr>
          <p:cNvPr id="18" name="TextBox 20">
            <a:extLst>
              <a:ext uri="{FF2B5EF4-FFF2-40B4-BE49-F238E27FC236}">
                <a16:creationId xmlns:a16="http://schemas.microsoft.com/office/drawing/2014/main" id="{28A32740-CC04-40BF-BF90-3523EE08635C}"/>
              </a:ext>
            </a:extLst>
          </p:cNvPr>
          <p:cNvSpPr txBox="1"/>
          <p:nvPr/>
        </p:nvSpPr>
        <p:spPr>
          <a:xfrm>
            <a:off x="285137" y="972467"/>
            <a:ext cx="8515009" cy="584775"/>
          </a:xfrm>
          <a:prstGeom prst="rect">
            <a:avLst/>
          </a:prstGeom>
          <a:noFill/>
          <a:ln w="28575">
            <a:solidFill>
              <a:schemeClr val="accent1"/>
            </a:solidFill>
          </a:ln>
        </p:spPr>
        <p:txBody>
          <a:bodyPr wrap="square" rtlCol="0">
            <a:spAutoFit/>
          </a:bodyPr>
          <a:lstStyle/>
          <a:p>
            <a:pPr algn="ctr"/>
            <a:r>
              <a:rPr lang="en-US" sz="1600" dirty="0">
                <a:latin typeface="+mj-lt"/>
              </a:rPr>
              <a:t>In order to grow in e-commerce, Walmart has invested in startups to embrace innovation and technology</a:t>
            </a:r>
          </a:p>
        </p:txBody>
      </p:sp>
      <p:pic>
        <p:nvPicPr>
          <p:cNvPr id="21" name="Picture 20">
            <a:extLst>
              <a:ext uri="{FF2B5EF4-FFF2-40B4-BE49-F238E27FC236}">
                <a16:creationId xmlns:a16="http://schemas.microsoft.com/office/drawing/2014/main" id="{4635EF47-1A5A-4C85-917D-7EBB0697EF99}"/>
              </a:ext>
            </a:extLst>
          </p:cNvPr>
          <p:cNvPicPr>
            <a:picLocks noChangeAspect="1"/>
          </p:cNvPicPr>
          <p:nvPr/>
        </p:nvPicPr>
        <p:blipFill>
          <a:blip r:embed="rId3"/>
          <a:stretch>
            <a:fillRect/>
          </a:stretch>
        </p:blipFill>
        <p:spPr>
          <a:xfrm>
            <a:off x="1208626" y="5155571"/>
            <a:ext cx="2358529" cy="1183156"/>
          </a:xfrm>
          <a:prstGeom prst="rect">
            <a:avLst/>
          </a:prstGeom>
        </p:spPr>
      </p:pic>
      <p:sp>
        <p:nvSpPr>
          <p:cNvPr id="22" name="Rectangle 21">
            <a:extLst>
              <a:ext uri="{FF2B5EF4-FFF2-40B4-BE49-F238E27FC236}">
                <a16:creationId xmlns:a16="http://schemas.microsoft.com/office/drawing/2014/main" id="{FE1D5B96-9E4F-4B27-B6F6-70B44E1AFEFF}"/>
              </a:ext>
            </a:extLst>
          </p:cNvPr>
          <p:cNvSpPr/>
          <p:nvPr/>
        </p:nvSpPr>
        <p:spPr>
          <a:xfrm>
            <a:off x="4750504" y="1690146"/>
            <a:ext cx="4024066" cy="356616"/>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mj-lt"/>
              </a:rPr>
              <a:t>Store No. 8</a:t>
            </a:r>
            <a:endParaRPr lang="en-US" sz="1600" dirty="0">
              <a:solidFill>
                <a:prstClr val="white"/>
              </a:solidFill>
              <a:latin typeface="Trebuchet MS"/>
            </a:endParaRPr>
          </a:p>
        </p:txBody>
      </p:sp>
      <p:pic>
        <p:nvPicPr>
          <p:cNvPr id="1026" name="Picture 2" descr="Image result for store no. 8">
            <a:extLst>
              <a:ext uri="{FF2B5EF4-FFF2-40B4-BE49-F238E27FC236}">
                <a16:creationId xmlns:a16="http://schemas.microsoft.com/office/drawing/2014/main" id="{49EEFFC5-927D-4A69-B20C-AF8E466DE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8973" y="5167853"/>
            <a:ext cx="2309675" cy="12227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Diagram 7">
            <a:extLst>
              <a:ext uri="{FF2B5EF4-FFF2-40B4-BE49-F238E27FC236}">
                <a16:creationId xmlns:a16="http://schemas.microsoft.com/office/drawing/2014/main" id="{99F99015-5992-4BEF-8F79-28B3CD9B0DFA}"/>
              </a:ext>
            </a:extLst>
          </p:cNvPr>
          <p:cNvGraphicFramePr/>
          <p:nvPr>
            <p:extLst/>
          </p:nvPr>
        </p:nvGraphicFramePr>
        <p:xfrm>
          <a:off x="-686979" y="2152447"/>
          <a:ext cx="6096000" cy="28970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20" name="Diagram 19">
            <a:extLst>
              <a:ext uri="{FF2B5EF4-FFF2-40B4-BE49-F238E27FC236}">
                <a16:creationId xmlns:a16="http://schemas.microsoft.com/office/drawing/2014/main" id="{47DCEE46-874B-49F7-BDA7-646812A3125C}"/>
              </a:ext>
            </a:extLst>
          </p:cNvPr>
          <p:cNvGraphicFramePr/>
          <p:nvPr>
            <p:extLst/>
          </p:nvPr>
        </p:nvGraphicFramePr>
        <p:xfrm>
          <a:off x="3714537" y="2152447"/>
          <a:ext cx="6096000" cy="289705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166360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274D98-BBCA-4442-86A9-F45B8A8223CA}"/>
              </a:ext>
            </a:extLst>
          </p:cNvPr>
          <p:cNvSpPr>
            <a:spLocks noGrp="1"/>
          </p:cNvSpPr>
          <p:nvPr>
            <p:ph type="sldNum" sz="quarter" idx="12"/>
          </p:nvPr>
        </p:nvSpPr>
        <p:spPr/>
        <p:txBody>
          <a:bodyPr/>
          <a:lstStyle/>
          <a:p>
            <a:fld id="{2571DE80-FEF2-1F43-9E9A-B112CF3775BA}" type="slidenum">
              <a:rPr lang="en-US" smtClean="0"/>
              <a:pPr/>
              <a:t>37</a:t>
            </a:fld>
            <a:endParaRPr lang="en-US" dirty="0"/>
          </a:p>
        </p:txBody>
      </p:sp>
      <p:sp>
        <p:nvSpPr>
          <p:cNvPr id="3" name="Text Placeholder 2">
            <a:extLst>
              <a:ext uri="{FF2B5EF4-FFF2-40B4-BE49-F238E27FC236}">
                <a16:creationId xmlns:a16="http://schemas.microsoft.com/office/drawing/2014/main" id="{0A64A7C4-CB6C-7B49-9B09-7CEBA47F3EDF}"/>
              </a:ext>
            </a:extLst>
          </p:cNvPr>
          <p:cNvSpPr>
            <a:spLocks noGrp="1"/>
          </p:cNvSpPr>
          <p:nvPr>
            <p:ph type="body" sz="quarter" idx="13"/>
          </p:nvPr>
        </p:nvSpPr>
        <p:spPr/>
        <p:txBody>
          <a:bodyPr/>
          <a:lstStyle/>
          <a:p>
            <a:r>
              <a:rPr lang="en-US" dirty="0">
                <a:latin typeface="+mn-lt"/>
              </a:rPr>
              <a:t>Sources: Walmart, Business Insider, </a:t>
            </a:r>
            <a:r>
              <a:rPr lang="en-US" dirty="0" err="1">
                <a:latin typeface="+mn-lt"/>
              </a:rPr>
              <a:t>eTail</a:t>
            </a:r>
            <a:endParaRPr lang="en-US" dirty="0"/>
          </a:p>
        </p:txBody>
      </p:sp>
      <p:sp>
        <p:nvSpPr>
          <p:cNvPr id="4" name="Title 3">
            <a:extLst>
              <a:ext uri="{FF2B5EF4-FFF2-40B4-BE49-F238E27FC236}">
                <a16:creationId xmlns:a16="http://schemas.microsoft.com/office/drawing/2014/main" id="{D3079873-0FCC-7D44-9C1F-9E35F991E5A4}"/>
              </a:ext>
            </a:extLst>
          </p:cNvPr>
          <p:cNvSpPr>
            <a:spLocks noGrp="1"/>
          </p:cNvSpPr>
          <p:nvPr>
            <p:ph type="title"/>
          </p:nvPr>
        </p:nvSpPr>
        <p:spPr>
          <a:xfrm>
            <a:off x="374650" y="149774"/>
            <a:ext cx="7315200" cy="640080"/>
          </a:xfrm>
        </p:spPr>
        <p:txBody>
          <a:bodyPr/>
          <a:lstStyle/>
          <a:p>
            <a:r>
              <a:rPr lang="en-US" dirty="0">
                <a:latin typeface="+mj-lt"/>
              </a:rPr>
              <a:t>Walmart eCommerce </a:t>
            </a:r>
            <a:endParaRPr lang="en-US" dirty="0"/>
          </a:p>
        </p:txBody>
      </p:sp>
      <p:sp>
        <p:nvSpPr>
          <p:cNvPr id="7" name="Rectangle 6">
            <a:extLst>
              <a:ext uri="{FF2B5EF4-FFF2-40B4-BE49-F238E27FC236}">
                <a16:creationId xmlns:a16="http://schemas.microsoft.com/office/drawing/2014/main" id="{51126788-6983-9B45-BE99-0D1C2D0532AB}"/>
              </a:ext>
            </a:extLst>
          </p:cNvPr>
          <p:cNvSpPr/>
          <p:nvPr/>
        </p:nvSpPr>
        <p:spPr>
          <a:xfrm>
            <a:off x="350290" y="1666326"/>
            <a:ext cx="4024066" cy="356616"/>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mj-lt"/>
              </a:rPr>
              <a:t>Benefits</a:t>
            </a:r>
            <a:endParaRPr lang="en-US" sz="1600" b="1" dirty="0">
              <a:solidFill>
                <a:prstClr val="white"/>
              </a:solidFill>
              <a:latin typeface="Trebuchet MS"/>
            </a:endParaRPr>
          </a:p>
        </p:txBody>
      </p:sp>
      <p:sp>
        <p:nvSpPr>
          <p:cNvPr id="12" name="Content Placeholder 13">
            <a:extLst>
              <a:ext uri="{FF2B5EF4-FFF2-40B4-BE49-F238E27FC236}">
                <a16:creationId xmlns:a16="http://schemas.microsoft.com/office/drawing/2014/main" id="{4F8AA70F-8CA5-3D42-A19D-D08C8FB9EDBC}"/>
              </a:ext>
            </a:extLst>
          </p:cNvPr>
          <p:cNvSpPr txBox="1">
            <a:spLocks/>
          </p:cNvSpPr>
          <p:nvPr/>
        </p:nvSpPr>
        <p:spPr>
          <a:xfrm>
            <a:off x="2789329" y="3678115"/>
            <a:ext cx="4183521" cy="18413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1pPr>
            <a:lvl2pPr marL="742950" indent="-28575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2pPr>
            <a:lvl3pPr marL="11430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3pPr>
            <a:lvl4pPr marL="16002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4pPr>
            <a:lvl5pPr marL="20574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dirty="0"/>
          </a:p>
        </p:txBody>
      </p:sp>
      <p:sp>
        <p:nvSpPr>
          <p:cNvPr id="13" name="Content Placeholder 13">
            <a:extLst>
              <a:ext uri="{FF2B5EF4-FFF2-40B4-BE49-F238E27FC236}">
                <a16:creationId xmlns:a16="http://schemas.microsoft.com/office/drawing/2014/main" id="{80DCFF08-3A51-3E47-B089-BCEDDEB3FA8F}"/>
              </a:ext>
            </a:extLst>
          </p:cNvPr>
          <p:cNvSpPr txBox="1">
            <a:spLocks/>
          </p:cNvSpPr>
          <p:nvPr/>
        </p:nvSpPr>
        <p:spPr>
          <a:xfrm>
            <a:off x="369429" y="4560366"/>
            <a:ext cx="4024066" cy="184139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1pPr>
            <a:lvl2pPr marL="742950" indent="-28575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2pPr>
            <a:lvl3pPr marL="11430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3pPr>
            <a:lvl4pPr marL="16002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4pPr>
            <a:lvl5pPr marL="2057400" indent="-228600" algn="l" defTabSz="457200" rtl="0" eaLnBrk="1" latinLnBrk="0" hangingPunct="1">
              <a:spcBef>
                <a:spcPct val="20000"/>
              </a:spcBef>
              <a:buClr>
                <a:srgbClr val="0B223D"/>
              </a:buClr>
              <a:buFont typeface="Lucida Grande"/>
              <a:buChar char="▪"/>
              <a:defRPr sz="2000" kern="1200" spc="50">
                <a:solidFill>
                  <a:srgbClr val="000000"/>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dirty="0"/>
          </a:p>
        </p:txBody>
      </p:sp>
      <p:sp>
        <p:nvSpPr>
          <p:cNvPr id="15" name="Rectangle 14">
            <a:extLst>
              <a:ext uri="{FF2B5EF4-FFF2-40B4-BE49-F238E27FC236}">
                <a16:creationId xmlns:a16="http://schemas.microsoft.com/office/drawing/2014/main" id="{EE098885-B71E-B949-90B6-C8D4A016F42E}"/>
              </a:ext>
            </a:extLst>
          </p:cNvPr>
          <p:cNvSpPr/>
          <p:nvPr/>
        </p:nvSpPr>
        <p:spPr>
          <a:xfrm>
            <a:off x="4742031" y="1666326"/>
            <a:ext cx="4024066" cy="356616"/>
          </a:xfrm>
          <a:prstGeom prst="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mj-lt"/>
              </a:rPr>
              <a:t>Financials</a:t>
            </a:r>
            <a:endParaRPr lang="en-US" sz="1600" b="1" dirty="0">
              <a:solidFill>
                <a:prstClr val="white"/>
              </a:solidFill>
              <a:latin typeface="Trebuchet MS"/>
            </a:endParaRPr>
          </a:p>
        </p:txBody>
      </p:sp>
      <p:sp>
        <p:nvSpPr>
          <p:cNvPr id="18" name="TextBox 20">
            <a:extLst>
              <a:ext uri="{FF2B5EF4-FFF2-40B4-BE49-F238E27FC236}">
                <a16:creationId xmlns:a16="http://schemas.microsoft.com/office/drawing/2014/main" id="{28A32740-CC04-40BF-BF90-3523EE08635C}"/>
              </a:ext>
            </a:extLst>
          </p:cNvPr>
          <p:cNvSpPr txBox="1"/>
          <p:nvPr/>
        </p:nvSpPr>
        <p:spPr>
          <a:xfrm>
            <a:off x="285137" y="972467"/>
            <a:ext cx="8515009" cy="584775"/>
          </a:xfrm>
          <a:prstGeom prst="rect">
            <a:avLst/>
          </a:prstGeom>
          <a:noFill/>
          <a:ln w="28575">
            <a:solidFill>
              <a:schemeClr val="accent1"/>
            </a:solidFill>
          </a:ln>
        </p:spPr>
        <p:txBody>
          <a:bodyPr wrap="square" rtlCol="0">
            <a:spAutoFit/>
          </a:bodyPr>
          <a:lstStyle/>
          <a:p>
            <a:pPr algn="ctr"/>
            <a:r>
              <a:rPr lang="en-US" sz="1600" dirty="0">
                <a:latin typeface="+mj-lt"/>
              </a:rPr>
              <a:t>Such investments have resulted in an innovative culture and an overall increase in  e-commerce sales for Walmart</a:t>
            </a:r>
          </a:p>
        </p:txBody>
      </p:sp>
      <p:graphicFrame>
        <p:nvGraphicFramePr>
          <p:cNvPr id="9" name="Diagram 8">
            <a:extLst>
              <a:ext uri="{FF2B5EF4-FFF2-40B4-BE49-F238E27FC236}">
                <a16:creationId xmlns:a16="http://schemas.microsoft.com/office/drawing/2014/main" id="{8B29CCF8-8594-46CA-86BE-9F9F5394B960}"/>
              </a:ext>
            </a:extLst>
          </p:cNvPr>
          <p:cNvGraphicFramePr/>
          <p:nvPr>
            <p:extLst/>
          </p:nvPr>
        </p:nvGraphicFramePr>
        <p:xfrm>
          <a:off x="4776080" y="2235328"/>
          <a:ext cx="4024066" cy="1775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EF2DC7F5-B518-4A66-9DB3-9EEE8B7C5E61}"/>
              </a:ext>
            </a:extLst>
          </p:cNvPr>
          <p:cNvGraphicFramePr/>
          <p:nvPr>
            <p:extLst>
              <p:ext uri="{D42A27DB-BD31-4B8C-83A1-F6EECF244321}">
                <p14:modId xmlns:p14="http://schemas.microsoft.com/office/powerpoint/2010/main" val="3616162823"/>
              </p:ext>
            </p:extLst>
          </p:nvPr>
        </p:nvGraphicFramePr>
        <p:xfrm>
          <a:off x="374650" y="2358387"/>
          <a:ext cx="4256334" cy="4064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1" name="Chart 20">
            <a:extLst>
              <a:ext uri="{FF2B5EF4-FFF2-40B4-BE49-F238E27FC236}">
                <a16:creationId xmlns:a16="http://schemas.microsoft.com/office/drawing/2014/main" id="{B14D3C97-B13A-4E3A-B8E6-8AF2B6A745B0}"/>
              </a:ext>
            </a:extLst>
          </p:cNvPr>
          <p:cNvGraphicFramePr/>
          <p:nvPr>
            <p:extLst/>
          </p:nvPr>
        </p:nvGraphicFramePr>
        <p:xfrm>
          <a:off x="4698687" y="4011014"/>
          <a:ext cx="4110753" cy="2593176"/>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2079669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571DE80-FEF2-1F43-9E9A-B112CF3775BA}" type="slidenum">
              <a:rPr lang="en-US" smtClean="0"/>
              <a:pPr/>
              <a:t>38</a:t>
            </a:fld>
            <a:endParaRPr lang="en-US" dirty="0"/>
          </a:p>
        </p:txBody>
      </p:sp>
      <p:sp>
        <p:nvSpPr>
          <p:cNvPr id="4" name="Title 3"/>
          <p:cNvSpPr>
            <a:spLocks noGrp="1"/>
          </p:cNvSpPr>
          <p:nvPr>
            <p:ph type="title"/>
          </p:nvPr>
        </p:nvSpPr>
        <p:spPr/>
        <p:txBody>
          <a:bodyPr/>
          <a:lstStyle/>
          <a:p>
            <a:r>
              <a:rPr lang="en-US" dirty="0">
                <a:latin typeface="Century Gothic" panose="020B0502020202020204" pitchFamily="34" charset="0"/>
              </a:rPr>
              <a:t>Third Recommendation</a:t>
            </a:r>
          </a:p>
        </p:txBody>
      </p:sp>
      <p:sp>
        <p:nvSpPr>
          <p:cNvPr id="6" name="TextBox 5">
            <a:extLst>
              <a:ext uri="{FF2B5EF4-FFF2-40B4-BE49-F238E27FC236}">
                <a16:creationId xmlns:a16="http://schemas.microsoft.com/office/drawing/2014/main" id="{3D6BD708-9457-4CFF-ACD3-6472F2F76918}"/>
              </a:ext>
            </a:extLst>
          </p:cNvPr>
          <p:cNvSpPr txBox="1"/>
          <p:nvPr/>
        </p:nvSpPr>
        <p:spPr>
          <a:xfrm>
            <a:off x="369428" y="2011039"/>
            <a:ext cx="8405142" cy="3046988"/>
          </a:xfrm>
          <a:prstGeom prst="rect">
            <a:avLst/>
          </a:prstGeom>
          <a:solidFill>
            <a:schemeClr val="bg1"/>
          </a:solidFill>
          <a:ln w="28575">
            <a:solidFill>
              <a:schemeClr val="accent3"/>
            </a:solidFill>
          </a:ln>
        </p:spPr>
        <p:txBody>
          <a:bodyPr wrap="square" rtlCol="0">
            <a:spAutoFit/>
          </a:bodyPr>
          <a:lstStyle>
            <a:defPPr>
              <a:defRPr lang="en-US"/>
            </a:defPPr>
            <a:lvl1pPr algn="ctr">
              <a:defRPr sz="1400">
                <a:latin typeface="Century Gothic" charset="0"/>
                <a:ea typeface="Century Gothic" charset="0"/>
                <a:cs typeface="Century Gothic" charset="0"/>
              </a:defRPr>
            </a:lvl1pPr>
          </a:lstStyle>
          <a:p>
            <a:r>
              <a:rPr lang="en-US" sz="3200" dirty="0"/>
              <a:t>Investment in innovation is important to companies’ future survival amidst their digital transformations. Forming partnerships, being open to technologies, and having an organized plan are all key to this step. </a:t>
            </a:r>
          </a:p>
        </p:txBody>
      </p:sp>
    </p:spTree>
    <p:extLst>
      <p:ext uri="{BB962C8B-B14F-4D97-AF65-F5344CB8AC3E}">
        <p14:creationId xmlns:p14="http://schemas.microsoft.com/office/powerpoint/2010/main" val="2505526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5D9-5AA2-4951-A955-5A63B4A3B206}"/>
              </a:ext>
            </a:extLst>
          </p:cNvPr>
          <p:cNvSpPr>
            <a:spLocks noGrp="1"/>
          </p:cNvSpPr>
          <p:nvPr>
            <p:ph type="title"/>
          </p:nvPr>
        </p:nvSpPr>
        <p:spPr/>
        <p:txBody>
          <a:bodyPr>
            <a:normAutofit/>
          </a:bodyPr>
          <a:lstStyle/>
          <a:p>
            <a:r>
              <a:rPr lang="en-US" dirty="0">
                <a:latin typeface="+mj-lt"/>
              </a:rPr>
              <a:t>4) Conclusion </a:t>
            </a:r>
          </a:p>
        </p:txBody>
      </p:sp>
      <p:sp>
        <p:nvSpPr>
          <p:cNvPr id="3" name="Slide Number Placeholder 2">
            <a:extLst>
              <a:ext uri="{FF2B5EF4-FFF2-40B4-BE49-F238E27FC236}">
                <a16:creationId xmlns:a16="http://schemas.microsoft.com/office/drawing/2014/main" id="{2C1D3158-C01A-4919-A9DC-7C59841171C5}"/>
              </a:ext>
            </a:extLst>
          </p:cNvPr>
          <p:cNvSpPr>
            <a:spLocks noGrp="1"/>
          </p:cNvSpPr>
          <p:nvPr>
            <p:ph type="sldNum" sz="quarter" idx="12"/>
          </p:nvPr>
        </p:nvSpPr>
        <p:spPr/>
        <p:txBody>
          <a:bodyPr/>
          <a:lstStyle/>
          <a:p>
            <a:fld id="{2571DE80-FEF2-1F43-9E9A-B112CF3775BA}" type="slidenum">
              <a:rPr lang="en-US" smtClean="0"/>
              <a:pPr/>
              <a:t>39</a:t>
            </a:fld>
            <a:endParaRPr lang="en-US" dirty="0"/>
          </a:p>
        </p:txBody>
      </p:sp>
    </p:spTree>
    <p:extLst>
      <p:ext uri="{BB962C8B-B14F-4D97-AF65-F5344CB8AC3E}">
        <p14:creationId xmlns:p14="http://schemas.microsoft.com/office/powerpoint/2010/main" val="344419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8A5C32-D708-4598-A374-38992860957C}"/>
              </a:ext>
            </a:extLst>
          </p:cNvPr>
          <p:cNvSpPr>
            <a:spLocks noGrp="1"/>
          </p:cNvSpPr>
          <p:nvPr>
            <p:ph type="sldNum" sz="quarter" idx="12"/>
          </p:nvPr>
        </p:nvSpPr>
        <p:spPr/>
        <p:txBody>
          <a:bodyPr/>
          <a:lstStyle/>
          <a:p>
            <a:fld id="{2571DE80-FEF2-1F43-9E9A-B112CF3775BA}" type="slidenum">
              <a:rPr lang="en-US" smtClean="0"/>
              <a:pPr/>
              <a:t>4</a:t>
            </a:fld>
            <a:endParaRPr lang="en-US" dirty="0"/>
          </a:p>
        </p:txBody>
      </p:sp>
      <p:sp>
        <p:nvSpPr>
          <p:cNvPr id="8" name="TextBox 7">
            <a:extLst>
              <a:ext uri="{FF2B5EF4-FFF2-40B4-BE49-F238E27FC236}">
                <a16:creationId xmlns:a16="http://schemas.microsoft.com/office/drawing/2014/main" id="{35B86D3C-1D27-4B00-BD62-3BBAD412F7E6}"/>
              </a:ext>
            </a:extLst>
          </p:cNvPr>
          <p:cNvSpPr txBox="1"/>
          <p:nvPr/>
        </p:nvSpPr>
        <p:spPr>
          <a:xfrm>
            <a:off x="3711335" y="2934352"/>
            <a:ext cx="1689291" cy="692497"/>
          </a:xfrm>
          <a:prstGeom prst="rect">
            <a:avLst/>
          </a:prstGeom>
          <a:noFill/>
        </p:spPr>
        <p:txBody>
          <a:bodyPr wrap="square" rtlCol="0">
            <a:spAutoFit/>
          </a:bodyPr>
          <a:lstStyle/>
          <a:p>
            <a:pPr algn="ctr"/>
            <a:r>
              <a:rPr lang="en-US" sz="1300" dirty="0">
                <a:solidFill>
                  <a:srgbClr val="222222"/>
                </a:solidFill>
              </a:rPr>
              <a:t>Alexa Bradley</a:t>
            </a:r>
          </a:p>
          <a:p>
            <a:pPr algn="ctr"/>
            <a:r>
              <a:rPr lang="en-US" sz="1300" dirty="0">
                <a:solidFill>
                  <a:srgbClr val="222222"/>
                </a:solidFill>
              </a:rPr>
              <a:t>Chemical Eng.</a:t>
            </a:r>
          </a:p>
          <a:p>
            <a:pPr algn="ctr"/>
            <a:r>
              <a:rPr lang="en-US" sz="1300" dirty="0">
                <a:solidFill>
                  <a:srgbClr val="222222"/>
                </a:solidFill>
              </a:rPr>
              <a:t>Class of 2020</a:t>
            </a:r>
            <a:endParaRPr lang="en-US" sz="1300" b="0" i="0" dirty="0">
              <a:solidFill>
                <a:srgbClr val="222222"/>
              </a:solidFill>
              <a:effectLst/>
            </a:endParaRPr>
          </a:p>
        </p:txBody>
      </p:sp>
      <p:sp>
        <p:nvSpPr>
          <p:cNvPr id="10" name="TextBox 9">
            <a:extLst>
              <a:ext uri="{FF2B5EF4-FFF2-40B4-BE49-F238E27FC236}">
                <a16:creationId xmlns:a16="http://schemas.microsoft.com/office/drawing/2014/main" id="{46EF82ED-9611-44AE-B355-EF2854D6F9E2}"/>
              </a:ext>
            </a:extLst>
          </p:cNvPr>
          <p:cNvSpPr txBox="1"/>
          <p:nvPr/>
        </p:nvSpPr>
        <p:spPr>
          <a:xfrm>
            <a:off x="5483152" y="2934352"/>
            <a:ext cx="1689291" cy="692497"/>
          </a:xfrm>
          <a:prstGeom prst="rect">
            <a:avLst/>
          </a:prstGeom>
          <a:noFill/>
        </p:spPr>
        <p:txBody>
          <a:bodyPr wrap="square" rtlCol="0">
            <a:spAutoFit/>
          </a:bodyPr>
          <a:lstStyle/>
          <a:p>
            <a:pPr algn="ctr"/>
            <a:r>
              <a:rPr lang="en-US" sz="1300" dirty="0">
                <a:solidFill>
                  <a:srgbClr val="222222"/>
                </a:solidFill>
              </a:rPr>
              <a:t>Francesca </a:t>
            </a:r>
            <a:r>
              <a:rPr lang="en-US" sz="1300" dirty="0" err="1">
                <a:solidFill>
                  <a:srgbClr val="222222"/>
                </a:solidFill>
              </a:rPr>
              <a:t>Strollo</a:t>
            </a:r>
            <a:endParaRPr lang="en-US" sz="1300" dirty="0">
              <a:solidFill>
                <a:srgbClr val="222222"/>
              </a:solidFill>
            </a:endParaRPr>
          </a:p>
          <a:p>
            <a:pPr algn="ctr"/>
            <a:r>
              <a:rPr lang="en-US" sz="1300" dirty="0">
                <a:solidFill>
                  <a:srgbClr val="222222"/>
                </a:solidFill>
              </a:rPr>
              <a:t>Chemical Eng.</a:t>
            </a:r>
          </a:p>
          <a:p>
            <a:pPr algn="ctr"/>
            <a:r>
              <a:rPr lang="en-US" sz="1300" dirty="0">
                <a:solidFill>
                  <a:srgbClr val="222222"/>
                </a:solidFill>
              </a:rPr>
              <a:t>Class of 2019</a:t>
            </a:r>
            <a:endParaRPr lang="en-US" sz="1300" b="0" i="0" dirty="0">
              <a:solidFill>
                <a:srgbClr val="222222"/>
              </a:solidFill>
              <a:effectLst/>
            </a:endParaRPr>
          </a:p>
        </p:txBody>
      </p:sp>
      <p:sp>
        <p:nvSpPr>
          <p:cNvPr id="11" name="TextBox 10">
            <a:extLst>
              <a:ext uri="{FF2B5EF4-FFF2-40B4-BE49-F238E27FC236}">
                <a16:creationId xmlns:a16="http://schemas.microsoft.com/office/drawing/2014/main" id="{EB70D462-1550-4D35-A8EC-C7C87178874D}"/>
              </a:ext>
            </a:extLst>
          </p:cNvPr>
          <p:cNvSpPr txBox="1"/>
          <p:nvPr/>
        </p:nvSpPr>
        <p:spPr>
          <a:xfrm>
            <a:off x="2607984" y="5596684"/>
            <a:ext cx="1773376" cy="692497"/>
          </a:xfrm>
          <a:prstGeom prst="rect">
            <a:avLst/>
          </a:prstGeom>
          <a:noFill/>
        </p:spPr>
        <p:txBody>
          <a:bodyPr wrap="square" rtlCol="0">
            <a:spAutoFit/>
          </a:bodyPr>
          <a:lstStyle/>
          <a:p>
            <a:pPr algn="ctr"/>
            <a:r>
              <a:rPr lang="en-US" sz="1300" dirty="0">
                <a:solidFill>
                  <a:srgbClr val="222222"/>
                </a:solidFill>
              </a:rPr>
              <a:t>Jack Bingham</a:t>
            </a:r>
          </a:p>
          <a:p>
            <a:pPr algn="ctr"/>
            <a:r>
              <a:rPr lang="en-US" sz="1300" dirty="0">
                <a:solidFill>
                  <a:srgbClr val="222222"/>
                </a:solidFill>
              </a:rPr>
              <a:t>Computer Science</a:t>
            </a:r>
          </a:p>
          <a:p>
            <a:pPr algn="ctr"/>
            <a:r>
              <a:rPr lang="en-US" sz="1300" dirty="0">
                <a:solidFill>
                  <a:srgbClr val="222222"/>
                </a:solidFill>
              </a:rPr>
              <a:t>Class of 2021</a:t>
            </a:r>
            <a:endParaRPr lang="en-US" sz="1300" b="0" i="0" dirty="0">
              <a:solidFill>
                <a:srgbClr val="222222"/>
              </a:solidFill>
              <a:effectLst/>
            </a:endParaRPr>
          </a:p>
        </p:txBody>
      </p:sp>
      <p:sp>
        <p:nvSpPr>
          <p:cNvPr id="13" name="TextBox 12">
            <a:extLst>
              <a:ext uri="{FF2B5EF4-FFF2-40B4-BE49-F238E27FC236}">
                <a16:creationId xmlns:a16="http://schemas.microsoft.com/office/drawing/2014/main" id="{249FA67F-803E-46AD-A95D-26B267A89CCB}"/>
              </a:ext>
            </a:extLst>
          </p:cNvPr>
          <p:cNvSpPr txBox="1"/>
          <p:nvPr/>
        </p:nvSpPr>
        <p:spPr>
          <a:xfrm>
            <a:off x="1893940" y="2928323"/>
            <a:ext cx="1773376" cy="692497"/>
          </a:xfrm>
          <a:prstGeom prst="rect">
            <a:avLst/>
          </a:prstGeom>
          <a:noFill/>
        </p:spPr>
        <p:txBody>
          <a:bodyPr wrap="square" rtlCol="0">
            <a:spAutoFit/>
          </a:bodyPr>
          <a:lstStyle/>
          <a:p>
            <a:pPr algn="ctr"/>
            <a:r>
              <a:rPr lang="en-US" sz="1300" dirty="0">
                <a:solidFill>
                  <a:srgbClr val="222222"/>
                </a:solidFill>
              </a:rPr>
              <a:t>Abby Lane</a:t>
            </a:r>
          </a:p>
          <a:p>
            <a:pPr algn="ctr"/>
            <a:r>
              <a:rPr lang="en-US" sz="1300" dirty="0">
                <a:solidFill>
                  <a:srgbClr val="222222"/>
                </a:solidFill>
              </a:rPr>
              <a:t>Computer Science</a:t>
            </a:r>
          </a:p>
          <a:p>
            <a:pPr algn="ctr"/>
            <a:r>
              <a:rPr lang="en-US" sz="1300" dirty="0">
                <a:solidFill>
                  <a:srgbClr val="222222"/>
                </a:solidFill>
              </a:rPr>
              <a:t>Class of 2020</a:t>
            </a:r>
            <a:endParaRPr lang="en-US" sz="1300" b="0" i="0" dirty="0">
              <a:solidFill>
                <a:srgbClr val="222222"/>
              </a:solidFill>
              <a:effectLst/>
            </a:endParaRPr>
          </a:p>
        </p:txBody>
      </p:sp>
      <p:pic>
        <p:nvPicPr>
          <p:cNvPr id="16" name="Picture 15">
            <a:extLst>
              <a:ext uri="{FF2B5EF4-FFF2-40B4-BE49-F238E27FC236}">
                <a16:creationId xmlns:a16="http://schemas.microsoft.com/office/drawing/2014/main" id="{1A24B125-8314-4F84-8FA1-27ECA05AD027}"/>
              </a:ext>
            </a:extLst>
          </p:cNvPr>
          <p:cNvPicPr>
            <a:picLocks noChangeAspect="1"/>
          </p:cNvPicPr>
          <p:nvPr/>
        </p:nvPicPr>
        <p:blipFill>
          <a:blip r:embed="rId2"/>
          <a:stretch>
            <a:fillRect/>
          </a:stretch>
        </p:blipFill>
        <p:spPr>
          <a:xfrm>
            <a:off x="3759028" y="1242679"/>
            <a:ext cx="1506722" cy="166660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24" name="Title 3">
            <a:extLst>
              <a:ext uri="{FF2B5EF4-FFF2-40B4-BE49-F238E27FC236}">
                <a16:creationId xmlns:a16="http://schemas.microsoft.com/office/drawing/2014/main" id="{33285B48-F2F0-4A2D-BBCB-E0E2431694CF}"/>
              </a:ext>
            </a:extLst>
          </p:cNvPr>
          <p:cNvSpPr>
            <a:spLocks noGrp="1"/>
          </p:cNvSpPr>
          <p:nvPr>
            <p:ph type="title"/>
          </p:nvPr>
        </p:nvSpPr>
        <p:spPr/>
        <p:txBody>
          <a:bodyPr/>
          <a:lstStyle/>
          <a:p>
            <a:r>
              <a:rPr lang="en-US" dirty="0">
                <a:latin typeface="+mj-lt"/>
              </a:rPr>
              <a:t>Team Members</a:t>
            </a:r>
          </a:p>
        </p:txBody>
      </p:sp>
      <p:sp>
        <p:nvSpPr>
          <p:cNvPr id="17" name="TextBox 16">
            <a:extLst>
              <a:ext uri="{FF2B5EF4-FFF2-40B4-BE49-F238E27FC236}">
                <a16:creationId xmlns:a16="http://schemas.microsoft.com/office/drawing/2014/main" id="{EB70D462-1550-4D35-A8EC-C7C87178874D}"/>
              </a:ext>
            </a:extLst>
          </p:cNvPr>
          <p:cNvSpPr txBox="1"/>
          <p:nvPr/>
        </p:nvSpPr>
        <p:spPr>
          <a:xfrm>
            <a:off x="4674083" y="5592820"/>
            <a:ext cx="1689291" cy="692497"/>
          </a:xfrm>
          <a:prstGeom prst="rect">
            <a:avLst/>
          </a:prstGeom>
          <a:noFill/>
        </p:spPr>
        <p:txBody>
          <a:bodyPr wrap="square" rtlCol="0">
            <a:spAutoFit/>
          </a:bodyPr>
          <a:lstStyle/>
          <a:p>
            <a:pPr algn="ctr"/>
            <a:r>
              <a:rPr lang="en-US" sz="1300" dirty="0">
                <a:solidFill>
                  <a:srgbClr val="222222"/>
                </a:solidFill>
              </a:rPr>
              <a:t>Joe Seaman</a:t>
            </a:r>
          </a:p>
          <a:p>
            <a:pPr algn="ctr"/>
            <a:r>
              <a:rPr lang="en-US" sz="1300" dirty="0">
                <a:solidFill>
                  <a:srgbClr val="222222"/>
                </a:solidFill>
              </a:rPr>
              <a:t>Chemical Eng.</a:t>
            </a:r>
          </a:p>
          <a:p>
            <a:pPr algn="ctr"/>
            <a:r>
              <a:rPr lang="en-US" sz="1300" dirty="0">
                <a:solidFill>
                  <a:srgbClr val="222222"/>
                </a:solidFill>
              </a:rPr>
              <a:t>Class of 2020</a:t>
            </a:r>
            <a:endParaRPr lang="en-US" sz="1300" b="0" i="0" dirty="0">
              <a:solidFill>
                <a:srgbClr val="222222"/>
              </a:solidFill>
              <a:effectLst/>
            </a:endParaRPr>
          </a:p>
        </p:txBody>
      </p:sp>
      <p:pic>
        <p:nvPicPr>
          <p:cNvPr id="14" name="Picture 13">
            <a:extLst>
              <a:ext uri="{FF2B5EF4-FFF2-40B4-BE49-F238E27FC236}">
                <a16:creationId xmlns:a16="http://schemas.microsoft.com/office/drawing/2014/main" id="{23CD5175-E366-423C-AAA5-41FA3308C422}"/>
              </a:ext>
            </a:extLst>
          </p:cNvPr>
          <p:cNvPicPr>
            <a:picLocks noChangeAspect="1"/>
          </p:cNvPicPr>
          <p:nvPr/>
        </p:nvPicPr>
        <p:blipFill>
          <a:blip r:embed="rId3"/>
          <a:stretch>
            <a:fillRect/>
          </a:stretch>
        </p:blipFill>
        <p:spPr>
          <a:xfrm>
            <a:off x="5574435" y="1251704"/>
            <a:ext cx="1545023" cy="1666608"/>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51EB1790-C645-48E9-BF46-71849F1403B1}"/>
              </a:ext>
            </a:extLst>
          </p:cNvPr>
          <p:cNvPicPr>
            <a:picLocks noChangeAspect="1"/>
          </p:cNvPicPr>
          <p:nvPr/>
        </p:nvPicPr>
        <p:blipFill rotWithShape="1">
          <a:blip r:embed="rId4"/>
          <a:srcRect b="25291"/>
          <a:stretch/>
        </p:blipFill>
        <p:spPr>
          <a:xfrm>
            <a:off x="2024542" y="1242678"/>
            <a:ext cx="1512172" cy="1666609"/>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2E54BD20-26FE-445C-B533-65FC2E27DA55}"/>
              </a:ext>
            </a:extLst>
          </p:cNvPr>
          <p:cNvPicPr>
            <a:picLocks noChangeAspect="1"/>
          </p:cNvPicPr>
          <p:nvPr/>
        </p:nvPicPr>
        <p:blipFill>
          <a:blip r:embed="rId5"/>
          <a:stretch>
            <a:fillRect/>
          </a:stretch>
        </p:blipFill>
        <p:spPr>
          <a:xfrm>
            <a:off x="2760877" y="3876383"/>
            <a:ext cx="1547097" cy="166169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9" name="Picture 18">
            <a:extLst>
              <a:ext uri="{FF2B5EF4-FFF2-40B4-BE49-F238E27FC236}">
                <a16:creationId xmlns:a16="http://schemas.microsoft.com/office/drawing/2014/main" id="{06AFAE6C-BDF4-4C3E-9E40-B655295F9890}"/>
              </a:ext>
            </a:extLst>
          </p:cNvPr>
          <p:cNvPicPr>
            <a:picLocks noChangeAspect="1"/>
          </p:cNvPicPr>
          <p:nvPr/>
        </p:nvPicPr>
        <p:blipFill>
          <a:blip r:embed="rId6"/>
          <a:stretch>
            <a:fillRect/>
          </a:stretch>
        </p:blipFill>
        <p:spPr>
          <a:xfrm>
            <a:off x="4762642" y="3876383"/>
            <a:ext cx="1512172" cy="166169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66129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48155B-1780-AC43-AF88-567239BDDEB0}"/>
              </a:ext>
            </a:extLst>
          </p:cNvPr>
          <p:cNvSpPr>
            <a:spLocks noGrp="1"/>
          </p:cNvSpPr>
          <p:nvPr>
            <p:ph type="sldNum" sz="quarter" idx="12"/>
          </p:nvPr>
        </p:nvSpPr>
        <p:spPr/>
        <p:txBody>
          <a:bodyPr/>
          <a:lstStyle/>
          <a:p>
            <a:fld id="{2571DE80-FEF2-1F43-9E9A-B112CF3775BA}" type="slidenum">
              <a:rPr lang="en-US" smtClean="0"/>
              <a:pPr/>
              <a:t>40</a:t>
            </a:fld>
            <a:endParaRPr lang="en-US" dirty="0"/>
          </a:p>
        </p:txBody>
      </p:sp>
      <p:sp>
        <p:nvSpPr>
          <p:cNvPr id="4" name="Title 3">
            <a:extLst>
              <a:ext uri="{FF2B5EF4-FFF2-40B4-BE49-F238E27FC236}">
                <a16:creationId xmlns:a16="http://schemas.microsoft.com/office/drawing/2014/main" id="{243DD4FC-A4C8-E74F-A9BD-C1C8C2275855}"/>
              </a:ext>
            </a:extLst>
          </p:cNvPr>
          <p:cNvSpPr>
            <a:spLocks noGrp="1"/>
          </p:cNvSpPr>
          <p:nvPr>
            <p:ph type="title"/>
          </p:nvPr>
        </p:nvSpPr>
        <p:spPr/>
        <p:txBody>
          <a:bodyPr/>
          <a:lstStyle/>
          <a:p>
            <a:r>
              <a:rPr lang="en-US" dirty="0"/>
              <a:t>Recommendation Summary</a:t>
            </a:r>
          </a:p>
        </p:txBody>
      </p:sp>
      <p:graphicFrame>
        <p:nvGraphicFramePr>
          <p:cNvPr id="6" name="Diagram 5">
            <a:extLst>
              <a:ext uri="{FF2B5EF4-FFF2-40B4-BE49-F238E27FC236}">
                <a16:creationId xmlns:a16="http://schemas.microsoft.com/office/drawing/2014/main" id="{523AF361-D038-4C46-B672-C5AA4B2753BB}"/>
              </a:ext>
            </a:extLst>
          </p:cNvPr>
          <p:cNvGraphicFramePr/>
          <p:nvPr>
            <p:extLst>
              <p:ext uri="{D42A27DB-BD31-4B8C-83A1-F6EECF244321}">
                <p14:modId xmlns:p14="http://schemas.microsoft.com/office/powerpoint/2010/main" val="2817615932"/>
              </p:ext>
            </p:extLst>
          </p:nvPr>
        </p:nvGraphicFramePr>
        <p:xfrm>
          <a:off x="369428" y="1133825"/>
          <a:ext cx="8405142" cy="5183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5036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5D9-5AA2-4951-A955-5A63B4A3B206}"/>
              </a:ext>
            </a:extLst>
          </p:cNvPr>
          <p:cNvSpPr>
            <a:spLocks noGrp="1"/>
          </p:cNvSpPr>
          <p:nvPr>
            <p:ph type="title"/>
          </p:nvPr>
        </p:nvSpPr>
        <p:spPr/>
        <p:txBody>
          <a:bodyPr>
            <a:normAutofit/>
          </a:bodyPr>
          <a:lstStyle/>
          <a:p>
            <a:r>
              <a:rPr lang="en-US" dirty="0">
                <a:latin typeface="+mj-lt"/>
              </a:rPr>
              <a:t>5) Question &amp; Answer </a:t>
            </a:r>
          </a:p>
        </p:txBody>
      </p:sp>
      <p:sp>
        <p:nvSpPr>
          <p:cNvPr id="3" name="Slide Number Placeholder 2">
            <a:extLst>
              <a:ext uri="{FF2B5EF4-FFF2-40B4-BE49-F238E27FC236}">
                <a16:creationId xmlns:a16="http://schemas.microsoft.com/office/drawing/2014/main" id="{2C1D3158-C01A-4919-A9DC-7C59841171C5}"/>
              </a:ext>
            </a:extLst>
          </p:cNvPr>
          <p:cNvSpPr>
            <a:spLocks noGrp="1"/>
          </p:cNvSpPr>
          <p:nvPr>
            <p:ph type="sldNum" sz="quarter" idx="12"/>
          </p:nvPr>
        </p:nvSpPr>
        <p:spPr/>
        <p:txBody>
          <a:bodyPr/>
          <a:lstStyle/>
          <a:p>
            <a:fld id="{2571DE80-FEF2-1F43-9E9A-B112CF3775BA}" type="slidenum">
              <a:rPr lang="en-US" smtClean="0"/>
              <a:pPr/>
              <a:t>41</a:t>
            </a:fld>
            <a:endParaRPr lang="en-US" dirty="0"/>
          </a:p>
        </p:txBody>
      </p:sp>
    </p:spTree>
    <p:extLst>
      <p:ext uri="{BB962C8B-B14F-4D97-AF65-F5344CB8AC3E}">
        <p14:creationId xmlns:p14="http://schemas.microsoft.com/office/powerpoint/2010/main" val="899728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F2F3E-6A5A-422C-A89D-907920DBA528}"/>
              </a:ext>
            </a:extLst>
          </p:cNvPr>
          <p:cNvSpPr>
            <a:spLocks noGrp="1"/>
          </p:cNvSpPr>
          <p:nvPr>
            <p:ph type="title"/>
          </p:nvPr>
        </p:nvSpPr>
        <p:spPr/>
        <p:txBody>
          <a:bodyPr/>
          <a:lstStyle/>
          <a:p>
            <a:r>
              <a:rPr lang="en-US" dirty="0">
                <a:latin typeface="+mj-lt"/>
              </a:rPr>
              <a:t>Thank You!</a:t>
            </a:r>
          </a:p>
        </p:txBody>
      </p:sp>
      <p:sp>
        <p:nvSpPr>
          <p:cNvPr id="3" name="Slide Number Placeholder 2">
            <a:extLst>
              <a:ext uri="{FF2B5EF4-FFF2-40B4-BE49-F238E27FC236}">
                <a16:creationId xmlns:a16="http://schemas.microsoft.com/office/drawing/2014/main" id="{152979F4-F09D-490B-8A3A-371EC994CF13}"/>
              </a:ext>
            </a:extLst>
          </p:cNvPr>
          <p:cNvSpPr>
            <a:spLocks noGrp="1"/>
          </p:cNvSpPr>
          <p:nvPr>
            <p:ph type="sldNum" sz="quarter" idx="12"/>
          </p:nvPr>
        </p:nvSpPr>
        <p:spPr/>
        <p:txBody>
          <a:bodyPr/>
          <a:lstStyle/>
          <a:p>
            <a:fld id="{2571DE80-FEF2-1F43-9E9A-B112CF3775BA}" type="slidenum">
              <a:rPr lang="en-US" smtClean="0"/>
              <a:pPr/>
              <a:t>42</a:t>
            </a:fld>
            <a:endParaRPr lang="en-US" dirty="0"/>
          </a:p>
        </p:txBody>
      </p:sp>
    </p:spTree>
    <p:extLst>
      <p:ext uri="{BB962C8B-B14F-4D97-AF65-F5344CB8AC3E}">
        <p14:creationId xmlns:p14="http://schemas.microsoft.com/office/powerpoint/2010/main" val="2305647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3ADEDA-BD60-4D86-B942-4C59BE6E8D97}"/>
              </a:ext>
            </a:extLst>
          </p:cNvPr>
          <p:cNvSpPr>
            <a:spLocks noGrp="1"/>
          </p:cNvSpPr>
          <p:nvPr>
            <p:ph type="title"/>
          </p:nvPr>
        </p:nvSpPr>
        <p:spPr>
          <a:xfrm>
            <a:off x="369428" y="134516"/>
            <a:ext cx="7315200" cy="640080"/>
          </a:xfrm>
        </p:spPr>
        <p:txBody>
          <a:bodyPr/>
          <a:lstStyle/>
          <a:p>
            <a:r>
              <a:rPr lang="en-US" dirty="0">
                <a:latin typeface="+mj-lt"/>
              </a:rPr>
              <a:t>Team Members</a:t>
            </a:r>
          </a:p>
        </p:txBody>
      </p:sp>
      <p:pic>
        <p:nvPicPr>
          <p:cNvPr id="6" name="Picture 5">
            <a:extLst>
              <a:ext uri="{FF2B5EF4-FFF2-40B4-BE49-F238E27FC236}">
                <a16:creationId xmlns:a16="http://schemas.microsoft.com/office/drawing/2014/main" id="{980839DF-0F68-4FEE-9E2F-F88A0EC746BC}"/>
              </a:ext>
            </a:extLst>
          </p:cNvPr>
          <p:cNvPicPr>
            <a:picLocks noChangeAspect="1"/>
          </p:cNvPicPr>
          <p:nvPr/>
        </p:nvPicPr>
        <p:blipFill>
          <a:blip r:embed="rId2"/>
          <a:stretch>
            <a:fillRect/>
          </a:stretch>
        </p:blipFill>
        <p:spPr>
          <a:xfrm>
            <a:off x="1960828" y="1285900"/>
            <a:ext cx="1518572" cy="165229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8696CEA7-0517-4518-B005-2C679911D7F5}"/>
              </a:ext>
            </a:extLst>
          </p:cNvPr>
          <p:cNvSpPr txBox="1"/>
          <p:nvPr/>
        </p:nvSpPr>
        <p:spPr>
          <a:xfrm>
            <a:off x="1776690" y="2971265"/>
            <a:ext cx="2066174" cy="692497"/>
          </a:xfrm>
          <a:prstGeom prst="rect">
            <a:avLst/>
          </a:prstGeom>
          <a:noFill/>
        </p:spPr>
        <p:txBody>
          <a:bodyPr wrap="square" rtlCol="0">
            <a:spAutoFit/>
          </a:bodyPr>
          <a:lstStyle/>
          <a:p>
            <a:pPr algn="ctr"/>
            <a:r>
              <a:rPr lang="en-US" sz="1300" dirty="0"/>
              <a:t>Kirsten Van </a:t>
            </a:r>
            <a:r>
              <a:rPr lang="en-US" sz="1300" dirty="0" err="1"/>
              <a:t>Rens</a:t>
            </a:r>
            <a:r>
              <a:rPr lang="en-US" sz="1300" dirty="0"/>
              <a:t> </a:t>
            </a:r>
          </a:p>
          <a:p>
            <a:pPr algn="ctr"/>
            <a:r>
              <a:rPr lang="en-US" sz="1300" dirty="0"/>
              <a:t>Mechanical Eng. </a:t>
            </a:r>
          </a:p>
          <a:p>
            <a:pPr algn="ctr"/>
            <a:r>
              <a:rPr lang="en-US" sz="1300" dirty="0"/>
              <a:t>Class of 2020</a:t>
            </a:r>
          </a:p>
        </p:txBody>
      </p:sp>
      <p:sp>
        <p:nvSpPr>
          <p:cNvPr id="9" name="TextBox 8">
            <a:extLst>
              <a:ext uri="{FF2B5EF4-FFF2-40B4-BE49-F238E27FC236}">
                <a16:creationId xmlns:a16="http://schemas.microsoft.com/office/drawing/2014/main" id="{BFFEF562-9637-451D-9B3B-FE916F2ED22B}"/>
              </a:ext>
            </a:extLst>
          </p:cNvPr>
          <p:cNvSpPr txBox="1"/>
          <p:nvPr/>
        </p:nvSpPr>
        <p:spPr>
          <a:xfrm>
            <a:off x="3589368" y="2991637"/>
            <a:ext cx="2028200" cy="692497"/>
          </a:xfrm>
          <a:prstGeom prst="rect">
            <a:avLst/>
          </a:prstGeom>
          <a:noFill/>
        </p:spPr>
        <p:txBody>
          <a:bodyPr wrap="square" rtlCol="0">
            <a:spAutoFit/>
          </a:bodyPr>
          <a:lstStyle/>
          <a:p>
            <a:pPr algn="ctr"/>
            <a:r>
              <a:rPr lang="en-US" sz="1300" dirty="0">
                <a:solidFill>
                  <a:srgbClr val="222222"/>
                </a:solidFill>
              </a:rPr>
              <a:t>Lexi Mertz</a:t>
            </a:r>
          </a:p>
          <a:p>
            <a:pPr algn="ctr"/>
            <a:r>
              <a:rPr lang="en-US" sz="1300" dirty="0">
                <a:solidFill>
                  <a:srgbClr val="222222"/>
                </a:solidFill>
              </a:rPr>
              <a:t>Environmental Eng.</a:t>
            </a:r>
          </a:p>
          <a:p>
            <a:pPr algn="ctr"/>
            <a:r>
              <a:rPr lang="en-US" sz="1300" dirty="0">
                <a:solidFill>
                  <a:srgbClr val="222222"/>
                </a:solidFill>
              </a:rPr>
              <a:t>Class of 2020</a:t>
            </a:r>
            <a:endParaRPr lang="en-US" sz="1300" b="0" i="0" dirty="0">
              <a:solidFill>
                <a:srgbClr val="222222"/>
              </a:solidFill>
              <a:effectLst/>
            </a:endParaRPr>
          </a:p>
        </p:txBody>
      </p:sp>
      <p:sp>
        <p:nvSpPr>
          <p:cNvPr id="11" name="TextBox 10">
            <a:extLst>
              <a:ext uri="{FF2B5EF4-FFF2-40B4-BE49-F238E27FC236}">
                <a16:creationId xmlns:a16="http://schemas.microsoft.com/office/drawing/2014/main" id="{818DB6E9-6388-4CCF-897E-35162A5BADCA}"/>
              </a:ext>
            </a:extLst>
          </p:cNvPr>
          <p:cNvSpPr txBox="1"/>
          <p:nvPr/>
        </p:nvSpPr>
        <p:spPr>
          <a:xfrm>
            <a:off x="5601619" y="2990456"/>
            <a:ext cx="1795971" cy="692497"/>
          </a:xfrm>
          <a:prstGeom prst="rect">
            <a:avLst/>
          </a:prstGeom>
          <a:noFill/>
        </p:spPr>
        <p:txBody>
          <a:bodyPr wrap="square" rtlCol="0">
            <a:spAutoFit/>
          </a:bodyPr>
          <a:lstStyle/>
          <a:p>
            <a:pPr algn="ctr"/>
            <a:r>
              <a:rPr lang="en-US" sz="1300" dirty="0">
                <a:solidFill>
                  <a:srgbClr val="222222"/>
                </a:solidFill>
              </a:rPr>
              <a:t>Marcos Salamanca</a:t>
            </a:r>
          </a:p>
          <a:p>
            <a:pPr algn="ctr"/>
            <a:r>
              <a:rPr lang="en-US" sz="1300" dirty="0">
                <a:solidFill>
                  <a:srgbClr val="222222"/>
                </a:solidFill>
              </a:rPr>
              <a:t>Computer Science</a:t>
            </a:r>
          </a:p>
          <a:p>
            <a:pPr algn="ctr"/>
            <a:r>
              <a:rPr lang="en-US" sz="1300" dirty="0">
                <a:solidFill>
                  <a:srgbClr val="222222"/>
                </a:solidFill>
              </a:rPr>
              <a:t>Class of 2020</a:t>
            </a:r>
            <a:endParaRPr lang="en-US" sz="1300" b="0" i="0" dirty="0">
              <a:solidFill>
                <a:srgbClr val="222222"/>
              </a:solidFill>
              <a:effectLst/>
            </a:endParaRPr>
          </a:p>
        </p:txBody>
      </p:sp>
      <p:sp>
        <p:nvSpPr>
          <p:cNvPr id="13" name="TextBox 12">
            <a:extLst>
              <a:ext uri="{FF2B5EF4-FFF2-40B4-BE49-F238E27FC236}">
                <a16:creationId xmlns:a16="http://schemas.microsoft.com/office/drawing/2014/main" id="{CB2E21E8-D2E5-450B-8E0B-857E63DDEEFF}"/>
              </a:ext>
            </a:extLst>
          </p:cNvPr>
          <p:cNvSpPr txBox="1"/>
          <p:nvPr/>
        </p:nvSpPr>
        <p:spPr>
          <a:xfrm>
            <a:off x="2720114" y="5441697"/>
            <a:ext cx="1795971" cy="692497"/>
          </a:xfrm>
          <a:prstGeom prst="rect">
            <a:avLst/>
          </a:prstGeom>
          <a:noFill/>
        </p:spPr>
        <p:txBody>
          <a:bodyPr wrap="square" rtlCol="0">
            <a:spAutoFit/>
          </a:bodyPr>
          <a:lstStyle/>
          <a:p>
            <a:pPr algn="ctr"/>
            <a:r>
              <a:rPr lang="en-US" sz="1300" dirty="0">
                <a:solidFill>
                  <a:srgbClr val="222222"/>
                </a:solidFill>
              </a:rPr>
              <a:t>Shane Johnson</a:t>
            </a:r>
          </a:p>
          <a:p>
            <a:pPr algn="ctr"/>
            <a:r>
              <a:rPr lang="en-US" sz="1300" dirty="0">
                <a:solidFill>
                  <a:srgbClr val="222222"/>
                </a:solidFill>
              </a:rPr>
              <a:t>Computer Science</a:t>
            </a:r>
          </a:p>
          <a:p>
            <a:pPr algn="ctr"/>
            <a:r>
              <a:rPr lang="en-US" sz="1300" dirty="0">
                <a:solidFill>
                  <a:srgbClr val="222222"/>
                </a:solidFill>
              </a:rPr>
              <a:t>Class of 2020</a:t>
            </a:r>
            <a:endParaRPr lang="en-US" sz="1300" b="0" i="0" dirty="0">
              <a:solidFill>
                <a:srgbClr val="222222"/>
              </a:solidFill>
              <a:effectLst/>
            </a:endParaRPr>
          </a:p>
        </p:txBody>
      </p:sp>
      <p:sp>
        <p:nvSpPr>
          <p:cNvPr id="14" name="TextBox 13">
            <a:extLst>
              <a:ext uri="{FF2B5EF4-FFF2-40B4-BE49-F238E27FC236}">
                <a16:creationId xmlns:a16="http://schemas.microsoft.com/office/drawing/2014/main" id="{6C4CF103-83F9-46FF-97E0-9126EDE2B31B}"/>
              </a:ext>
            </a:extLst>
          </p:cNvPr>
          <p:cNvSpPr txBox="1"/>
          <p:nvPr/>
        </p:nvSpPr>
        <p:spPr>
          <a:xfrm>
            <a:off x="4685321" y="5461285"/>
            <a:ext cx="1795971" cy="692497"/>
          </a:xfrm>
          <a:prstGeom prst="rect">
            <a:avLst/>
          </a:prstGeom>
          <a:noFill/>
        </p:spPr>
        <p:txBody>
          <a:bodyPr wrap="square" rtlCol="0">
            <a:spAutoFit/>
          </a:bodyPr>
          <a:lstStyle/>
          <a:p>
            <a:pPr algn="ctr"/>
            <a:r>
              <a:rPr lang="en-US" sz="1300" dirty="0">
                <a:solidFill>
                  <a:srgbClr val="222222"/>
                </a:solidFill>
              </a:rPr>
              <a:t>Stephanie </a:t>
            </a:r>
            <a:r>
              <a:rPr lang="en-US" sz="1300" dirty="0" err="1">
                <a:solidFill>
                  <a:srgbClr val="222222"/>
                </a:solidFill>
              </a:rPr>
              <a:t>Punzak</a:t>
            </a:r>
            <a:endParaRPr lang="en-US" sz="1300" dirty="0">
              <a:solidFill>
                <a:srgbClr val="222222"/>
              </a:solidFill>
            </a:endParaRPr>
          </a:p>
          <a:p>
            <a:pPr algn="ctr"/>
            <a:r>
              <a:rPr lang="en-US" sz="1300" dirty="0">
                <a:solidFill>
                  <a:srgbClr val="222222"/>
                </a:solidFill>
              </a:rPr>
              <a:t>Mechanical Eng.</a:t>
            </a:r>
          </a:p>
          <a:p>
            <a:pPr algn="ctr"/>
            <a:r>
              <a:rPr lang="en-US" sz="1300" dirty="0">
                <a:solidFill>
                  <a:srgbClr val="222222"/>
                </a:solidFill>
              </a:rPr>
              <a:t>Class of 2020</a:t>
            </a:r>
            <a:endParaRPr lang="en-US" sz="1300" b="0" i="0" dirty="0">
              <a:solidFill>
                <a:srgbClr val="222222"/>
              </a:solidFill>
              <a:effectLst/>
            </a:endParaRPr>
          </a:p>
        </p:txBody>
      </p:sp>
      <p:sp>
        <p:nvSpPr>
          <p:cNvPr id="15" name="Slide Number Placeholder 1">
            <a:extLst>
              <a:ext uri="{FF2B5EF4-FFF2-40B4-BE49-F238E27FC236}">
                <a16:creationId xmlns:a16="http://schemas.microsoft.com/office/drawing/2014/main" id="{F08A5C32-D708-4598-A374-38992860957C}"/>
              </a:ext>
            </a:extLst>
          </p:cNvPr>
          <p:cNvSpPr>
            <a:spLocks noGrp="1"/>
          </p:cNvSpPr>
          <p:nvPr>
            <p:ph type="sldNum" sz="quarter" idx="12"/>
          </p:nvPr>
        </p:nvSpPr>
        <p:spPr>
          <a:xfrm>
            <a:off x="8373648" y="6630035"/>
            <a:ext cx="400922" cy="227965"/>
          </a:xfrm>
        </p:spPr>
        <p:txBody>
          <a:bodyPr/>
          <a:lstStyle/>
          <a:p>
            <a:r>
              <a:rPr lang="en-US" dirty="0"/>
              <a:t>5</a:t>
            </a:r>
          </a:p>
        </p:txBody>
      </p:sp>
      <p:pic>
        <p:nvPicPr>
          <p:cNvPr id="10" name="Picture 9">
            <a:extLst>
              <a:ext uri="{FF2B5EF4-FFF2-40B4-BE49-F238E27FC236}">
                <a16:creationId xmlns:a16="http://schemas.microsoft.com/office/drawing/2014/main" id="{1472DAB1-A09A-47E4-838D-1BA3EAD74068}"/>
              </a:ext>
            </a:extLst>
          </p:cNvPr>
          <p:cNvPicPr>
            <a:picLocks noChangeAspect="1"/>
          </p:cNvPicPr>
          <p:nvPr/>
        </p:nvPicPr>
        <p:blipFill>
          <a:blip r:embed="rId3"/>
          <a:stretch>
            <a:fillRect/>
          </a:stretch>
        </p:blipFill>
        <p:spPr>
          <a:xfrm>
            <a:off x="3789932" y="1285901"/>
            <a:ext cx="1627071" cy="1652296"/>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22B4E924-B7C3-4503-866A-1FFBF4212375}"/>
              </a:ext>
            </a:extLst>
          </p:cNvPr>
          <p:cNvPicPr>
            <a:picLocks noChangeAspect="1"/>
          </p:cNvPicPr>
          <p:nvPr/>
        </p:nvPicPr>
        <p:blipFill>
          <a:blip r:embed="rId4"/>
          <a:stretch>
            <a:fillRect/>
          </a:stretch>
        </p:blipFill>
        <p:spPr>
          <a:xfrm>
            <a:off x="5680833" y="1285900"/>
            <a:ext cx="1627071" cy="1652297"/>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58A5B0D7-0C63-4D66-93A7-AFCEECBF1C5C}"/>
              </a:ext>
            </a:extLst>
          </p:cNvPr>
          <p:cNvPicPr>
            <a:picLocks noChangeAspect="1"/>
          </p:cNvPicPr>
          <p:nvPr/>
        </p:nvPicPr>
        <p:blipFill>
          <a:blip r:embed="rId5"/>
          <a:stretch>
            <a:fillRect/>
          </a:stretch>
        </p:blipFill>
        <p:spPr>
          <a:xfrm>
            <a:off x="2862013" y="3710047"/>
            <a:ext cx="1512172" cy="1714695"/>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F548BC87-EEE8-42AC-86CD-1BA2B9C1626C}"/>
              </a:ext>
            </a:extLst>
          </p:cNvPr>
          <p:cNvPicPr>
            <a:picLocks noChangeAspect="1"/>
          </p:cNvPicPr>
          <p:nvPr/>
        </p:nvPicPr>
        <p:blipFill>
          <a:blip r:embed="rId6"/>
          <a:stretch>
            <a:fillRect/>
          </a:stretch>
        </p:blipFill>
        <p:spPr>
          <a:xfrm>
            <a:off x="4827220" y="3710048"/>
            <a:ext cx="1512172" cy="1714694"/>
          </a:xfrm>
          <a:prstGeom prst="ellipse">
            <a:avLst/>
          </a:prstGeom>
          <a:ln w="127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1562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8DE141-8980-4196-BDA5-A142C0FDC18F}"/>
              </a:ext>
            </a:extLst>
          </p:cNvPr>
          <p:cNvSpPr>
            <a:spLocks noGrp="1"/>
          </p:cNvSpPr>
          <p:nvPr>
            <p:ph type="sldNum" sz="quarter" idx="12"/>
          </p:nvPr>
        </p:nvSpPr>
        <p:spPr/>
        <p:txBody>
          <a:bodyPr/>
          <a:lstStyle/>
          <a:p>
            <a:fld id="{2571DE80-FEF2-1F43-9E9A-B112CF3775BA}" type="slidenum">
              <a:rPr lang="en-US" smtClean="0"/>
              <a:pPr/>
              <a:t>6</a:t>
            </a:fld>
            <a:endParaRPr lang="en-US" dirty="0"/>
          </a:p>
        </p:txBody>
      </p:sp>
      <p:sp>
        <p:nvSpPr>
          <p:cNvPr id="6" name="Rectangle 5">
            <a:extLst>
              <a:ext uri="{FF2B5EF4-FFF2-40B4-BE49-F238E27FC236}">
                <a16:creationId xmlns:a16="http://schemas.microsoft.com/office/drawing/2014/main" id="{522DC505-56BE-4762-9218-F119143E484E}"/>
              </a:ext>
            </a:extLst>
          </p:cNvPr>
          <p:cNvSpPr/>
          <p:nvPr/>
        </p:nvSpPr>
        <p:spPr>
          <a:xfrm>
            <a:off x="1206370" y="871680"/>
            <a:ext cx="7502776" cy="5855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1. Team &amp; Project Introduction </a:t>
            </a:r>
          </a:p>
        </p:txBody>
      </p:sp>
      <p:sp>
        <p:nvSpPr>
          <p:cNvPr id="7" name="Rectangle 6">
            <a:extLst>
              <a:ext uri="{FF2B5EF4-FFF2-40B4-BE49-F238E27FC236}">
                <a16:creationId xmlns:a16="http://schemas.microsoft.com/office/drawing/2014/main" id="{966EEBEB-EB89-4344-89A4-04D33521E650}"/>
              </a:ext>
            </a:extLst>
          </p:cNvPr>
          <p:cNvSpPr/>
          <p:nvPr/>
        </p:nvSpPr>
        <p:spPr>
          <a:xfrm>
            <a:off x="1205064" y="1580834"/>
            <a:ext cx="7502776" cy="5855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2. Bosch &amp; The Transformation Journey </a:t>
            </a:r>
          </a:p>
        </p:txBody>
      </p:sp>
      <p:sp>
        <p:nvSpPr>
          <p:cNvPr id="9" name="Rectangle 8">
            <a:extLst>
              <a:ext uri="{FF2B5EF4-FFF2-40B4-BE49-F238E27FC236}">
                <a16:creationId xmlns:a16="http://schemas.microsoft.com/office/drawing/2014/main" id="{CC1FCBD9-C613-4689-B53C-D91EAB0DCF14}"/>
              </a:ext>
            </a:extLst>
          </p:cNvPr>
          <p:cNvSpPr/>
          <p:nvPr/>
        </p:nvSpPr>
        <p:spPr>
          <a:xfrm>
            <a:off x="1205063" y="5259185"/>
            <a:ext cx="7502776" cy="5855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4. Conclusion</a:t>
            </a:r>
          </a:p>
        </p:txBody>
      </p:sp>
      <p:sp>
        <p:nvSpPr>
          <p:cNvPr id="10" name="Rectangle 9">
            <a:extLst>
              <a:ext uri="{FF2B5EF4-FFF2-40B4-BE49-F238E27FC236}">
                <a16:creationId xmlns:a16="http://schemas.microsoft.com/office/drawing/2014/main" id="{B3A4F648-91FF-4EE1-B45C-8417B8B0B02E}"/>
              </a:ext>
            </a:extLst>
          </p:cNvPr>
          <p:cNvSpPr/>
          <p:nvPr/>
        </p:nvSpPr>
        <p:spPr>
          <a:xfrm>
            <a:off x="1949527" y="3017479"/>
            <a:ext cx="6758313" cy="585523"/>
          </a:xfrm>
          <a:prstGeom prst="rect">
            <a:avLst/>
          </a:prstGeom>
          <a:solidFill>
            <a:srgbClr val="92D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 Integrated Digital vs. Independent Digital </a:t>
            </a:r>
          </a:p>
        </p:txBody>
      </p:sp>
      <p:sp>
        <p:nvSpPr>
          <p:cNvPr id="13" name="Rectangle 12">
            <a:extLst>
              <a:ext uri="{FF2B5EF4-FFF2-40B4-BE49-F238E27FC236}">
                <a16:creationId xmlns:a16="http://schemas.microsoft.com/office/drawing/2014/main" id="{12A12EF9-AE1C-4087-A3F3-8EE57C57727F}"/>
              </a:ext>
            </a:extLst>
          </p:cNvPr>
          <p:cNvSpPr/>
          <p:nvPr/>
        </p:nvSpPr>
        <p:spPr>
          <a:xfrm>
            <a:off x="1949527" y="3772198"/>
            <a:ext cx="6758312" cy="585523"/>
          </a:xfrm>
          <a:prstGeom prst="rect">
            <a:avLst/>
          </a:prstGeom>
          <a:solidFill>
            <a:srgbClr val="92D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B. Insourcing vs. Acquisitions vs. Alliances </a:t>
            </a:r>
          </a:p>
        </p:txBody>
      </p:sp>
      <p:sp>
        <p:nvSpPr>
          <p:cNvPr id="14" name="Title 3">
            <a:extLst>
              <a:ext uri="{FF2B5EF4-FFF2-40B4-BE49-F238E27FC236}">
                <a16:creationId xmlns:a16="http://schemas.microsoft.com/office/drawing/2014/main" id="{C023DEB7-262E-4646-A9A0-A0E11BB18678}"/>
              </a:ext>
            </a:extLst>
          </p:cNvPr>
          <p:cNvSpPr>
            <a:spLocks noGrp="1"/>
          </p:cNvSpPr>
          <p:nvPr>
            <p:ph type="title"/>
          </p:nvPr>
        </p:nvSpPr>
        <p:spPr>
          <a:xfrm>
            <a:off x="1205064" y="128265"/>
            <a:ext cx="6483065" cy="640080"/>
          </a:xfrm>
        </p:spPr>
        <p:txBody>
          <a:bodyPr>
            <a:normAutofit fontScale="90000"/>
          </a:bodyPr>
          <a:lstStyle/>
          <a:p>
            <a:pPr algn="l"/>
            <a:r>
              <a:rPr lang="en-US" b="1" dirty="0">
                <a:latin typeface="+mj-lt"/>
              </a:rPr>
              <a:t>Agenda</a:t>
            </a:r>
            <a:r>
              <a:rPr lang="en-US" dirty="0">
                <a:latin typeface="+mj-lt"/>
              </a:rPr>
              <a:t>: April 20th</a:t>
            </a:r>
          </a:p>
        </p:txBody>
      </p:sp>
      <p:sp>
        <p:nvSpPr>
          <p:cNvPr id="15" name="Rectangle 14">
            <a:extLst>
              <a:ext uri="{FF2B5EF4-FFF2-40B4-BE49-F238E27FC236}">
                <a16:creationId xmlns:a16="http://schemas.microsoft.com/office/drawing/2014/main" id="{9A2F001B-4197-4E8A-A41F-6FF46606DE9B}"/>
              </a:ext>
            </a:extLst>
          </p:cNvPr>
          <p:cNvSpPr/>
          <p:nvPr/>
        </p:nvSpPr>
        <p:spPr>
          <a:xfrm>
            <a:off x="1205064" y="2317102"/>
            <a:ext cx="7502776" cy="55363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3. Recommendations</a:t>
            </a:r>
          </a:p>
        </p:txBody>
      </p:sp>
      <p:sp>
        <p:nvSpPr>
          <p:cNvPr id="16" name="Rectangle 15">
            <a:extLst>
              <a:ext uri="{FF2B5EF4-FFF2-40B4-BE49-F238E27FC236}">
                <a16:creationId xmlns:a16="http://schemas.microsoft.com/office/drawing/2014/main" id="{02499D69-798C-480B-BB77-3D6A2A68CAB7}"/>
              </a:ext>
            </a:extLst>
          </p:cNvPr>
          <p:cNvSpPr/>
          <p:nvPr/>
        </p:nvSpPr>
        <p:spPr>
          <a:xfrm>
            <a:off x="1950834" y="4530995"/>
            <a:ext cx="6758312" cy="585523"/>
          </a:xfrm>
          <a:prstGeom prst="rect">
            <a:avLst/>
          </a:prstGeom>
          <a:solidFill>
            <a:srgbClr val="92D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C. Innovation Center Push</a:t>
            </a:r>
          </a:p>
        </p:txBody>
      </p:sp>
      <p:sp>
        <p:nvSpPr>
          <p:cNvPr id="11" name="Rectangle 10">
            <a:extLst>
              <a:ext uri="{FF2B5EF4-FFF2-40B4-BE49-F238E27FC236}">
                <a16:creationId xmlns:a16="http://schemas.microsoft.com/office/drawing/2014/main" id="{854EC224-9A88-490A-B263-D372B4938765}"/>
              </a:ext>
            </a:extLst>
          </p:cNvPr>
          <p:cNvSpPr/>
          <p:nvPr/>
        </p:nvSpPr>
        <p:spPr>
          <a:xfrm>
            <a:off x="1205063" y="5941177"/>
            <a:ext cx="7502776" cy="58552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5. Question &amp; Answer</a:t>
            </a:r>
          </a:p>
        </p:txBody>
      </p:sp>
    </p:spTree>
    <p:extLst>
      <p:ext uri="{BB962C8B-B14F-4D97-AF65-F5344CB8AC3E}">
        <p14:creationId xmlns:p14="http://schemas.microsoft.com/office/powerpoint/2010/main" val="2166597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C11316-36D1-4179-844F-9D8948B728EF}"/>
              </a:ext>
            </a:extLst>
          </p:cNvPr>
          <p:cNvSpPr>
            <a:spLocks noGrp="1"/>
          </p:cNvSpPr>
          <p:nvPr>
            <p:ph type="sldNum" sz="quarter" idx="12"/>
          </p:nvPr>
        </p:nvSpPr>
        <p:spPr/>
        <p:txBody>
          <a:bodyPr/>
          <a:lstStyle/>
          <a:p>
            <a:fld id="{2571DE80-FEF2-1F43-9E9A-B112CF3775BA}" type="slidenum">
              <a:rPr lang="en-US" smtClean="0"/>
              <a:pPr/>
              <a:t>7</a:t>
            </a:fld>
            <a:endParaRPr lang="en-US" dirty="0"/>
          </a:p>
        </p:txBody>
      </p:sp>
      <p:sp>
        <p:nvSpPr>
          <p:cNvPr id="5" name="Rectangle 4">
            <a:extLst>
              <a:ext uri="{FF2B5EF4-FFF2-40B4-BE49-F238E27FC236}">
                <a16:creationId xmlns:a16="http://schemas.microsoft.com/office/drawing/2014/main" id="{6C2B8401-22B3-44A4-9EA5-076734685C8F}"/>
              </a:ext>
            </a:extLst>
          </p:cNvPr>
          <p:cNvSpPr/>
          <p:nvPr/>
        </p:nvSpPr>
        <p:spPr>
          <a:xfrm>
            <a:off x="1459370" y="1443841"/>
            <a:ext cx="7315200" cy="3970318"/>
          </a:xfrm>
          <a:prstGeom prst="rect">
            <a:avLst/>
          </a:prstGeom>
        </p:spPr>
        <p:txBody>
          <a:bodyPr wrap="square">
            <a:spAutoFit/>
          </a:bodyPr>
          <a:lstStyle/>
          <a:p>
            <a:r>
              <a:rPr lang="en-US" sz="3600" b="1" dirty="0">
                <a:latin typeface="Century Gothic" panose="020B0502020202020204" pitchFamily="34" charset="0"/>
              </a:rPr>
              <a:t>Bosch is in the midst of a digital transformation and with this would like to understand how other companies have made the shift from manufacturing-first companies to digital-first product-focused companies.</a:t>
            </a:r>
            <a:endParaRPr lang="en-US" sz="3500" b="1" dirty="0"/>
          </a:p>
        </p:txBody>
      </p:sp>
    </p:spTree>
    <p:extLst>
      <p:ext uri="{BB962C8B-B14F-4D97-AF65-F5344CB8AC3E}">
        <p14:creationId xmlns:p14="http://schemas.microsoft.com/office/powerpoint/2010/main" val="1413075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045D9-5AA2-4951-A955-5A63B4A3B206}"/>
              </a:ext>
            </a:extLst>
          </p:cNvPr>
          <p:cNvSpPr>
            <a:spLocks noGrp="1"/>
          </p:cNvSpPr>
          <p:nvPr>
            <p:ph type="title"/>
          </p:nvPr>
        </p:nvSpPr>
        <p:spPr/>
        <p:txBody>
          <a:bodyPr>
            <a:normAutofit/>
          </a:bodyPr>
          <a:lstStyle/>
          <a:p>
            <a:r>
              <a:rPr lang="en-US" dirty="0">
                <a:latin typeface="Century Gothic" panose="020B0502020202020204" pitchFamily="34" charset="0"/>
              </a:rPr>
              <a:t>2) Bosch &amp; The Transformation Journey </a:t>
            </a:r>
          </a:p>
        </p:txBody>
      </p:sp>
      <p:sp>
        <p:nvSpPr>
          <p:cNvPr id="3" name="Slide Number Placeholder 2">
            <a:extLst>
              <a:ext uri="{FF2B5EF4-FFF2-40B4-BE49-F238E27FC236}">
                <a16:creationId xmlns:a16="http://schemas.microsoft.com/office/drawing/2014/main" id="{2C1D3158-C01A-4919-A9DC-7C59841171C5}"/>
              </a:ext>
            </a:extLst>
          </p:cNvPr>
          <p:cNvSpPr>
            <a:spLocks noGrp="1"/>
          </p:cNvSpPr>
          <p:nvPr>
            <p:ph type="sldNum" sz="quarter" idx="12"/>
          </p:nvPr>
        </p:nvSpPr>
        <p:spPr/>
        <p:txBody>
          <a:bodyPr/>
          <a:lstStyle/>
          <a:p>
            <a:fld id="{2571DE80-FEF2-1F43-9E9A-B112CF3775BA}" type="slidenum">
              <a:rPr lang="en-US" smtClean="0"/>
              <a:pPr/>
              <a:t>8</a:t>
            </a:fld>
            <a:endParaRPr lang="en-US" dirty="0"/>
          </a:p>
        </p:txBody>
      </p:sp>
    </p:spTree>
    <p:extLst>
      <p:ext uri="{BB962C8B-B14F-4D97-AF65-F5344CB8AC3E}">
        <p14:creationId xmlns:p14="http://schemas.microsoft.com/office/powerpoint/2010/main" val="3401504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sldNum" idx="12"/>
          </p:nvPr>
        </p:nvSpPr>
        <p:spPr>
          <a:xfrm>
            <a:off x="8373648" y="6646364"/>
            <a:ext cx="400922" cy="2279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fld id="{00000000-1234-1234-1234-123412341234}" type="slidenum">
              <a:rPr lang="en-US" sz="1000">
                <a:solidFill>
                  <a:srgbClr val="000000"/>
                </a:solidFill>
                <a:latin typeface="Century Gothic"/>
                <a:ea typeface="Century Gothic"/>
                <a:cs typeface="Century Gothic"/>
                <a:sym typeface="Century Gothic"/>
              </a:rPr>
              <a:t>9</a:t>
            </a:fld>
            <a:endParaRPr sz="1000">
              <a:solidFill>
                <a:srgbClr val="000000"/>
              </a:solidFill>
              <a:latin typeface="Century Gothic"/>
              <a:ea typeface="Century Gothic"/>
              <a:cs typeface="Century Gothic"/>
              <a:sym typeface="Century Gothic"/>
            </a:endParaRPr>
          </a:p>
        </p:txBody>
      </p:sp>
      <p:sp>
        <p:nvSpPr>
          <p:cNvPr id="147" name="Shape 147"/>
          <p:cNvSpPr txBox="1">
            <a:spLocks noGrp="1"/>
          </p:cNvSpPr>
          <p:nvPr>
            <p:ph type="body" idx="1"/>
          </p:nvPr>
        </p:nvSpPr>
        <p:spPr>
          <a:xfrm>
            <a:off x="374650" y="6645729"/>
            <a:ext cx="7999413" cy="228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B223D"/>
              </a:buClr>
              <a:buSzPts val="800"/>
              <a:buFont typeface="Merriweather Sans"/>
              <a:buNone/>
            </a:pPr>
            <a:r>
              <a:rPr lang="en-US" sz="800" b="0" i="0" u="none" strike="noStrike" cap="none" dirty="0">
                <a:solidFill>
                  <a:srgbClr val="000000"/>
                </a:solidFill>
                <a:latin typeface="Century Gothic"/>
                <a:ea typeface="Century Gothic"/>
                <a:cs typeface="Century Gothic"/>
                <a:sym typeface="Century Gothic"/>
              </a:rPr>
              <a:t>Sources: Bosch, Garberson.org </a:t>
            </a:r>
            <a:endParaRPr dirty="0"/>
          </a:p>
        </p:txBody>
      </p:sp>
      <p:sp>
        <p:nvSpPr>
          <p:cNvPr id="148" name="Shape 148"/>
          <p:cNvSpPr txBox="1">
            <a:spLocks noGrp="1"/>
          </p:cNvSpPr>
          <p:nvPr>
            <p:ph type="title"/>
          </p:nvPr>
        </p:nvSpPr>
        <p:spPr>
          <a:xfrm>
            <a:off x="369428" y="134516"/>
            <a:ext cx="7315200" cy="64008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3200"/>
              <a:buFont typeface="Century Gothic"/>
              <a:buNone/>
            </a:pPr>
            <a:r>
              <a:rPr lang="en-US" sz="3200" b="0" i="0" u="none" strike="noStrike" cap="none">
                <a:solidFill>
                  <a:schemeClr val="lt1"/>
                </a:solidFill>
                <a:latin typeface="Century Gothic"/>
                <a:ea typeface="Century Gothic"/>
                <a:cs typeface="Century Gothic"/>
                <a:sym typeface="Century Gothic"/>
              </a:rPr>
              <a:t>Bosch Overview</a:t>
            </a:r>
            <a:endParaRPr/>
          </a:p>
        </p:txBody>
      </p:sp>
      <p:sp>
        <p:nvSpPr>
          <p:cNvPr id="149" name="Shape 149"/>
          <p:cNvSpPr/>
          <p:nvPr/>
        </p:nvSpPr>
        <p:spPr>
          <a:xfrm>
            <a:off x="4545894" y="1731662"/>
            <a:ext cx="4024066" cy="356988"/>
          </a:xfrm>
          <a:prstGeom prst="rect">
            <a:avLst/>
          </a:prstGeom>
          <a:gradFill>
            <a:gsLst>
              <a:gs pos="0">
                <a:srgbClr val="021832"/>
              </a:gs>
              <a:gs pos="80000">
                <a:srgbClr val="032042"/>
              </a:gs>
              <a:gs pos="100000">
                <a:srgbClr val="022144"/>
              </a:gs>
            </a:gsLst>
            <a:lin ang="16200000" scaled="0"/>
          </a:gradFill>
          <a:ln w="9525" cap="flat" cmpd="sng">
            <a:solidFill>
              <a:srgbClr val="09213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FFFFF"/>
                </a:solidFill>
                <a:latin typeface="Century Gothic"/>
                <a:ea typeface="Century Gothic"/>
                <a:cs typeface="Century Gothic"/>
                <a:sym typeface="Century Gothic"/>
              </a:rPr>
              <a:t>Product Industries Sales</a:t>
            </a:r>
            <a:endParaRPr/>
          </a:p>
        </p:txBody>
      </p:sp>
      <p:sp>
        <p:nvSpPr>
          <p:cNvPr id="150" name="Shape 150"/>
          <p:cNvSpPr/>
          <p:nvPr/>
        </p:nvSpPr>
        <p:spPr>
          <a:xfrm>
            <a:off x="369428" y="1731662"/>
            <a:ext cx="4024066" cy="360062"/>
          </a:xfrm>
          <a:prstGeom prst="rect">
            <a:avLst/>
          </a:prstGeom>
          <a:gradFill>
            <a:gsLst>
              <a:gs pos="0">
                <a:srgbClr val="021832"/>
              </a:gs>
              <a:gs pos="80000">
                <a:srgbClr val="032042"/>
              </a:gs>
              <a:gs pos="100000">
                <a:srgbClr val="022144"/>
              </a:gs>
            </a:gsLst>
            <a:lin ang="16200000" scaled="0"/>
          </a:gradFill>
          <a:ln w="9525" cap="flat" cmpd="sng">
            <a:solidFill>
              <a:srgbClr val="09213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rgbClr val="FFFFFF"/>
                </a:solidFill>
                <a:latin typeface="Century Gothic"/>
                <a:ea typeface="Century Gothic"/>
                <a:cs typeface="Century Gothic"/>
                <a:sym typeface="Century Gothic"/>
              </a:rPr>
              <a:t>Company Objectives</a:t>
            </a:r>
            <a:endParaRPr/>
          </a:p>
        </p:txBody>
      </p:sp>
      <p:sp>
        <p:nvSpPr>
          <p:cNvPr id="151" name="Shape 151"/>
          <p:cNvSpPr/>
          <p:nvPr/>
        </p:nvSpPr>
        <p:spPr>
          <a:xfrm>
            <a:off x="390988" y="4360821"/>
            <a:ext cx="8200532" cy="359850"/>
          </a:xfrm>
          <a:prstGeom prst="rect">
            <a:avLst/>
          </a:prstGeom>
          <a:gradFill>
            <a:gsLst>
              <a:gs pos="0">
                <a:srgbClr val="021832"/>
              </a:gs>
              <a:gs pos="80000">
                <a:srgbClr val="032042"/>
              </a:gs>
              <a:gs pos="100000">
                <a:srgbClr val="022144"/>
              </a:gs>
            </a:gsLst>
            <a:lin ang="16200000" scaled="0"/>
          </a:gradFill>
          <a:ln w="9525" cap="flat" cmpd="sng">
            <a:solidFill>
              <a:srgbClr val="09213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dirty="0">
                <a:solidFill>
                  <a:srgbClr val="FFFFFF"/>
                </a:solidFill>
                <a:latin typeface="Century Gothic"/>
                <a:ea typeface="Century Gothic"/>
                <a:cs typeface="Century Gothic"/>
                <a:sym typeface="Century Gothic"/>
              </a:rPr>
              <a:t>Main Sectors</a:t>
            </a:r>
            <a:endParaRPr dirty="0"/>
          </a:p>
        </p:txBody>
      </p:sp>
      <p:pic>
        <p:nvPicPr>
          <p:cNvPr id="152" name="Shape 152"/>
          <p:cNvPicPr preferRelativeResize="0"/>
          <p:nvPr/>
        </p:nvPicPr>
        <p:blipFill rotWithShape="1">
          <a:blip r:embed="rId3">
            <a:alphaModFix/>
          </a:blip>
          <a:srcRect/>
          <a:stretch/>
        </p:blipFill>
        <p:spPr>
          <a:xfrm>
            <a:off x="4059112" y="2276740"/>
            <a:ext cx="4542932" cy="1873981"/>
          </a:xfrm>
          <a:prstGeom prst="rect">
            <a:avLst/>
          </a:prstGeom>
          <a:noFill/>
          <a:ln>
            <a:noFill/>
          </a:ln>
        </p:spPr>
      </p:pic>
      <p:grpSp>
        <p:nvGrpSpPr>
          <p:cNvPr id="153" name="Shape 153"/>
          <p:cNvGrpSpPr/>
          <p:nvPr/>
        </p:nvGrpSpPr>
        <p:grpSpPr>
          <a:xfrm>
            <a:off x="625217" y="2280980"/>
            <a:ext cx="3471827" cy="1873980"/>
            <a:chOff x="347229" y="0"/>
            <a:chExt cx="3471827" cy="1873980"/>
          </a:xfrm>
        </p:grpSpPr>
        <p:sp>
          <p:nvSpPr>
            <p:cNvPr id="154" name="Shape 154"/>
            <p:cNvSpPr/>
            <p:nvPr/>
          </p:nvSpPr>
          <p:spPr>
            <a:xfrm rot="10800000">
              <a:off x="872327" y="18759"/>
              <a:ext cx="2946729" cy="520424"/>
            </a:xfrm>
            <a:prstGeom prst="homePlate">
              <a:avLst>
                <a:gd name="adj" fmla="val 50000"/>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txBox="1"/>
            <p:nvPr/>
          </p:nvSpPr>
          <p:spPr>
            <a:xfrm>
              <a:off x="1002433" y="18759"/>
              <a:ext cx="2816623" cy="520424"/>
            </a:xfrm>
            <a:prstGeom prst="rect">
              <a:avLst/>
            </a:prstGeom>
            <a:noFill/>
            <a:ln>
              <a:noFill/>
            </a:ln>
          </p:spPr>
          <p:txBody>
            <a:bodyPr spcFirstLastPara="1" wrap="square" lIns="229475" tIns="45700" rIns="85325" bIns="45700" anchor="ctr" anchorCtr="0">
              <a:noAutofit/>
            </a:bodyPr>
            <a:lstStyle/>
            <a:p>
              <a:pPr marL="0" marR="0" lvl="0" indent="0" algn="ctr" rtl="0">
                <a:lnSpc>
                  <a:spcPct val="90000"/>
                </a:lnSpc>
                <a:spcBef>
                  <a:spcPts val="0"/>
                </a:spcBef>
                <a:spcAft>
                  <a:spcPts val="0"/>
                </a:spcAft>
                <a:buNone/>
              </a:pPr>
              <a:r>
                <a:rPr lang="en-US" sz="1200" b="0">
                  <a:solidFill>
                    <a:schemeClr val="lt1"/>
                  </a:solidFill>
                  <a:latin typeface="Century Gothic"/>
                  <a:ea typeface="Century Gothic"/>
                  <a:cs typeface="Century Gothic"/>
                  <a:sym typeface="Century Gothic"/>
                </a:rPr>
                <a:t>Deliver innovations for a connected life </a:t>
              </a:r>
              <a:endParaRPr/>
            </a:p>
          </p:txBody>
        </p:sp>
        <p:sp>
          <p:nvSpPr>
            <p:cNvPr id="156" name="Shape 156"/>
            <p:cNvSpPr/>
            <p:nvPr/>
          </p:nvSpPr>
          <p:spPr>
            <a:xfrm>
              <a:off x="356706" y="0"/>
              <a:ext cx="520424" cy="520424"/>
            </a:xfrm>
            <a:prstGeom prst="ellipse">
              <a:avLst/>
            </a:prstGeom>
            <a:blipFill rotWithShape="1">
              <a:blip r:embed="rId4">
                <a:alphaModFix/>
              </a:blip>
              <a:stretch>
                <a:fillRect/>
              </a:stretch>
            </a:blip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rot="10800000">
              <a:off x="872327" y="676778"/>
              <a:ext cx="2946729" cy="520424"/>
            </a:xfrm>
            <a:prstGeom prst="homePlate">
              <a:avLst>
                <a:gd name="adj" fmla="val 50000"/>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txBox="1"/>
            <p:nvPr/>
          </p:nvSpPr>
          <p:spPr>
            <a:xfrm>
              <a:off x="1002433" y="676778"/>
              <a:ext cx="2816623" cy="520424"/>
            </a:xfrm>
            <a:prstGeom prst="rect">
              <a:avLst/>
            </a:prstGeom>
            <a:noFill/>
            <a:ln>
              <a:noFill/>
            </a:ln>
          </p:spPr>
          <p:txBody>
            <a:bodyPr spcFirstLastPara="1" wrap="square" lIns="229475" tIns="45700" rIns="85325" bIns="45700" anchor="ctr" anchorCtr="0">
              <a:noAutofit/>
            </a:bodyPr>
            <a:lstStyle/>
            <a:p>
              <a:pPr marL="0" marR="0" lvl="0" indent="0" algn="ctr" rtl="0">
                <a:lnSpc>
                  <a:spcPct val="90000"/>
                </a:lnSpc>
                <a:spcBef>
                  <a:spcPts val="0"/>
                </a:spcBef>
                <a:spcAft>
                  <a:spcPts val="0"/>
                </a:spcAft>
                <a:buNone/>
              </a:pPr>
              <a:r>
                <a:rPr lang="en-US" sz="1200" b="0">
                  <a:solidFill>
                    <a:schemeClr val="lt1"/>
                  </a:solidFill>
                  <a:latin typeface="Century Gothic"/>
                  <a:ea typeface="Century Gothic"/>
                  <a:cs typeface="Century Gothic"/>
                  <a:sym typeface="Century Gothic"/>
                </a:rPr>
                <a:t> Play a major part in shaping the IoT</a:t>
              </a:r>
              <a:endParaRPr/>
            </a:p>
          </p:txBody>
        </p:sp>
        <p:sp>
          <p:nvSpPr>
            <p:cNvPr id="159" name="Shape 159"/>
            <p:cNvSpPr/>
            <p:nvPr/>
          </p:nvSpPr>
          <p:spPr>
            <a:xfrm>
              <a:off x="356706" y="654045"/>
              <a:ext cx="520424" cy="520424"/>
            </a:xfrm>
            <a:prstGeom prst="ellipse">
              <a:avLst/>
            </a:prstGeom>
            <a:blipFill rotWithShape="1">
              <a:blip r:embed="rId5">
                <a:alphaModFix/>
              </a:blip>
              <a:stretch>
                <a:fillRect/>
              </a:stretch>
            </a:blip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0" name="Shape 160"/>
            <p:cNvSpPr/>
            <p:nvPr/>
          </p:nvSpPr>
          <p:spPr>
            <a:xfrm rot="10800000">
              <a:off x="872327" y="1352553"/>
              <a:ext cx="2946729" cy="520424"/>
            </a:xfrm>
            <a:prstGeom prst="homePlate">
              <a:avLst>
                <a:gd name="adj" fmla="val 50000"/>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txBox="1"/>
            <p:nvPr/>
          </p:nvSpPr>
          <p:spPr>
            <a:xfrm>
              <a:off x="1002433" y="1352553"/>
              <a:ext cx="2816623" cy="520424"/>
            </a:xfrm>
            <a:prstGeom prst="rect">
              <a:avLst/>
            </a:prstGeom>
            <a:noFill/>
            <a:ln>
              <a:noFill/>
            </a:ln>
          </p:spPr>
          <p:txBody>
            <a:bodyPr spcFirstLastPara="1" wrap="square" lIns="229475" tIns="45700" rIns="85325" bIns="45700" anchor="ctr" anchorCtr="0">
              <a:noAutofit/>
            </a:bodyPr>
            <a:lstStyle/>
            <a:p>
              <a:pPr marL="0" marR="0" lvl="0" indent="0" algn="ctr" rtl="0">
                <a:lnSpc>
                  <a:spcPct val="90000"/>
                </a:lnSpc>
                <a:spcBef>
                  <a:spcPts val="0"/>
                </a:spcBef>
                <a:spcAft>
                  <a:spcPts val="0"/>
                </a:spcAft>
                <a:buNone/>
              </a:pPr>
              <a:r>
                <a:rPr lang="en-US" sz="1200" b="0">
                  <a:solidFill>
                    <a:schemeClr val="lt1"/>
                  </a:solidFill>
                  <a:latin typeface="Century Gothic"/>
                  <a:ea typeface="Century Gothic"/>
                  <a:cs typeface="Century Gothic"/>
                  <a:sym typeface="Century Gothic"/>
                </a:rPr>
                <a:t>Focus on environment &amp; sustainability</a:t>
              </a:r>
              <a:endParaRPr/>
            </a:p>
          </p:txBody>
        </p:sp>
        <p:sp>
          <p:nvSpPr>
            <p:cNvPr id="162" name="Shape 162"/>
            <p:cNvSpPr/>
            <p:nvPr/>
          </p:nvSpPr>
          <p:spPr>
            <a:xfrm>
              <a:off x="347229" y="1353556"/>
              <a:ext cx="520424" cy="520424"/>
            </a:xfrm>
            <a:prstGeom prst="ellipse">
              <a:avLst/>
            </a:prstGeom>
            <a:blipFill rotWithShape="1">
              <a:blip r:embed="rId6">
                <a:alphaModFix/>
              </a:blip>
              <a:stretch>
                <a:fillRect/>
              </a:stretch>
            </a:blip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3" name="Shape 163"/>
          <p:cNvSpPr txBox="1">
            <a:spLocks noGrp="1"/>
          </p:cNvSpPr>
          <p:nvPr>
            <p:ph type="body" idx="2"/>
          </p:nvPr>
        </p:nvSpPr>
        <p:spPr>
          <a:xfrm>
            <a:off x="369428" y="1026160"/>
            <a:ext cx="8200532" cy="592947"/>
          </a:xfrm>
          <a:prstGeom prst="rect">
            <a:avLst/>
          </a:prstGeom>
          <a:solidFill>
            <a:schemeClr val="lt1"/>
          </a:solidFill>
          <a:ln w="2857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Clr>
                <a:srgbClr val="0B223D"/>
              </a:buClr>
              <a:buSzPts val="1600"/>
              <a:buFont typeface="Merriweather Sans"/>
              <a:buNone/>
            </a:pPr>
            <a:r>
              <a:rPr lang="en-US" sz="1600" b="0" i="0" u="none" strike="noStrike" cap="none" dirty="0">
                <a:solidFill>
                  <a:schemeClr val="dk1"/>
                </a:solidFill>
                <a:latin typeface="+mj-lt"/>
                <a:ea typeface="Trebuchet MS"/>
                <a:cs typeface="Trebuchet MS"/>
                <a:sym typeface="Trebuchet MS"/>
              </a:rPr>
              <a:t>Bosch has four main business sectors that are focused on being innovative and digitally focused providers of goods and services</a:t>
            </a:r>
            <a:endParaRPr sz="1600" b="0" i="0" u="none" strike="noStrike" cap="none" dirty="0">
              <a:solidFill>
                <a:schemeClr val="dk1"/>
              </a:solidFill>
              <a:latin typeface="+mj-lt"/>
              <a:ea typeface="Trebuchet MS"/>
              <a:cs typeface="Trebuchet MS"/>
              <a:sym typeface="Trebuchet MS"/>
            </a:endParaRPr>
          </a:p>
        </p:txBody>
      </p:sp>
      <p:grpSp>
        <p:nvGrpSpPr>
          <p:cNvPr id="164" name="Shape 164"/>
          <p:cNvGrpSpPr/>
          <p:nvPr/>
        </p:nvGrpSpPr>
        <p:grpSpPr>
          <a:xfrm>
            <a:off x="393384" y="4884356"/>
            <a:ext cx="8174179" cy="1572088"/>
            <a:chOff x="2396" y="434760"/>
            <a:chExt cx="8174179" cy="1572088"/>
          </a:xfrm>
        </p:grpSpPr>
        <p:sp>
          <p:nvSpPr>
            <p:cNvPr id="165" name="Shape 165"/>
            <p:cNvSpPr/>
            <p:nvPr/>
          </p:nvSpPr>
          <p:spPr>
            <a:xfrm>
              <a:off x="2396" y="434760"/>
              <a:ext cx="1900972" cy="1572088"/>
            </a:xfrm>
            <a:prstGeom prst="rect">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txBox="1"/>
            <p:nvPr/>
          </p:nvSpPr>
          <p:spPr>
            <a:xfrm>
              <a:off x="2396" y="434760"/>
              <a:ext cx="1900972" cy="1572088"/>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None/>
              </a:pPr>
              <a:r>
                <a:rPr lang="en-US" sz="1400" dirty="0">
                  <a:solidFill>
                    <a:schemeClr val="lt1"/>
                  </a:solidFill>
                  <a:latin typeface="Century Gothic"/>
                  <a:ea typeface="Century Gothic"/>
                  <a:cs typeface="Century Gothic"/>
                  <a:sym typeface="Century Gothic"/>
                </a:rPr>
                <a:t>Mobility Solutions </a:t>
              </a:r>
              <a:endParaRPr sz="1400" dirty="0"/>
            </a:p>
            <a:p>
              <a:pPr marL="57150" marR="0" lvl="1" indent="-57150" algn="l" rtl="0">
                <a:lnSpc>
                  <a:spcPct val="90000"/>
                </a:lnSpc>
                <a:spcBef>
                  <a:spcPts val="490"/>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Automotive Parts for OEM and Aftermarket</a:t>
              </a:r>
              <a:endParaRPr sz="1200" b="0" i="0" u="none" strike="noStrike" cap="none" dirty="0">
                <a:solidFill>
                  <a:schemeClr val="lt1"/>
                </a:solidFill>
                <a:latin typeface="Century Gothic"/>
                <a:ea typeface="Century Gothic"/>
                <a:cs typeface="Century Gothic"/>
                <a:sym typeface="Century Gothic"/>
              </a:endParaRPr>
            </a:p>
            <a:p>
              <a:pPr marL="57150" marR="0" lvl="1" indent="-57150" algn="l" rtl="0">
                <a:lnSpc>
                  <a:spcPct val="90000"/>
                </a:lnSpc>
                <a:spcBef>
                  <a:spcPts val="165"/>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Smart Transport</a:t>
              </a:r>
              <a:endParaRPr sz="1200" dirty="0"/>
            </a:p>
            <a:p>
              <a:pPr marL="57150" marR="0" lvl="1" indent="-57150" algn="l" rtl="0">
                <a:lnSpc>
                  <a:spcPct val="90000"/>
                </a:lnSpc>
                <a:spcBef>
                  <a:spcPts val="165"/>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Electrification</a:t>
              </a:r>
              <a:endParaRPr sz="1200" dirty="0"/>
            </a:p>
          </p:txBody>
        </p:sp>
        <p:sp>
          <p:nvSpPr>
            <p:cNvPr id="167" name="Shape 167"/>
            <p:cNvSpPr/>
            <p:nvPr/>
          </p:nvSpPr>
          <p:spPr>
            <a:xfrm>
              <a:off x="2093465" y="434760"/>
              <a:ext cx="1900972" cy="1572088"/>
            </a:xfrm>
            <a:prstGeom prst="rect">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txBox="1"/>
            <p:nvPr/>
          </p:nvSpPr>
          <p:spPr>
            <a:xfrm>
              <a:off x="2093465" y="434760"/>
              <a:ext cx="1900972" cy="1572088"/>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None/>
              </a:pPr>
              <a:r>
                <a:rPr lang="en-US" sz="1400" dirty="0">
                  <a:solidFill>
                    <a:schemeClr val="lt1"/>
                  </a:solidFill>
                  <a:latin typeface="Century Gothic"/>
                  <a:ea typeface="Century Gothic"/>
                  <a:cs typeface="Century Gothic"/>
                  <a:sym typeface="Century Gothic"/>
                </a:rPr>
                <a:t>Industrial Technology </a:t>
              </a:r>
              <a:endParaRPr sz="1400" dirty="0"/>
            </a:p>
            <a:p>
              <a:pPr marL="57150" marR="0" lvl="1" indent="-57150" algn="l" rtl="0">
                <a:lnSpc>
                  <a:spcPct val="90000"/>
                </a:lnSpc>
                <a:spcBef>
                  <a:spcPts val="490"/>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Manufacturing equipment</a:t>
              </a:r>
              <a:endParaRPr sz="1200" b="0" i="0" u="none" strike="noStrike" cap="none" dirty="0">
                <a:solidFill>
                  <a:schemeClr val="lt1"/>
                </a:solidFill>
                <a:latin typeface="Century Gothic"/>
                <a:ea typeface="Century Gothic"/>
                <a:cs typeface="Century Gothic"/>
                <a:sym typeface="Century Gothic"/>
              </a:endParaRPr>
            </a:p>
            <a:p>
              <a:pPr marL="57150" marR="0" lvl="1" indent="-57150" algn="l" rtl="0">
                <a:lnSpc>
                  <a:spcPct val="90000"/>
                </a:lnSpc>
                <a:spcBef>
                  <a:spcPts val="165"/>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Packaging Tech</a:t>
              </a:r>
            </a:p>
            <a:p>
              <a:pPr marL="57150" marR="0" lvl="1" indent="-57150" algn="l" rtl="0">
                <a:lnSpc>
                  <a:spcPct val="90000"/>
                </a:lnSpc>
                <a:spcBef>
                  <a:spcPts val="165"/>
                </a:spcBef>
                <a:spcAft>
                  <a:spcPts val="0"/>
                </a:spcAft>
                <a:buClr>
                  <a:schemeClr val="lt1"/>
                </a:buClr>
                <a:buSzPts val="1100"/>
                <a:buFont typeface="Century Gothic"/>
                <a:buChar char="•"/>
              </a:pPr>
              <a:r>
                <a:rPr lang="en-US" sz="1200" dirty="0">
                  <a:solidFill>
                    <a:schemeClr val="lt1"/>
                  </a:solidFill>
                  <a:latin typeface="Century Gothic"/>
                  <a:ea typeface="Century Gothic"/>
                  <a:cs typeface="Century Gothic"/>
                  <a:sym typeface="Century Gothic"/>
                </a:rPr>
                <a:t>Control Tech</a:t>
              </a:r>
              <a:endParaRPr sz="1200" dirty="0"/>
            </a:p>
          </p:txBody>
        </p:sp>
        <p:sp>
          <p:nvSpPr>
            <p:cNvPr id="169" name="Shape 169"/>
            <p:cNvSpPr/>
            <p:nvPr/>
          </p:nvSpPr>
          <p:spPr>
            <a:xfrm>
              <a:off x="4184534" y="434760"/>
              <a:ext cx="1900972" cy="1572088"/>
            </a:xfrm>
            <a:prstGeom prst="rect">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txBox="1"/>
            <p:nvPr/>
          </p:nvSpPr>
          <p:spPr>
            <a:xfrm>
              <a:off x="4184534" y="434760"/>
              <a:ext cx="1900972" cy="1572088"/>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None/>
              </a:pPr>
              <a:r>
                <a:rPr lang="en-US" sz="1400" dirty="0">
                  <a:solidFill>
                    <a:schemeClr val="lt1"/>
                  </a:solidFill>
                  <a:latin typeface="Century Gothic"/>
                  <a:ea typeface="Century Gothic"/>
                  <a:cs typeface="Century Gothic"/>
                  <a:sym typeface="Century Gothic"/>
                </a:rPr>
                <a:t>Consumer Goods</a:t>
              </a:r>
              <a:endParaRPr sz="1400" dirty="0"/>
            </a:p>
            <a:p>
              <a:pPr marL="57150" marR="0" lvl="1" indent="-57150" algn="l" rtl="0">
                <a:lnSpc>
                  <a:spcPct val="90000"/>
                </a:lnSpc>
                <a:spcBef>
                  <a:spcPts val="490"/>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Appliances</a:t>
              </a:r>
              <a:endParaRPr sz="1200" dirty="0"/>
            </a:p>
            <a:p>
              <a:pPr marL="57150" marR="0" lvl="1" indent="-57150" algn="l" rtl="0">
                <a:lnSpc>
                  <a:spcPct val="90000"/>
                </a:lnSpc>
                <a:spcBef>
                  <a:spcPts val="165"/>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Power Tools</a:t>
              </a:r>
            </a:p>
            <a:p>
              <a:pPr marL="57150" marR="0" lvl="1" indent="-57150" algn="l" rtl="0">
                <a:lnSpc>
                  <a:spcPct val="90000"/>
                </a:lnSpc>
                <a:spcBef>
                  <a:spcPts val="165"/>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Heating </a:t>
              </a:r>
            </a:p>
          </p:txBody>
        </p:sp>
        <p:sp>
          <p:nvSpPr>
            <p:cNvPr id="171" name="Shape 171"/>
            <p:cNvSpPr/>
            <p:nvPr/>
          </p:nvSpPr>
          <p:spPr>
            <a:xfrm>
              <a:off x="6275603" y="434760"/>
              <a:ext cx="1900972" cy="1572088"/>
            </a:xfrm>
            <a:prstGeom prst="rect">
              <a:avLst/>
            </a:prstGeom>
            <a:solidFill>
              <a:schemeClr val="accent1"/>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txBox="1"/>
            <p:nvPr/>
          </p:nvSpPr>
          <p:spPr>
            <a:xfrm>
              <a:off x="6275603" y="434760"/>
              <a:ext cx="1900972" cy="1572088"/>
            </a:xfrm>
            <a:prstGeom prst="rect">
              <a:avLst/>
            </a:prstGeom>
            <a:noFill/>
            <a:ln>
              <a:noFill/>
            </a:ln>
          </p:spPr>
          <p:txBody>
            <a:bodyPr spcFirstLastPara="1" wrap="square" lIns="53325" tIns="53325" rIns="53325" bIns="53325" anchor="t" anchorCtr="0">
              <a:noAutofit/>
            </a:bodyPr>
            <a:lstStyle/>
            <a:p>
              <a:pPr marL="0" marR="0" lvl="0" indent="0" algn="l" rtl="0">
                <a:lnSpc>
                  <a:spcPct val="90000"/>
                </a:lnSpc>
                <a:spcBef>
                  <a:spcPts val="0"/>
                </a:spcBef>
                <a:spcAft>
                  <a:spcPts val="0"/>
                </a:spcAft>
                <a:buNone/>
              </a:pPr>
              <a:r>
                <a:rPr lang="en-US" sz="1400" dirty="0">
                  <a:solidFill>
                    <a:schemeClr val="lt1"/>
                  </a:solidFill>
                  <a:latin typeface="Century Gothic"/>
                  <a:ea typeface="Century Gothic"/>
                  <a:cs typeface="Century Gothic"/>
                  <a:sym typeface="Century Gothic"/>
                </a:rPr>
                <a:t>Energy and Building Technology</a:t>
              </a:r>
              <a:endParaRPr sz="1400" dirty="0"/>
            </a:p>
            <a:p>
              <a:pPr marL="57150" marR="0" lvl="1" indent="-57150" algn="l" rtl="0">
                <a:lnSpc>
                  <a:spcPct val="90000"/>
                </a:lnSpc>
                <a:spcBef>
                  <a:spcPts val="490"/>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Surveillance and Security</a:t>
              </a:r>
              <a:endParaRPr sz="1200" dirty="0"/>
            </a:p>
            <a:p>
              <a:pPr marL="57150" marR="0" lvl="1" indent="-57150" algn="l" rtl="0">
                <a:lnSpc>
                  <a:spcPct val="90000"/>
                </a:lnSpc>
                <a:spcBef>
                  <a:spcPts val="165"/>
                </a:spcBef>
                <a:spcAft>
                  <a:spcPts val="0"/>
                </a:spcAft>
                <a:buClr>
                  <a:schemeClr val="lt1"/>
                </a:buClr>
                <a:buSzPts val="1100"/>
                <a:buFont typeface="Century Gothic"/>
                <a:buChar char="•"/>
              </a:pPr>
              <a:r>
                <a:rPr lang="en-US" sz="1200" b="0" i="0" u="none" strike="noStrike" cap="none" dirty="0">
                  <a:solidFill>
                    <a:schemeClr val="lt1"/>
                  </a:solidFill>
                  <a:latin typeface="Century Gothic"/>
                  <a:ea typeface="Century Gothic"/>
                  <a:cs typeface="Century Gothic"/>
                  <a:sym typeface="Century Gothic"/>
                </a:rPr>
                <a:t>Building Management Systems</a:t>
              </a:r>
              <a:endParaRPr sz="1200" dirty="0"/>
            </a:p>
          </p:txBody>
        </p:sp>
      </p:grpSp>
    </p:spTree>
    <p:extLst>
      <p:ext uri="{BB962C8B-B14F-4D97-AF65-F5344CB8AC3E}">
        <p14:creationId xmlns:p14="http://schemas.microsoft.com/office/powerpoint/2010/main" val="2962982144"/>
      </p:ext>
    </p:extLst>
  </p:cSld>
  <p:clrMapOvr>
    <a:masterClrMapping/>
  </p:clrMapOvr>
</p:sld>
</file>

<file path=ppt/theme/theme1.xml><?xml version="1.0" encoding="utf-8"?>
<a:theme xmlns:a="http://schemas.openxmlformats.org/drawingml/2006/main" name="SIBC">
  <a:themeElements>
    <a:clrScheme name="SIBC">
      <a:dk1>
        <a:srgbClr val="000000"/>
      </a:dk1>
      <a:lt1>
        <a:sysClr val="window" lastClr="FFFFFF"/>
      </a:lt1>
      <a:dk2>
        <a:srgbClr val="0C233E"/>
      </a:dk2>
      <a:lt2>
        <a:srgbClr val="BFBFBF"/>
      </a:lt2>
      <a:accent1>
        <a:srgbClr val="0C233E"/>
      </a:accent1>
      <a:accent2>
        <a:srgbClr val="93C13E"/>
      </a:accent2>
      <a:accent3>
        <a:srgbClr val="1F5AA1"/>
      </a:accent3>
      <a:accent4>
        <a:srgbClr val="BAD884"/>
      </a:accent4>
      <a:accent5>
        <a:srgbClr val="88B3E8"/>
      </a:accent5>
      <a:accent6>
        <a:srgbClr val="BFBFBF"/>
      </a:accent6>
      <a:hlink>
        <a:srgbClr val="1F5AA1"/>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1350</TotalTime>
  <Words>6749</Words>
  <Application>Microsoft Office PowerPoint</Application>
  <PresentationFormat>On-screen Show (4:3)</PresentationFormat>
  <Paragraphs>905</Paragraphs>
  <Slides>42</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Lucida Grande</vt:lpstr>
      <vt:lpstr>Merriweather Sans</vt:lpstr>
      <vt:lpstr>Arial</vt:lpstr>
      <vt:lpstr>Calibri</vt:lpstr>
      <vt:lpstr>Century Gothic</vt:lpstr>
      <vt:lpstr>Georgia</vt:lpstr>
      <vt:lpstr>Mangal</vt:lpstr>
      <vt:lpstr>Trebuchet MS</vt:lpstr>
      <vt:lpstr>Wingdings</vt:lpstr>
      <vt:lpstr>SIBC</vt:lpstr>
      <vt:lpstr>PowerPoint Presentation</vt:lpstr>
      <vt:lpstr>SIBC</vt:lpstr>
      <vt:lpstr>Project Leaders</vt:lpstr>
      <vt:lpstr>Team Members</vt:lpstr>
      <vt:lpstr>Team Members</vt:lpstr>
      <vt:lpstr>Agenda: April 20th</vt:lpstr>
      <vt:lpstr>PowerPoint Presentation</vt:lpstr>
      <vt:lpstr>2) Bosch &amp; The Transformation Journey </vt:lpstr>
      <vt:lpstr>Bosch Overview</vt:lpstr>
      <vt:lpstr>A Closer Look</vt:lpstr>
      <vt:lpstr>Bosch’s Digital Transformation </vt:lpstr>
      <vt:lpstr>3) Recommendations </vt:lpstr>
      <vt:lpstr>Recommendation Overview</vt:lpstr>
      <vt:lpstr>3A) Integrated Digital vs. Independent Digital </vt:lpstr>
      <vt:lpstr>Bosch Digitalization Options</vt:lpstr>
      <vt:lpstr>Siemens’ Plan: Integrated Digital</vt:lpstr>
      <vt:lpstr>Results of Siemens’ Integration</vt:lpstr>
      <vt:lpstr>Case Study: GE Background</vt:lpstr>
      <vt:lpstr>Case Study: GE Results</vt:lpstr>
      <vt:lpstr>First Recommendation </vt:lpstr>
      <vt:lpstr>3B) Insourcing Vs. Acquisitions vs. Alliances </vt:lpstr>
      <vt:lpstr>INSOURCING vs outsourcing</vt:lpstr>
      <vt:lpstr>Insourcing &amp; Outsourcing </vt:lpstr>
      <vt:lpstr>GM’s Digital Transformation</vt:lpstr>
      <vt:lpstr>GE’s Insourcing</vt:lpstr>
      <vt:lpstr>Company acquisitions</vt:lpstr>
      <vt:lpstr>Ford Acquires New Talent</vt:lpstr>
      <vt:lpstr>Effects of Acquisition</vt:lpstr>
      <vt:lpstr>Company Alliances</vt:lpstr>
      <vt:lpstr>Alliances: Rockwell Automation</vt:lpstr>
      <vt:lpstr>Second Recommendation</vt:lpstr>
      <vt:lpstr>3C) Innovation Center Push</vt:lpstr>
      <vt:lpstr>Waymo’s Success by Innovation</vt:lpstr>
      <vt:lpstr>Ford in Silicon Valley</vt:lpstr>
      <vt:lpstr>Ford in Silicon Valley</vt:lpstr>
      <vt:lpstr>Walmart eCommerce</vt:lpstr>
      <vt:lpstr>Walmart eCommerce </vt:lpstr>
      <vt:lpstr>Third Recommendation</vt:lpstr>
      <vt:lpstr>4) Conclusion </vt:lpstr>
      <vt:lpstr>Recommendation Summary</vt:lpstr>
      <vt:lpstr>5) Question &amp; Answer </vt:lpstr>
      <vt:lpstr>Thank You!</vt:lpstr>
    </vt:vector>
  </TitlesOfParts>
  <Company>University of Notre Dame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ND User</dc:creator>
  <cp:lastModifiedBy>Edward Yuan</cp:lastModifiedBy>
  <cp:revision>313</cp:revision>
  <cp:lastPrinted>2013-09-05T17:50:33Z</cp:lastPrinted>
  <dcterms:created xsi:type="dcterms:W3CDTF">2012-01-09T15:46:01Z</dcterms:created>
  <dcterms:modified xsi:type="dcterms:W3CDTF">2018-04-23T15:50:52Z</dcterms:modified>
</cp:coreProperties>
</file>